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7" r:id="rId3"/>
    <p:sldId id="257" r:id="rId4"/>
    <p:sldId id="282" r:id="rId5"/>
    <p:sldId id="276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281" r:id="rId24"/>
    <p:sldId id="272" r:id="rId25"/>
    <p:sldId id="300" r:id="rId26"/>
    <p:sldId id="266" r:id="rId2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CB5E6A-BA86-46C2-913C-AA6CA33ECE3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A687433E-287F-42D0-ACE8-20C8CA9CF9C2}">
      <dgm:prSet phldrT="[Texto]"/>
      <dgm:spPr/>
      <dgm:t>
        <a:bodyPr/>
        <a:lstStyle/>
        <a:p>
          <a:r>
            <a:rPr lang="es-ES" dirty="0"/>
            <a:t>Solicitud Zapopan: 22 de octubre de 2020. Se remitió acuerdo administrativo de Secretaría Ejecutiva requiriendo al Consejo Municipal para dar respuesta.</a:t>
          </a:r>
          <a:endParaRPr lang="es-MX" dirty="0"/>
        </a:p>
      </dgm:t>
    </dgm:pt>
    <dgm:pt modelId="{5EDC68D8-037A-4CC0-A34B-5E09B9AF0559}" type="parTrans" cxnId="{B7B4434A-B66B-436A-A6C1-AB2FCAD6C357}">
      <dgm:prSet/>
      <dgm:spPr/>
      <dgm:t>
        <a:bodyPr/>
        <a:lstStyle/>
        <a:p>
          <a:endParaRPr lang="es-MX"/>
        </a:p>
      </dgm:t>
    </dgm:pt>
    <dgm:pt modelId="{75D09825-F6AD-4568-9877-B58C2689FE15}" type="sibTrans" cxnId="{B7B4434A-B66B-436A-A6C1-AB2FCAD6C357}">
      <dgm:prSet/>
      <dgm:spPr/>
      <dgm:t>
        <a:bodyPr/>
        <a:lstStyle/>
        <a:p>
          <a:endParaRPr lang="es-MX"/>
        </a:p>
      </dgm:t>
    </dgm:pt>
    <dgm:pt modelId="{BCFD9057-B089-44D3-99C2-710971A022F9}">
      <dgm:prSet phldrT="[Texto]"/>
      <dgm:spPr/>
      <dgm:t>
        <a:bodyPr/>
        <a:lstStyle/>
        <a:p>
          <a:r>
            <a:rPr lang="es-ES" dirty="0"/>
            <a:t>Solicitud Tlaquepaque: Octubre 2020. Sala Regional TEPJF confirma sentencia del Tribunal Electoral Local donde se revoca resolución del IEPC y declara improcedente.</a:t>
          </a:r>
          <a:endParaRPr lang="es-MX" dirty="0"/>
        </a:p>
      </dgm:t>
    </dgm:pt>
    <dgm:pt modelId="{9A5CE337-E6E2-4E28-A713-02EF1CCDDD78}" type="parTrans" cxnId="{5AE2023F-241E-49BA-A9AD-7E837E449E90}">
      <dgm:prSet/>
      <dgm:spPr/>
      <dgm:t>
        <a:bodyPr/>
        <a:lstStyle/>
        <a:p>
          <a:endParaRPr lang="es-MX"/>
        </a:p>
      </dgm:t>
    </dgm:pt>
    <dgm:pt modelId="{19313647-5729-4637-877D-2F77E5BD8FD5}" type="sibTrans" cxnId="{5AE2023F-241E-49BA-A9AD-7E837E449E90}">
      <dgm:prSet/>
      <dgm:spPr/>
      <dgm:t>
        <a:bodyPr/>
        <a:lstStyle/>
        <a:p>
          <a:endParaRPr lang="es-MX"/>
        </a:p>
      </dgm:t>
    </dgm:pt>
    <dgm:pt modelId="{0AD7D597-24C3-4B7E-8003-5FB4115CEF64}">
      <dgm:prSet phldrT="[Texto]"/>
      <dgm:spPr/>
      <dgm:t>
        <a:bodyPr/>
        <a:lstStyle/>
        <a:p>
          <a:r>
            <a:rPr lang="es-ES" dirty="0"/>
            <a:t>Solicitud Iniciativa Popular “Sin Cuotas ni Cuates”: 30 de octubre 2020. Consejo General determina que sí cumple con los requisitos y ordena que una ve que se constate que el Consejo Estatal de Participación Ciudadana y Popular esté en funciones se remita.</a:t>
          </a:r>
          <a:endParaRPr lang="es-MX" dirty="0"/>
        </a:p>
      </dgm:t>
    </dgm:pt>
    <dgm:pt modelId="{D25FA36F-169D-41E2-81DA-715074A6E61D}" type="parTrans" cxnId="{0A435ADE-CB51-4D27-98EA-2B70A0E2CEB8}">
      <dgm:prSet/>
      <dgm:spPr/>
      <dgm:t>
        <a:bodyPr/>
        <a:lstStyle/>
        <a:p>
          <a:endParaRPr lang="es-MX"/>
        </a:p>
      </dgm:t>
    </dgm:pt>
    <dgm:pt modelId="{94C187FC-AF58-43B7-B0FF-CFA709120AD3}" type="sibTrans" cxnId="{0A435ADE-CB51-4D27-98EA-2B70A0E2CEB8}">
      <dgm:prSet/>
      <dgm:spPr/>
      <dgm:t>
        <a:bodyPr/>
        <a:lstStyle/>
        <a:p>
          <a:endParaRPr lang="es-MX"/>
        </a:p>
      </dgm:t>
    </dgm:pt>
    <dgm:pt modelId="{B4AF06F6-D82A-4117-B4ED-2B0FB1CFF14B}" type="pres">
      <dgm:prSet presAssocID="{ADCB5E6A-BA86-46C2-913C-AA6CA33ECE3B}" presName="linear" presStyleCnt="0">
        <dgm:presLayoutVars>
          <dgm:animLvl val="lvl"/>
          <dgm:resizeHandles val="exact"/>
        </dgm:presLayoutVars>
      </dgm:prSet>
      <dgm:spPr/>
    </dgm:pt>
    <dgm:pt modelId="{8C39BBEE-78A3-472A-A70F-7216C07D3B4C}" type="pres">
      <dgm:prSet presAssocID="{A687433E-287F-42D0-ACE8-20C8CA9CF9C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04D8DB4-B2F0-4314-AC6F-9D636BE27484}" type="pres">
      <dgm:prSet presAssocID="{75D09825-F6AD-4568-9877-B58C2689FE15}" presName="spacer" presStyleCnt="0"/>
      <dgm:spPr/>
    </dgm:pt>
    <dgm:pt modelId="{D1BAF895-55FF-4581-9E33-BB6C0C6468FB}" type="pres">
      <dgm:prSet presAssocID="{BCFD9057-B089-44D3-99C2-710971A022F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F1CDC3D-4331-4E6F-80D8-FFE54F971447}" type="pres">
      <dgm:prSet presAssocID="{19313647-5729-4637-877D-2F77E5BD8FD5}" presName="spacer" presStyleCnt="0"/>
      <dgm:spPr/>
    </dgm:pt>
    <dgm:pt modelId="{34325175-7D3B-4419-B95F-EA9FB92244CA}" type="pres">
      <dgm:prSet presAssocID="{0AD7D597-24C3-4B7E-8003-5FB4115CEF6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AE2023F-241E-49BA-A9AD-7E837E449E90}" srcId="{ADCB5E6A-BA86-46C2-913C-AA6CA33ECE3B}" destId="{BCFD9057-B089-44D3-99C2-710971A022F9}" srcOrd="1" destOrd="0" parTransId="{9A5CE337-E6E2-4E28-A713-02EF1CCDDD78}" sibTransId="{19313647-5729-4637-877D-2F77E5BD8FD5}"/>
    <dgm:cxn modelId="{B7B4434A-B66B-436A-A6C1-AB2FCAD6C357}" srcId="{ADCB5E6A-BA86-46C2-913C-AA6CA33ECE3B}" destId="{A687433E-287F-42D0-ACE8-20C8CA9CF9C2}" srcOrd="0" destOrd="0" parTransId="{5EDC68D8-037A-4CC0-A34B-5E09B9AF0559}" sibTransId="{75D09825-F6AD-4568-9877-B58C2689FE15}"/>
    <dgm:cxn modelId="{549C8456-7076-4299-96F8-81CF3761A383}" type="presOf" srcId="{0AD7D597-24C3-4B7E-8003-5FB4115CEF64}" destId="{34325175-7D3B-4419-B95F-EA9FB92244CA}" srcOrd="0" destOrd="0" presId="urn:microsoft.com/office/officeart/2005/8/layout/vList2"/>
    <dgm:cxn modelId="{44F9BB9E-E83C-4034-B318-EBED1531E0AD}" type="presOf" srcId="{ADCB5E6A-BA86-46C2-913C-AA6CA33ECE3B}" destId="{B4AF06F6-D82A-4117-B4ED-2B0FB1CFF14B}" srcOrd="0" destOrd="0" presId="urn:microsoft.com/office/officeart/2005/8/layout/vList2"/>
    <dgm:cxn modelId="{4C1E9FBF-887F-459A-BBC1-BFF07233C0DF}" type="presOf" srcId="{BCFD9057-B089-44D3-99C2-710971A022F9}" destId="{D1BAF895-55FF-4581-9E33-BB6C0C6468FB}" srcOrd="0" destOrd="0" presId="urn:microsoft.com/office/officeart/2005/8/layout/vList2"/>
    <dgm:cxn modelId="{0A435ADE-CB51-4D27-98EA-2B70A0E2CEB8}" srcId="{ADCB5E6A-BA86-46C2-913C-AA6CA33ECE3B}" destId="{0AD7D597-24C3-4B7E-8003-5FB4115CEF64}" srcOrd="2" destOrd="0" parTransId="{D25FA36F-169D-41E2-81DA-715074A6E61D}" sibTransId="{94C187FC-AF58-43B7-B0FF-CFA709120AD3}"/>
    <dgm:cxn modelId="{9640B4E7-0D7F-4549-AB2C-83D632ED744D}" type="presOf" srcId="{A687433E-287F-42D0-ACE8-20C8CA9CF9C2}" destId="{8C39BBEE-78A3-472A-A70F-7216C07D3B4C}" srcOrd="0" destOrd="0" presId="urn:microsoft.com/office/officeart/2005/8/layout/vList2"/>
    <dgm:cxn modelId="{5F790178-A0BC-402B-92D5-B83282681AE8}" type="presParOf" srcId="{B4AF06F6-D82A-4117-B4ED-2B0FB1CFF14B}" destId="{8C39BBEE-78A3-472A-A70F-7216C07D3B4C}" srcOrd="0" destOrd="0" presId="urn:microsoft.com/office/officeart/2005/8/layout/vList2"/>
    <dgm:cxn modelId="{CF258D6B-6036-47C1-AB7F-E728CCEAD81D}" type="presParOf" srcId="{B4AF06F6-D82A-4117-B4ED-2B0FB1CFF14B}" destId="{704D8DB4-B2F0-4314-AC6F-9D636BE27484}" srcOrd="1" destOrd="0" presId="urn:microsoft.com/office/officeart/2005/8/layout/vList2"/>
    <dgm:cxn modelId="{FEC29363-B495-4D83-BB43-D9956CD6D252}" type="presParOf" srcId="{B4AF06F6-D82A-4117-B4ED-2B0FB1CFF14B}" destId="{D1BAF895-55FF-4581-9E33-BB6C0C6468FB}" srcOrd="2" destOrd="0" presId="urn:microsoft.com/office/officeart/2005/8/layout/vList2"/>
    <dgm:cxn modelId="{632A0557-337E-4820-BEB9-D12C5BD998E3}" type="presParOf" srcId="{B4AF06F6-D82A-4117-B4ED-2B0FB1CFF14B}" destId="{BF1CDC3D-4331-4E6F-80D8-FFE54F971447}" srcOrd="3" destOrd="0" presId="urn:microsoft.com/office/officeart/2005/8/layout/vList2"/>
    <dgm:cxn modelId="{79D3F967-ACAB-41C1-A467-4CF61867334E}" type="presParOf" srcId="{B4AF06F6-D82A-4117-B4ED-2B0FB1CFF14B}" destId="{34325175-7D3B-4419-B95F-EA9FB92244C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D3DF43-1072-4619-BFB6-53BF7EF8A21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s-MX"/>
        </a:p>
      </dgm:t>
    </dgm:pt>
    <dgm:pt modelId="{96F9E413-214A-496C-A5B3-07BA28AF1FE2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Gestión de mecanismos de participación ciudadana</a:t>
          </a:r>
          <a:endParaRPr lang="es-MX" dirty="0"/>
        </a:p>
      </dgm:t>
    </dgm:pt>
    <dgm:pt modelId="{CD5850D2-D520-4700-96D1-4A796BE6DAB9}" type="parTrans" cxnId="{B4AF5A84-1812-44E0-9FBB-C0C854E05B30}">
      <dgm:prSet/>
      <dgm:spPr/>
      <dgm:t>
        <a:bodyPr/>
        <a:lstStyle/>
        <a:p>
          <a:endParaRPr lang="es-MX"/>
        </a:p>
      </dgm:t>
    </dgm:pt>
    <dgm:pt modelId="{125F4583-BBBE-489C-81F3-AA46A62427EE}" type="sibTrans" cxnId="{B4AF5A84-1812-44E0-9FBB-C0C854E05B30}">
      <dgm:prSet/>
      <dgm:spPr/>
      <dgm:t>
        <a:bodyPr/>
        <a:lstStyle/>
        <a:p>
          <a:endParaRPr lang="es-MX"/>
        </a:p>
      </dgm:t>
    </dgm:pt>
    <dgm:pt modelId="{49515C4A-B6F5-462F-83F5-8BCE7D944CD3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Formación de Ciudadanía Activa</a:t>
          </a:r>
          <a:endParaRPr lang="es-MX" dirty="0"/>
        </a:p>
      </dgm:t>
    </dgm:pt>
    <dgm:pt modelId="{6D6D2B47-9F05-4A9D-A0AC-AD25CC89ECB2}" type="parTrans" cxnId="{1234442A-942D-4C6B-9364-538DBA13DF06}">
      <dgm:prSet/>
      <dgm:spPr/>
      <dgm:t>
        <a:bodyPr/>
        <a:lstStyle/>
        <a:p>
          <a:endParaRPr lang="es-MX"/>
        </a:p>
      </dgm:t>
    </dgm:pt>
    <dgm:pt modelId="{EA505207-AB46-49A8-AD1A-2E18ED1143AC}" type="sibTrans" cxnId="{1234442A-942D-4C6B-9364-538DBA13DF06}">
      <dgm:prSet/>
      <dgm:spPr/>
      <dgm:t>
        <a:bodyPr/>
        <a:lstStyle/>
        <a:p>
          <a:endParaRPr lang="es-MX"/>
        </a:p>
      </dgm:t>
    </dgm:pt>
    <dgm:pt modelId="{A8BF8438-8F34-4AF0-B0FF-C6ABDBAA1D34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Vinculación Estratégica de Participación Ciudadana </a:t>
          </a:r>
          <a:endParaRPr lang="es-MX" dirty="0"/>
        </a:p>
      </dgm:t>
    </dgm:pt>
    <dgm:pt modelId="{41F76825-7A37-4E55-B277-2925358AFB3D}" type="parTrans" cxnId="{4BD8EE8D-1BC5-41F2-B319-C57EB6017807}">
      <dgm:prSet/>
      <dgm:spPr/>
      <dgm:t>
        <a:bodyPr/>
        <a:lstStyle/>
        <a:p>
          <a:endParaRPr lang="es-MX"/>
        </a:p>
      </dgm:t>
    </dgm:pt>
    <dgm:pt modelId="{134AD3CA-E7C2-4BE6-AB4F-BEEDD8656B21}" type="sibTrans" cxnId="{4BD8EE8D-1BC5-41F2-B319-C57EB6017807}">
      <dgm:prSet/>
      <dgm:spPr/>
      <dgm:t>
        <a:bodyPr/>
        <a:lstStyle/>
        <a:p>
          <a:endParaRPr lang="es-MX"/>
        </a:p>
      </dgm:t>
    </dgm:pt>
    <dgm:pt modelId="{327E917F-ADBD-46AF-9AE3-B443075A9DFE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Vinculación con Jaliscienses en el extranjero</a:t>
          </a:r>
          <a:endParaRPr lang="es-MX" dirty="0"/>
        </a:p>
      </dgm:t>
    </dgm:pt>
    <dgm:pt modelId="{9ADEEA4C-74F4-4524-BB20-64194582A3CE}" type="parTrans" cxnId="{CF9B66AA-151B-4381-9675-2DC0155A2685}">
      <dgm:prSet/>
      <dgm:spPr/>
      <dgm:t>
        <a:bodyPr/>
        <a:lstStyle/>
        <a:p>
          <a:endParaRPr lang="es-MX"/>
        </a:p>
      </dgm:t>
    </dgm:pt>
    <dgm:pt modelId="{46D44DAB-DA39-499D-8E00-B2F021A5967A}" type="sibTrans" cxnId="{CF9B66AA-151B-4381-9675-2DC0155A2685}">
      <dgm:prSet/>
      <dgm:spPr/>
      <dgm:t>
        <a:bodyPr/>
        <a:lstStyle/>
        <a:p>
          <a:endParaRPr lang="es-MX"/>
        </a:p>
      </dgm:t>
    </dgm:pt>
    <dgm:pt modelId="{C7162881-7A4F-4843-A567-8D43D3908491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Preparación de actividades Proceso Electoral</a:t>
          </a:r>
          <a:endParaRPr lang="es-MX" dirty="0"/>
        </a:p>
      </dgm:t>
    </dgm:pt>
    <dgm:pt modelId="{0C45BC9B-789A-458A-A479-B67268A06352}" type="parTrans" cxnId="{9984853C-E06B-4B7A-BDBF-D9F6D6DF2E2D}">
      <dgm:prSet/>
      <dgm:spPr/>
      <dgm:t>
        <a:bodyPr/>
        <a:lstStyle/>
        <a:p>
          <a:endParaRPr lang="es-MX"/>
        </a:p>
      </dgm:t>
    </dgm:pt>
    <dgm:pt modelId="{E7321F0D-B79E-4D10-BDAC-112C11332FDD}" type="sibTrans" cxnId="{9984853C-E06B-4B7A-BDBF-D9F6D6DF2E2D}">
      <dgm:prSet/>
      <dgm:spPr/>
      <dgm:t>
        <a:bodyPr/>
        <a:lstStyle/>
        <a:p>
          <a:endParaRPr lang="es-MX"/>
        </a:p>
      </dgm:t>
    </dgm:pt>
    <dgm:pt modelId="{361F4252-45AB-4F54-94DB-0A21DB7F79FE}" type="pres">
      <dgm:prSet presAssocID="{8BD3DF43-1072-4619-BFB6-53BF7EF8A212}" presName="root" presStyleCnt="0">
        <dgm:presLayoutVars>
          <dgm:dir/>
          <dgm:resizeHandles val="exact"/>
        </dgm:presLayoutVars>
      </dgm:prSet>
      <dgm:spPr/>
    </dgm:pt>
    <dgm:pt modelId="{B1116B21-6674-4FEF-BAD1-FBE7E22DBFA2}" type="pres">
      <dgm:prSet presAssocID="{96F9E413-214A-496C-A5B3-07BA28AF1FE2}" presName="compNode" presStyleCnt="0"/>
      <dgm:spPr/>
    </dgm:pt>
    <dgm:pt modelId="{2E8A6FDF-D92F-4C0E-B8D6-32EA0FD4DB6F}" type="pres">
      <dgm:prSet presAssocID="{96F9E413-214A-496C-A5B3-07BA28AF1FE2}" presName="bgRect" presStyleLbl="bgShp" presStyleIdx="0" presStyleCnt="5"/>
      <dgm:spPr/>
    </dgm:pt>
    <dgm:pt modelId="{585494C3-AC08-4353-B752-C2508272E69B}" type="pres">
      <dgm:prSet presAssocID="{96F9E413-214A-496C-A5B3-07BA28AF1FE2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D08D5EBE-93FC-4456-A83C-273FD1D8B42C}" type="pres">
      <dgm:prSet presAssocID="{96F9E413-214A-496C-A5B3-07BA28AF1FE2}" presName="spaceRect" presStyleCnt="0"/>
      <dgm:spPr/>
    </dgm:pt>
    <dgm:pt modelId="{6A485CE7-5459-4E03-840A-C8A22E02C35C}" type="pres">
      <dgm:prSet presAssocID="{96F9E413-214A-496C-A5B3-07BA28AF1FE2}" presName="parTx" presStyleLbl="revTx" presStyleIdx="0" presStyleCnt="5">
        <dgm:presLayoutVars>
          <dgm:chMax val="0"/>
          <dgm:chPref val="0"/>
        </dgm:presLayoutVars>
      </dgm:prSet>
      <dgm:spPr/>
    </dgm:pt>
    <dgm:pt modelId="{BA8E796E-D28F-4703-A0C5-520A4106A7A0}" type="pres">
      <dgm:prSet presAssocID="{125F4583-BBBE-489C-81F3-AA46A62427EE}" presName="sibTrans" presStyleCnt="0"/>
      <dgm:spPr/>
    </dgm:pt>
    <dgm:pt modelId="{8ABD1129-0927-4388-9C6E-0EBD0EB87D2D}" type="pres">
      <dgm:prSet presAssocID="{49515C4A-B6F5-462F-83F5-8BCE7D944CD3}" presName="compNode" presStyleCnt="0"/>
      <dgm:spPr/>
    </dgm:pt>
    <dgm:pt modelId="{002424A2-0245-476E-AB07-DBA8F7640A73}" type="pres">
      <dgm:prSet presAssocID="{49515C4A-B6F5-462F-83F5-8BCE7D944CD3}" presName="bgRect" presStyleLbl="bgShp" presStyleIdx="1" presStyleCnt="5"/>
      <dgm:spPr/>
    </dgm:pt>
    <dgm:pt modelId="{79489353-0CF5-45B7-B697-70A08E8E1C79}" type="pres">
      <dgm:prSet presAssocID="{49515C4A-B6F5-462F-83F5-8BCE7D944CD3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ke"/>
        </a:ext>
      </dgm:extLst>
    </dgm:pt>
    <dgm:pt modelId="{B03E5B55-81A6-4799-AE0F-9D04903387A0}" type="pres">
      <dgm:prSet presAssocID="{49515C4A-B6F5-462F-83F5-8BCE7D944CD3}" presName="spaceRect" presStyleCnt="0"/>
      <dgm:spPr/>
    </dgm:pt>
    <dgm:pt modelId="{73AEAAAF-EDA4-456F-93F5-7000BCD197BB}" type="pres">
      <dgm:prSet presAssocID="{49515C4A-B6F5-462F-83F5-8BCE7D944CD3}" presName="parTx" presStyleLbl="revTx" presStyleIdx="1" presStyleCnt="5">
        <dgm:presLayoutVars>
          <dgm:chMax val="0"/>
          <dgm:chPref val="0"/>
        </dgm:presLayoutVars>
      </dgm:prSet>
      <dgm:spPr/>
    </dgm:pt>
    <dgm:pt modelId="{4D4DB12E-16C8-4AC5-B182-C8D6F974CFFB}" type="pres">
      <dgm:prSet presAssocID="{EA505207-AB46-49A8-AD1A-2E18ED1143AC}" presName="sibTrans" presStyleCnt="0"/>
      <dgm:spPr/>
    </dgm:pt>
    <dgm:pt modelId="{53FD4278-81F2-4B68-B320-F52079688727}" type="pres">
      <dgm:prSet presAssocID="{A8BF8438-8F34-4AF0-B0FF-C6ABDBAA1D34}" presName="compNode" presStyleCnt="0"/>
      <dgm:spPr/>
    </dgm:pt>
    <dgm:pt modelId="{3EA09F63-4BE7-449D-A5A5-D156E3EB7414}" type="pres">
      <dgm:prSet presAssocID="{A8BF8438-8F34-4AF0-B0FF-C6ABDBAA1D34}" presName="bgRect" presStyleLbl="bgShp" presStyleIdx="2" presStyleCnt="5"/>
      <dgm:spPr/>
    </dgm:pt>
    <dgm:pt modelId="{5A779E77-C91F-4045-BA86-D26E08833F70}" type="pres">
      <dgm:prSet presAssocID="{A8BF8438-8F34-4AF0-B0FF-C6ABDBAA1D34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19621AFC-5201-4337-84F4-B76766ABC4EF}" type="pres">
      <dgm:prSet presAssocID="{A8BF8438-8F34-4AF0-B0FF-C6ABDBAA1D34}" presName="spaceRect" presStyleCnt="0"/>
      <dgm:spPr/>
    </dgm:pt>
    <dgm:pt modelId="{CC65C8F1-50C8-4A53-A6F1-498FFAF69972}" type="pres">
      <dgm:prSet presAssocID="{A8BF8438-8F34-4AF0-B0FF-C6ABDBAA1D34}" presName="parTx" presStyleLbl="revTx" presStyleIdx="2" presStyleCnt="5">
        <dgm:presLayoutVars>
          <dgm:chMax val="0"/>
          <dgm:chPref val="0"/>
        </dgm:presLayoutVars>
      </dgm:prSet>
      <dgm:spPr/>
    </dgm:pt>
    <dgm:pt modelId="{621966BB-6B61-4C89-A990-967DEDEDEEEF}" type="pres">
      <dgm:prSet presAssocID="{134AD3CA-E7C2-4BE6-AB4F-BEEDD8656B21}" presName="sibTrans" presStyleCnt="0"/>
      <dgm:spPr/>
    </dgm:pt>
    <dgm:pt modelId="{A40F8E48-EC14-4E4D-A07E-394E9CF460A6}" type="pres">
      <dgm:prSet presAssocID="{327E917F-ADBD-46AF-9AE3-B443075A9DFE}" presName="compNode" presStyleCnt="0"/>
      <dgm:spPr/>
    </dgm:pt>
    <dgm:pt modelId="{4366E2E4-F546-47CC-979D-1A72A93F32D4}" type="pres">
      <dgm:prSet presAssocID="{327E917F-ADBD-46AF-9AE3-B443075A9DFE}" presName="bgRect" presStyleLbl="bgShp" presStyleIdx="3" presStyleCnt="5"/>
      <dgm:spPr/>
    </dgm:pt>
    <dgm:pt modelId="{4F9C6498-323A-4C29-B143-D32E46F5FF53}" type="pres">
      <dgm:prSet presAssocID="{327E917F-ADBD-46AF-9AE3-B443075A9DFE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lfie"/>
        </a:ext>
      </dgm:extLst>
    </dgm:pt>
    <dgm:pt modelId="{F48D3EBD-D0D3-49FE-B964-42687D35DFB2}" type="pres">
      <dgm:prSet presAssocID="{327E917F-ADBD-46AF-9AE3-B443075A9DFE}" presName="spaceRect" presStyleCnt="0"/>
      <dgm:spPr/>
    </dgm:pt>
    <dgm:pt modelId="{E29DA3E5-036C-4C78-906A-1527D229BFE9}" type="pres">
      <dgm:prSet presAssocID="{327E917F-ADBD-46AF-9AE3-B443075A9DFE}" presName="parTx" presStyleLbl="revTx" presStyleIdx="3" presStyleCnt="5">
        <dgm:presLayoutVars>
          <dgm:chMax val="0"/>
          <dgm:chPref val="0"/>
        </dgm:presLayoutVars>
      </dgm:prSet>
      <dgm:spPr/>
    </dgm:pt>
    <dgm:pt modelId="{4EF9D956-3A97-463E-B06B-2348F738A4D0}" type="pres">
      <dgm:prSet presAssocID="{46D44DAB-DA39-499D-8E00-B2F021A5967A}" presName="sibTrans" presStyleCnt="0"/>
      <dgm:spPr/>
    </dgm:pt>
    <dgm:pt modelId="{12C1B428-C933-4321-ABCF-93C55B0B2CEA}" type="pres">
      <dgm:prSet presAssocID="{C7162881-7A4F-4843-A567-8D43D3908491}" presName="compNode" presStyleCnt="0"/>
      <dgm:spPr/>
    </dgm:pt>
    <dgm:pt modelId="{464D2800-4E98-4251-B21B-0D7621367126}" type="pres">
      <dgm:prSet presAssocID="{C7162881-7A4F-4843-A567-8D43D3908491}" presName="bgRect" presStyleLbl="bgShp" presStyleIdx="4" presStyleCnt="5"/>
      <dgm:spPr/>
    </dgm:pt>
    <dgm:pt modelId="{E6415D67-4FE2-4CA8-988E-A4A8EE57AAC4}" type="pres">
      <dgm:prSet presAssocID="{C7162881-7A4F-4843-A567-8D43D3908491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2C4C1AC3-4C8D-44FC-BD40-BA6EEFCEC80F}" type="pres">
      <dgm:prSet presAssocID="{C7162881-7A4F-4843-A567-8D43D3908491}" presName="spaceRect" presStyleCnt="0"/>
      <dgm:spPr/>
    </dgm:pt>
    <dgm:pt modelId="{B505209F-1B26-4FC8-B9EA-40E449780106}" type="pres">
      <dgm:prSet presAssocID="{C7162881-7A4F-4843-A567-8D43D390849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423740E-0A36-462C-9258-0B244D8C3EE8}" type="presOf" srcId="{8BD3DF43-1072-4619-BFB6-53BF7EF8A212}" destId="{361F4252-45AB-4F54-94DB-0A21DB7F79FE}" srcOrd="0" destOrd="0" presId="urn:microsoft.com/office/officeart/2018/2/layout/IconVerticalSolidList"/>
    <dgm:cxn modelId="{1234442A-942D-4C6B-9364-538DBA13DF06}" srcId="{8BD3DF43-1072-4619-BFB6-53BF7EF8A212}" destId="{49515C4A-B6F5-462F-83F5-8BCE7D944CD3}" srcOrd="1" destOrd="0" parTransId="{6D6D2B47-9F05-4A9D-A0AC-AD25CC89ECB2}" sibTransId="{EA505207-AB46-49A8-AD1A-2E18ED1143AC}"/>
    <dgm:cxn modelId="{9984853C-E06B-4B7A-BDBF-D9F6D6DF2E2D}" srcId="{8BD3DF43-1072-4619-BFB6-53BF7EF8A212}" destId="{C7162881-7A4F-4843-A567-8D43D3908491}" srcOrd="4" destOrd="0" parTransId="{0C45BC9B-789A-458A-A479-B67268A06352}" sibTransId="{E7321F0D-B79E-4D10-BDAC-112C11332FDD}"/>
    <dgm:cxn modelId="{7620C67E-F9E6-41B6-AA68-60CEF8BB683C}" type="presOf" srcId="{96F9E413-214A-496C-A5B3-07BA28AF1FE2}" destId="{6A485CE7-5459-4E03-840A-C8A22E02C35C}" srcOrd="0" destOrd="0" presId="urn:microsoft.com/office/officeart/2018/2/layout/IconVerticalSolidList"/>
    <dgm:cxn modelId="{B4AF5A84-1812-44E0-9FBB-C0C854E05B30}" srcId="{8BD3DF43-1072-4619-BFB6-53BF7EF8A212}" destId="{96F9E413-214A-496C-A5B3-07BA28AF1FE2}" srcOrd="0" destOrd="0" parTransId="{CD5850D2-D520-4700-96D1-4A796BE6DAB9}" sibTransId="{125F4583-BBBE-489C-81F3-AA46A62427EE}"/>
    <dgm:cxn modelId="{4BD8EE8D-1BC5-41F2-B319-C57EB6017807}" srcId="{8BD3DF43-1072-4619-BFB6-53BF7EF8A212}" destId="{A8BF8438-8F34-4AF0-B0FF-C6ABDBAA1D34}" srcOrd="2" destOrd="0" parTransId="{41F76825-7A37-4E55-B277-2925358AFB3D}" sibTransId="{134AD3CA-E7C2-4BE6-AB4F-BEEDD8656B21}"/>
    <dgm:cxn modelId="{A53FB19C-85D1-4765-A716-159BA28079DD}" type="presOf" srcId="{327E917F-ADBD-46AF-9AE3-B443075A9DFE}" destId="{E29DA3E5-036C-4C78-906A-1527D229BFE9}" srcOrd="0" destOrd="0" presId="urn:microsoft.com/office/officeart/2018/2/layout/IconVerticalSolidList"/>
    <dgm:cxn modelId="{CF9B66AA-151B-4381-9675-2DC0155A2685}" srcId="{8BD3DF43-1072-4619-BFB6-53BF7EF8A212}" destId="{327E917F-ADBD-46AF-9AE3-B443075A9DFE}" srcOrd="3" destOrd="0" parTransId="{9ADEEA4C-74F4-4524-BB20-64194582A3CE}" sibTransId="{46D44DAB-DA39-499D-8E00-B2F021A5967A}"/>
    <dgm:cxn modelId="{3C2036B0-9510-4B1E-89F1-F61EC265B04D}" type="presOf" srcId="{49515C4A-B6F5-462F-83F5-8BCE7D944CD3}" destId="{73AEAAAF-EDA4-456F-93F5-7000BCD197BB}" srcOrd="0" destOrd="0" presId="urn:microsoft.com/office/officeart/2018/2/layout/IconVerticalSolidList"/>
    <dgm:cxn modelId="{BFD6E1D6-6359-4AA7-BC6F-F601CBA9E9D1}" type="presOf" srcId="{C7162881-7A4F-4843-A567-8D43D3908491}" destId="{B505209F-1B26-4FC8-B9EA-40E449780106}" srcOrd="0" destOrd="0" presId="urn:microsoft.com/office/officeart/2018/2/layout/IconVerticalSolidList"/>
    <dgm:cxn modelId="{55B922FA-40CF-4287-96A1-BBDB89B7E26F}" type="presOf" srcId="{A8BF8438-8F34-4AF0-B0FF-C6ABDBAA1D34}" destId="{CC65C8F1-50C8-4A53-A6F1-498FFAF69972}" srcOrd="0" destOrd="0" presId="urn:microsoft.com/office/officeart/2018/2/layout/IconVerticalSolidList"/>
    <dgm:cxn modelId="{24B57C3E-420B-41CD-9534-A12AED3D488E}" type="presParOf" srcId="{361F4252-45AB-4F54-94DB-0A21DB7F79FE}" destId="{B1116B21-6674-4FEF-BAD1-FBE7E22DBFA2}" srcOrd="0" destOrd="0" presId="urn:microsoft.com/office/officeart/2018/2/layout/IconVerticalSolidList"/>
    <dgm:cxn modelId="{141DC2EC-3010-4F8B-B664-8F07CD1A910E}" type="presParOf" srcId="{B1116B21-6674-4FEF-BAD1-FBE7E22DBFA2}" destId="{2E8A6FDF-D92F-4C0E-B8D6-32EA0FD4DB6F}" srcOrd="0" destOrd="0" presId="urn:microsoft.com/office/officeart/2018/2/layout/IconVerticalSolidList"/>
    <dgm:cxn modelId="{367124AA-19A7-486F-BB45-3FCDC7BC08E3}" type="presParOf" srcId="{B1116B21-6674-4FEF-BAD1-FBE7E22DBFA2}" destId="{585494C3-AC08-4353-B752-C2508272E69B}" srcOrd="1" destOrd="0" presId="urn:microsoft.com/office/officeart/2018/2/layout/IconVerticalSolidList"/>
    <dgm:cxn modelId="{7D8ED8D2-4C54-4265-93D4-86B4C77571BB}" type="presParOf" srcId="{B1116B21-6674-4FEF-BAD1-FBE7E22DBFA2}" destId="{D08D5EBE-93FC-4456-A83C-273FD1D8B42C}" srcOrd="2" destOrd="0" presId="urn:microsoft.com/office/officeart/2018/2/layout/IconVerticalSolidList"/>
    <dgm:cxn modelId="{DDABC277-E7DB-4DD0-B276-374393AFB418}" type="presParOf" srcId="{B1116B21-6674-4FEF-BAD1-FBE7E22DBFA2}" destId="{6A485CE7-5459-4E03-840A-C8A22E02C35C}" srcOrd="3" destOrd="0" presId="urn:microsoft.com/office/officeart/2018/2/layout/IconVerticalSolidList"/>
    <dgm:cxn modelId="{0CCE5C1D-D8DA-48B0-87BF-9B2D83843016}" type="presParOf" srcId="{361F4252-45AB-4F54-94DB-0A21DB7F79FE}" destId="{BA8E796E-D28F-4703-A0C5-520A4106A7A0}" srcOrd="1" destOrd="0" presId="urn:microsoft.com/office/officeart/2018/2/layout/IconVerticalSolidList"/>
    <dgm:cxn modelId="{F796DEA8-016A-49BB-9E62-A342FF9E19D6}" type="presParOf" srcId="{361F4252-45AB-4F54-94DB-0A21DB7F79FE}" destId="{8ABD1129-0927-4388-9C6E-0EBD0EB87D2D}" srcOrd="2" destOrd="0" presId="urn:microsoft.com/office/officeart/2018/2/layout/IconVerticalSolidList"/>
    <dgm:cxn modelId="{40EAE677-B1A3-434D-B55F-F4CF6A6CF9D9}" type="presParOf" srcId="{8ABD1129-0927-4388-9C6E-0EBD0EB87D2D}" destId="{002424A2-0245-476E-AB07-DBA8F7640A73}" srcOrd="0" destOrd="0" presId="urn:microsoft.com/office/officeart/2018/2/layout/IconVerticalSolidList"/>
    <dgm:cxn modelId="{1C24ADD4-ADB1-4D4D-82C3-41CC5B546229}" type="presParOf" srcId="{8ABD1129-0927-4388-9C6E-0EBD0EB87D2D}" destId="{79489353-0CF5-45B7-B697-70A08E8E1C79}" srcOrd="1" destOrd="0" presId="urn:microsoft.com/office/officeart/2018/2/layout/IconVerticalSolidList"/>
    <dgm:cxn modelId="{A9DE9D6F-2F80-4E0B-86AE-6C4EB77D1E30}" type="presParOf" srcId="{8ABD1129-0927-4388-9C6E-0EBD0EB87D2D}" destId="{B03E5B55-81A6-4799-AE0F-9D04903387A0}" srcOrd="2" destOrd="0" presId="urn:microsoft.com/office/officeart/2018/2/layout/IconVerticalSolidList"/>
    <dgm:cxn modelId="{AD627806-C08A-42D4-8F29-629AA69B7B49}" type="presParOf" srcId="{8ABD1129-0927-4388-9C6E-0EBD0EB87D2D}" destId="{73AEAAAF-EDA4-456F-93F5-7000BCD197BB}" srcOrd="3" destOrd="0" presId="urn:microsoft.com/office/officeart/2018/2/layout/IconVerticalSolidList"/>
    <dgm:cxn modelId="{ED429C16-CEF4-4F40-8479-5CDCD4764EC5}" type="presParOf" srcId="{361F4252-45AB-4F54-94DB-0A21DB7F79FE}" destId="{4D4DB12E-16C8-4AC5-B182-C8D6F974CFFB}" srcOrd="3" destOrd="0" presId="urn:microsoft.com/office/officeart/2018/2/layout/IconVerticalSolidList"/>
    <dgm:cxn modelId="{B428D4FC-0559-48FC-BDCC-1B99833BBFBC}" type="presParOf" srcId="{361F4252-45AB-4F54-94DB-0A21DB7F79FE}" destId="{53FD4278-81F2-4B68-B320-F52079688727}" srcOrd="4" destOrd="0" presId="urn:microsoft.com/office/officeart/2018/2/layout/IconVerticalSolidList"/>
    <dgm:cxn modelId="{B2C1E96D-996D-4873-AAD1-49DDAC38C6F7}" type="presParOf" srcId="{53FD4278-81F2-4B68-B320-F52079688727}" destId="{3EA09F63-4BE7-449D-A5A5-D156E3EB7414}" srcOrd="0" destOrd="0" presId="urn:microsoft.com/office/officeart/2018/2/layout/IconVerticalSolidList"/>
    <dgm:cxn modelId="{9EAD2DB7-A42E-4B3D-AD55-06D06D9511DC}" type="presParOf" srcId="{53FD4278-81F2-4B68-B320-F52079688727}" destId="{5A779E77-C91F-4045-BA86-D26E08833F70}" srcOrd="1" destOrd="0" presId="urn:microsoft.com/office/officeart/2018/2/layout/IconVerticalSolidList"/>
    <dgm:cxn modelId="{03DB70A3-E8F1-4E1D-952F-55EF76684AF6}" type="presParOf" srcId="{53FD4278-81F2-4B68-B320-F52079688727}" destId="{19621AFC-5201-4337-84F4-B76766ABC4EF}" srcOrd="2" destOrd="0" presId="urn:microsoft.com/office/officeart/2018/2/layout/IconVerticalSolidList"/>
    <dgm:cxn modelId="{FBCF71B6-2419-4AE7-AD05-A4009BF30926}" type="presParOf" srcId="{53FD4278-81F2-4B68-B320-F52079688727}" destId="{CC65C8F1-50C8-4A53-A6F1-498FFAF69972}" srcOrd="3" destOrd="0" presId="urn:microsoft.com/office/officeart/2018/2/layout/IconVerticalSolidList"/>
    <dgm:cxn modelId="{A45C9193-048F-4D8C-914D-C3D5E4EEB56C}" type="presParOf" srcId="{361F4252-45AB-4F54-94DB-0A21DB7F79FE}" destId="{621966BB-6B61-4C89-A990-967DEDEDEEEF}" srcOrd="5" destOrd="0" presId="urn:microsoft.com/office/officeart/2018/2/layout/IconVerticalSolidList"/>
    <dgm:cxn modelId="{4C0C25AC-DB48-4542-A1FD-16A4510A92DD}" type="presParOf" srcId="{361F4252-45AB-4F54-94DB-0A21DB7F79FE}" destId="{A40F8E48-EC14-4E4D-A07E-394E9CF460A6}" srcOrd="6" destOrd="0" presId="urn:microsoft.com/office/officeart/2018/2/layout/IconVerticalSolidList"/>
    <dgm:cxn modelId="{C5A6B054-B044-4AEB-81A0-959B53EE82A2}" type="presParOf" srcId="{A40F8E48-EC14-4E4D-A07E-394E9CF460A6}" destId="{4366E2E4-F546-47CC-979D-1A72A93F32D4}" srcOrd="0" destOrd="0" presId="urn:microsoft.com/office/officeart/2018/2/layout/IconVerticalSolidList"/>
    <dgm:cxn modelId="{EED40F43-1DDF-4271-A396-3C81B13AF6CB}" type="presParOf" srcId="{A40F8E48-EC14-4E4D-A07E-394E9CF460A6}" destId="{4F9C6498-323A-4C29-B143-D32E46F5FF53}" srcOrd="1" destOrd="0" presId="urn:microsoft.com/office/officeart/2018/2/layout/IconVerticalSolidList"/>
    <dgm:cxn modelId="{D8A115BF-FC51-4B01-868E-58D78BF9F592}" type="presParOf" srcId="{A40F8E48-EC14-4E4D-A07E-394E9CF460A6}" destId="{F48D3EBD-D0D3-49FE-B964-42687D35DFB2}" srcOrd="2" destOrd="0" presId="urn:microsoft.com/office/officeart/2018/2/layout/IconVerticalSolidList"/>
    <dgm:cxn modelId="{00A15304-A215-4D05-A325-F1F1D460B211}" type="presParOf" srcId="{A40F8E48-EC14-4E4D-A07E-394E9CF460A6}" destId="{E29DA3E5-036C-4C78-906A-1527D229BFE9}" srcOrd="3" destOrd="0" presId="urn:microsoft.com/office/officeart/2018/2/layout/IconVerticalSolidList"/>
    <dgm:cxn modelId="{68A1C8CC-0EFE-4936-B467-444E6C02767E}" type="presParOf" srcId="{361F4252-45AB-4F54-94DB-0A21DB7F79FE}" destId="{4EF9D956-3A97-463E-B06B-2348F738A4D0}" srcOrd="7" destOrd="0" presId="urn:microsoft.com/office/officeart/2018/2/layout/IconVerticalSolidList"/>
    <dgm:cxn modelId="{20F0C094-0B4A-42C6-BF3C-B398E589211D}" type="presParOf" srcId="{361F4252-45AB-4F54-94DB-0A21DB7F79FE}" destId="{12C1B428-C933-4321-ABCF-93C55B0B2CEA}" srcOrd="8" destOrd="0" presId="urn:microsoft.com/office/officeart/2018/2/layout/IconVerticalSolidList"/>
    <dgm:cxn modelId="{BF993C5D-665B-430A-A230-02DF86E78B70}" type="presParOf" srcId="{12C1B428-C933-4321-ABCF-93C55B0B2CEA}" destId="{464D2800-4E98-4251-B21B-0D7621367126}" srcOrd="0" destOrd="0" presId="urn:microsoft.com/office/officeart/2018/2/layout/IconVerticalSolidList"/>
    <dgm:cxn modelId="{C9C4E79A-74E8-4405-AD68-EE58F065A574}" type="presParOf" srcId="{12C1B428-C933-4321-ABCF-93C55B0B2CEA}" destId="{E6415D67-4FE2-4CA8-988E-A4A8EE57AAC4}" srcOrd="1" destOrd="0" presId="urn:microsoft.com/office/officeart/2018/2/layout/IconVerticalSolidList"/>
    <dgm:cxn modelId="{D76407D3-42B5-4504-B300-3FE26499F2D8}" type="presParOf" srcId="{12C1B428-C933-4321-ABCF-93C55B0B2CEA}" destId="{2C4C1AC3-4C8D-44FC-BD40-BA6EEFCEC80F}" srcOrd="2" destOrd="0" presId="urn:microsoft.com/office/officeart/2018/2/layout/IconVerticalSolidList"/>
    <dgm:cxn modelId="{7242AA15-09BB-4177-86AB-B29905D6144B}" type="presParOf" srcId="{12C1B428-C933-4321-ABCF-93C55B0B2CEA}" destId="{B505209F-1B26-4FC8-B9EA-40E44978010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F82FAF-58D4-4BD6-B9B2-AF501C14659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0A7EB68-3FAD-4C2E-8836-D3FAFA5EE41F}">
      <dgm:prSet phldrT="[Texto]"/>
      <dgm:spPr/>
      <dgm:t>
        <a:bodyPr/>
        <a:lstStyle/>
        <a:p>
          <a:r>
            <a:rPr lang="es-ES" dirty="0"/>
            <a:t>Contenido para programas de formación de ciudadanía digital</a:t>
          </a:r>
          <a:endParaRPr lang="en-US" dirty="0"/>
        </a:p>
      </dgm:t>
    </dgm:pt>
    <dgm:pt modelId="{13724CAC-07CD-4FD0-AD70-3F04945B2BCA}" type="parTrans" cxnId="{1EEEB892-E5E1-4991-B055-CDB48605C503}">
      <dgm:prSet/>
      <dgm:spPr/>
      <dgm:t>
        <a:bodyPr/>
        <a:lstStyle/>
        <a:p>
          <a:endParaRPr lang="es-MX"/>
        </a:p>
      </dgm:t>
    </dgm:pt>
    <dgm:pt modelId="{D8ED6BDA-9508-46C6-863E-6D70450ACBFA}" type="sibTrans" cxnId="{1EEEB892-E5E1-4991-B055-CDB48605C503}">
      <dgm:prSet/>
      <dgm:spPr/>
      <dgm:t>
        <a:bodyPr/>
        <a:lstStyle/>
        <a:p>
          <a:endParaRPr lang="es-MX"/>
        </a:p>
      </dgm:t>
    </dgm:pt>
    <dgm:pt modelId="{9559C3FB-78B8-4F10-8EB3-DEDB1AAD9B18}">
      <dgm:prSet phldrT="[Texto]"/>
      <dgm:spPr/>
      <dgm:t>
        <a:bodyPr/>
        <a:lstStyle/>
        <a:p>
          <a:r>
            <a:rPr lang="en-US" dirty="0" err="1"/>
            <a:t>Trabajos</a:t>
          </a:r>
          <a:r>
            <a:rPr lang="en-US" dirty="0"/>
            <a:t> de </a:t>
          </a:r>
          <a:r>
            <a:rPr lang="en-US" dirty="0" err="1"/>
            <a:t>gestión</a:t>
          </a:r>
          <a:r>
            <a:rPr lang="en-US" dirty="0"/>
            <a:t> y </a:t>
          </a:r>
          <a:r>
            <a:rPr lang="en-US" dirty="0" err="1"/>
            <a:t>diseño</a:t>
          </a:r>
          <a:r>
            <a:rPr lang="en-US" dirty="0"/>
            <a:t> de </a:t>
          </a:r>
          <a:r>
            <a:rPr lang="en-US" dirty="0" err="1"/>
            <a:t>contenido</a:t>
          </a:r>
          <a:r>
            <a:rPr lang="en-US" dirty="0"/>
            <a:t> para el Centro de </a:t>
          </a:r>
          <a:r>
            <a:rPr lang="en-US" dirty="0" err="1"/>
            <a:t>Capacitación</a:t>
          </a:r>
          <a:r>
            <a:rPr lang="en-US" dirty="0"/>
            <a:t> en material electoral</a:t>
          </a:r>
          <a:endParaRPr lang="es-MX" dirty="0"/>
        </a:p>
      </dgm:t>
    </dgm:pt>
    <dgm:pt modelId="{FFFA9A60-42EE-419F-92D7-B19E63CE982F}" type="parTrans" cxnId="{DCE882C5-DD22-479D-BC6E-B01DD0ED209C}">
      <dgm:prSet/>
      <dgm:spPr/>
      <dgm:t>
        <a:bodyPr/>
        <a:lstStyle/>
        <a:p>
          <a:endParaRPr lang="es-MX"/>
        </a:p>
      </dgm:t>
    </dgm:pt>
    <dgm:pt modelId="{3278C027-75B4-4D86-947D-472C830266BB}" type="sibTrans" cxnId="{DCE882C5-DD22-479D-BC6E-B01DD0ED209C}">
      <dgm:prSet/>
      <dgm:spPr/>
      <dgm:t>
        <a:bodyPr/>
        <a:lstStyle/>
        <a:p>
          <a:endParaRPr lang="es-MX"/>
        </a:p>
      </dgm:t>
    </dgm:pt>
    <dgm:pt modelId="{887F0B41-2E5B-4BAF-B103-29C4CCA3BBE3}" type="pres">
      <dgm:prSet presAssocID="{A7F82FAF-58D4-4BD6-B9B2-AF501C14659D}" presName="diagram" presStyleCnt="0">
        <dgm:presLayoutVars>
          <dgm:dir/>
          <dgm:resizeHandles val="exact"/>
        </dgm:presLayoutVars>
      </dgm:prSet>
      <dgm:spPr/>
    </dgm:pt>
    <dgm:pt modelId="{2A666B38-BCE5-43DA-9E62-BE13649E7204}" type="pres">
      <dgm:prSet presAssocID="{40A7EB68-3FAD-4C2E-8836-D3FAFA5EE41F}" presName="node" presStyleLbl="node1" presStyleIdx="0" presStyleCnt="2">
        <dgm:presLayoutVars>
          <dgm:bulletEnabled val="1"/>
        </dgm:presLayoutVars>
      </dgm:prSet>
      <dgm:spPr/>
    </dgm:pt>
    <dgm:pt modelId="{6BD766FF-B7FC-45A0-94DD-4EC7B839D815}" type="pres">
      <dgm:prSet presAssocID="{D8ED6BDA-9508-46C6-863E-6D70450ACBFA}" presName="sibTrans" presStyleCnt="0"/>
      <dgm:spPr/>
    </dgm:pt>
    <dgm:pt modelId="{37937383-5073-49C5-B905-AD7BCF3B77B9}" type="pres">
      <dgm:prSet presAssocID="{9559C3FB-78B8-4F10-8EB3-DEDB1AAD9B18}" presName="node" presStyleLbl="node1" presStyleIdx="1" presStyleCnt="2">
        <dgm:presLayoutVars>
          <dgm:bulletEnabled val="1"/>
        </dgm:presLayoutVars>
      </dgm:prSet>
      <dgm:spPr/>
    </dgm:pt>
  </dgm:ptLst>
  <dgm:cxnLst>
    <dgm:cxn modelId="{18CA4412-CDA0-4ACF-9C19-474999066EBA}" type="presOf" srcId="{A7F82FAF-58D4-4BD6-B9B2-AF501C14659D}" destId="{887F0B41-2E5B-4BAF-B103-29C4CCA3BBE3}" srcOrd="0" destOrd="0" presId="urn:microsoft.com/office/officeart/2005/8/layout/default"/>
    <dgm:cxn modelId="{CD971359-9745-4A3B-A1E7-3C44A9274C44}" type="presOf" srcId="{40A7EB68-3FAD-4C2E-8836-D3FAFA5EE41F}" destId="{2A666B38-BCE5-43DA-9E62-BE13649E7204}" srcOrd="0" destOrd="0" presId="urn:microsoft.com/office/officeart/2005/8/layout/default"/>
    <dgm:cxn modelId="{1EEEB892-E5E1-4991-B055-CDB48605C503}" srcId="{A7F82FAF-58D4-4BD6-B9B2-AF501C14659D}" destId="{40A7EB68-3FAD-4C2E-8836-D3FAFA5EE41F}" srcOrd="0" destOrd="0" parTransId="{13724CAC-07CD-4FD0-AD70-3F04945B2BCA}" sibTransId="{D8ED6BDA-9508-46C6-863E-6D70450ACBFA}"/>
    <dgm:cxn modelId="{DCE882C5-DD22-479D-BC6E-B01DD0ED209C}" srcId="{A7F82FAF-58D4-4BD6-B9B2-AF501C14659D}" destId="{9559C3FB-78B8-4F10-8EB3-DEDB1AAD9B18}" srcOrd="1" destOrd="0" parTransId="{FFFA9A60-42EE-419F-92D7-B19E63CE982F}" sibTransId="{3278C027-75B4-4D86-947D-472C830266BB}"/>
    <dgm:cxn modelId="{52CAE8E3-159C-44F5-9B2D-43765B581550}" type="presOf" srcId="{9559C3FB-78B8-4F10-8EB3-DEDB1AAD9B18}" destId="{37937383-5073-49C5-B905-AD7BCF3B77B9}" srcOrd="0" destOrd="0" presId="urn:microsoft.com/office/officeart/2005/8/layout/default"/>
    <dgm:cxn modelId="{3C957EA8-E8B4-4A18-A3AF-7D7A1348CD2C}" type="presParOf" srcId="{887F0B41-2E5B-4BAF-B103-29C4CCA3BBE3}" destId="{2A666B38-BCE5-43DA-9E62-BE13649E7204}" srcOrd="0" destOrd="0" presId="urn:microsoft.com/office/officeart/2005/8/layout/default"/>
    <dgm:cxn modelId="{B4425736-3CB4-47AC-8628-8838C702986C}" type="presParOf" srcId="{887F0B41-2E5B-4BAF-B103-29C4CCA3BBE3}" destId="{6BD766FF-B7FC-45A0-94DD-4EC7B839D815}" srcOrd="1" destOrd="0" presId="urn:microsoft.com/office/officeart/2005/8/layout/default"/>
    <dgm:cxn modelId="{EEF6A8E0-29C6-47E7-87A6-115279272407}" type="presParOf" srcId="{887F0B41-2E5B-4BAF-B103-29C4CCA3BBE3}" destId="{37937383-5073-49C5-B905-AD7BCF3B77B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81E957-B864-4784-9786-C6DFFF60562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s-MX"/>
        </a:p>
      </dgm:t>
    </dgm:pt>
    <dgm:pt modelId="{1605956B-0909-423F-8700-ADD69751A043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Primer meta SPEN  2021</a:t>
          </a:r>
          <a:endParaRPr lang="es-MX" dirty="0"/>
        </a:p>
      </dgm:t>
    </dgm:pt>
    <dgm:pt modelId="{3DC23E71-2226-42E1-A239-E20319D6366B}" type="parTrans" cxnId="{21B36D5F-C064-4858-874A-B5667BDB4B5E}">
      <dgm:prSet/>
      <dgm:spPr/>
      <dgm:t>
        <a:bodyPr/>
        <a:lstStyle/>
        <a:p>
          <a:endParaRPr lang="es-MX"/>
        </a:p>
      </dgm:t>
    </dgm:pt>
    <dgm:pt modelId="{433132B7-C7AA-45FD-A928-29CD5683729B}" type="sibTrans" cxnId="{21B36D5F-C064-4858-874A-B5667BDB4B5E}">
      <dgm:prSet/>
      <dgm:spPr/>
      <dgm:t>
        <a:bodyPr/>
        <a:lstStyle/>
        <a:p>
          <a:endParaRPr lang="es-MX"/>
        </a:p>
      </dgm:t>
    </dgm:pt>
    <dgm:pt modelId="{8059AE21-7324-4F3B-B4E5-94A8E2F6855E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Cursos de prevención de la violencia política</a:t>
          </a:r>
          <a:endParaRPr lang="es-MX" dirty="0"/>
        </a:p>
      </dgm:t>
    </dgm:pt>
    <dgm:pt modelId="{4C8664B5-2E81-46F6-89F8-67723E6ADC5B}" type="parTrans" cxnId="{FDF2499D-8884-4E21-92BE-88F1CB4388A1}">
      <dgm:prSet/>
      <dgm:spPr/>
      <dgm:t>
        <a:bodyPr/>
        <a:lstStyle/>
        <a:p>
          <a:endParaRPr lang="es-MX"/>
        </a:p>
      </dgm:t>
    </dgm:pt>
    <dgm:pt modelId="{C0A0B42B-DCD3-4FF2-9807-E72322390C66}" type="sibTrans" cxnId="{FDF2499D-8884-4E21-92BE-88F1CB4388A1}">
      <dgm:prSet/>
      <dgm:spPr/>
      <dgm:t>
        <a:bodyPr/>
        <a:lstStyle/>
        <a:p>
          <a:endParaRPr lang="es-MX"/>
        </a:p>
      </dgm:t>
    </dgm:pt>
    <dgm:pt modelId="{FD25715C-8768-4151-AA4E-A7ED8D01D2CB}" type="pres">
      <dgm:prSet presAssocID="{3381E957-B864-4784-9786-C6DFFF605628}" presName="root" presStyleCnt="0">
        <dgm:presLayoutVars>
          <dgm:dir/>
          <dgm:resizeHandles val="exact"/>
        </dgm:presLayoutVars>
      </dgm:prSet>
      <dgm:spPr/>
    </dgm:pt>
    <dgm:pt modelId="{99D0E9F4-E3B0-4DCC-A9FB-55720E7C2816}" type="pres">
      <dgm:prSet presAssocID="{1605956B-0909-423F-8700-ADD69751A043}" presName="compNode" presStyleCnt="0"/>
      <dgm:spPr/>
    </dgm:pt>
    <dgm:pt modelId="{B8F851E5-2E2E-451F-B3F5-3082C7CEDE5D}" type="pres">
      <dgm:prSet presAssocID="{1605956B-0909-423F-8700-ADD69751A043}" presName="icon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Book"/>
        </a:ext>
      </dgm:extLst>
    </dgm:pt>
    <dgm:pt modelId="{ABA30F21-E266-491D-AD6A-09803F67EE15}" type="pres">
      <dgm:prSet presAssocID="{1605956B-0909-423F-8700-ADD69751A043}" presName="spaceRect" presStyleCnt="0"/>
      <dgm:spPr/>
    </dgm:pt>
    <dgm:pt modelId="{ED60F256-B77E-40FD-8B7B-8250D1D845FA}" type="pres">
      <dgm:prSet presAssocID="{1605956B-0909-423F-8700-ADD69751A043}" presName="textRect" presStyleLbl="revTx" presStyleIdx="0" presStyleCnt="2">
        <dgm:presLayoutVars>
          <dgm:chMax val="1"/>
          <dgm:chPref val="1"/>
        </dgm:presLayoutVars>
      </dgm:prSet>
      <dgm:spPr/>
    </dgm:pt>
    <dgm:pt modelId="{DE7D4B24-D159-4DC2-BB03-1A79AA5F3FD2}" type="pres">
      <dgm:prSet presAssocID="{433132B7-C7AA-45FD-A928-29CD5683729B}" presName="sibTrans" presStyleCnt="0"/>
      <dgm:spPr/>
    </dgm:pt>
    <dgm:pt modelId="{61A14585-FA26-4F01-B96D-20FFCCFAAADB}" type="pres">
      <dgm:prSet presAssocID="{8059AE21-7324-4F3B-B4E5-94A8E2F6855E}" presName="compNode" presStyleCnt="0"/>
      <dgm:spPr/>
    </dgm:pt>
    <dgm:pt modelId="{EEEBB72A-068D-4B97-9BBF-DAD4D34B3E46}" type="pres">
      <dgm:prSet presAssocID="{8059AE21-7324-4F3B-B4E5-94A8E2F6855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9430F645-D393-4EE4-88D3-177A17387D12}" type="pres">
      <dgm:prSet presAssocID="{8059AE21-7324-4F3B-B4E5-94A8E2F6855E}" presName="spaceRect" presStyleCnt="0"/>
      <dgm:spPr/>
    </dgm:pt>
    <dgm:pt modelId="{F57C453E-8CBF-4E73-B2F6-F47E6E5FD2E1}" type="pres">
      <dgm:prSet presAssocID="{8059AE21-7324-4F3B-B4E5-94A8E2F6855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E6E6934-F494-4F17-9B00-5E374E11A1B4}" type="presOf" srcId="{8059AE21-7324-4F3B-B4E5-94A8E2F6855E}" destId="{F57C453E-8CBF-4E73-B2F6-F47E6E5FD2E1}" srcOrd="0" destOrd="0" presId="urn:microsoft.com/office/officeart/2018/2/layout/IconLabelList"/>
    <dgm:cxn modelId="{21B36D5F-C064-4858-874A-B5667BDB4B5E}" srcId="{3381E957-B864-4784-9786-C6DFFF605628}" destId="{1605956B-0909-423F-8700-ADD69751A043}" srcOrd="0" destOrd="0" parTransId="{3DC23E71-2226-42E1-A239-E20319D6366B}" sibTransId="{433132B7-C7AA-45FD-A928-29CD5683729B}"/>
    <dgm:cxn modelId="{FDF2499D-8884-4E21-92BE-88F1CB4388A1}" srcId="{3381E957-B864-4784-9786-C6DFFF605628}" destId="{8059AE21-7324-4F3B-B4E5-94A8E2F6855E}" srcOrd="1" destOrd="0" parTransId="{4C8664B5-2E81-46F6-89F8-67723E6ADC5B}" sibTransId="{C0A0B42B-DCD3-4FF2-9807-E72322390C66}"/>
    <dgm:cxn modelId="{A50D3CE7-E73F-4BB2-BAD5-972A538FA577}" type="presOf" srcId="{3381E957-B864-4784-9786-C6DFFF605628}" destId="{FD25715C-8768-4151-AA4E-A7ED8D01D2CB}" srcOrd="0" destOrd="0" presId="urn:microsoft.com/office/officeart/2018/2/layout/IconLabelList"/>
    <dgm:cxn modelId="{974C6CFD-8846-4AC9-B721-A93042580116}" type="presOf" srcId="{1605956B-0909-423F-8700-ADD69751A043}" destId="{ED60F256-B77E-40FD-8B7B-8250D1D845FA}" srcOrd="0" destOrd="0" presId="urn:microsoft.com/office/officeart/2018/2/layout/IconLabelList"/>
    <dgm:cxn modelId="{D51DE141-8572-4F8D-BA09-F44B5388172A}" type="presParOf" srcId="{FD25715C-8768-4151-AA4E-A7ED8D01D2CB}" destId="{99D0E9F4-E3B0-4DCC-A9FB-55720E7C2816}" srcOrd="0" destOrd="0" presId="urn:microsoft.com/office/officeart/2018/2/layout/IconLabelList"/>
    <dgm:cxn modelId="{734D080A-8AAF-4413-A640-EDECE3FF36AF}" type="presParOf" srcId="{99D0E9F4-E3B0-4DCC-A9FB-55720E7C2816}" destId="{B8F851E5-2E2E-451F-B3F5-3082C7CEDE5D}" srcOrd="0" destOrd="0" presId="urn:microsoft.com/office/officeart/2018/2/layout/IconLabelList"/>
    <dgm:cxn modelId="{64EDE629-5253-4099-B431-DA46D2F3120D}" type="presParOf" srcId="{99D0E9F4-E3B0-4DCC-A9FB-55720E7C2816}" destId="{ABA30F21-E266-491D-AD6A-09803F67EE15}" srcOrd="1" destOrd="0" presId="urn:microsoft.com/office/officeart/2018/2/layout/IconLabelList"/>
    <dgm:cxn modelId="{67914955-CA52-434C-AFF6-C5750DA2EBEF}" type="presParOf" srcId="{99D0E9F4-E3B0-4DCC-A9FB-55720E7C2816}" destId="{ED60F256-B77E-40FD-8B7B-8250D1D845FA}" srcOrd="2" destOrd="0" presId="urn:microsoft.com/office/officeart/2018/2/layout/IconLabelList"/>
    <dgm:cxn modelId="{E95FFD32-24FB-4159-99ED-50235D55735C}" type="presParOf" srcId="{FD25715C-8768-4151-AA4E-A7ED8D01D2CB}" destId="{DE7D4B24-D159-4DC2-BB03-1A79AA5F3FD2}" srcOrd="1" destOrd="0" presId="urn:microsoft.com/office/officeart/2018/2/layout/IconLabelList"/>
    <dgm:cxn modelId="{1D7C8895-7F9B-490F-8379-F923C5083DA4}" type="presParOf" srcId="{FD25715C-8768-4151-AA4E-A7ED8D01D2CB}" destId="{61A14585-FA26-4F01-B96D-20FFCCFAAADB}" srcOrd="2" destOrd="0" presId="urn:microsoft.com/office/officeart/2018/2/layout/IconLabelList"/>
    <dgm:cxn modelId="{B9533557-765F-4E5F-B1D6-0424791D9B72}" type="presParOf" srcId="{61A14585-FA26-4F01-B96D-20FFCCFAAADB}" destId="{EEEBB72A-068D-4B97-9BBF-DAD4D34B3E46}" srcOrd="0" destOrd="0" presId="urn:microsoft.com/office/officeart/2018/2/layout/IconLabelList"/>
    <dgm:cxn modelId="{ED9C7F16-CFED-4F5B-A175-9B4B7E640AE4}" type="presParOf" srcId="{61A14585-FA26-4F01-B96D-20FFCCFAAADB}" destId="{9430F645-D393-4EE4-88D3-177A17387D12}" srcOrd="1" destOrd="0" presId="urn:microsoft.com/office/officeart/2018/2/layout/IconLabelList"/>
    <dgm:cxn modelId="{FE4A428B-B967-4745-9888-4ACB263155B8}" type="presParOf" srcId="{61A14585-FA26-4F01-B96D-20FFCCFAAADB}" destId="{F57C453E-8CBF-4E73-B2F6-F47E6E5FD2E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81E957-B864-4784-9786-C6DFFF60562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s-MX"/>
        </a:p>
      </dgm:t>
    </dgm:pt>
    <dgm:pt modelId="{1605956B-0909-423F-8700-ADD69751A043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Coadyuvar en registro de partidos y agrupaciones políticas </a:t>
          </a:r>
          <a:endParaRPr lang="es-MX" dirty="0"/>
        </a:p>
      </dgm:t>
    </dgm:pt>
    <dgm:pt modelId="{3DC23E71-2226-42E1-A239-E20319D6366B}" type="parTrans" cxnId="{21B36D5F-C064-4858-874A-B5667BDB4B5E}">
      <dgm:prSet/>
      <dgm:spPr/>
      <dgm:t>
        <a:bodyPr/>
        <a:lstStyle/>
        <a:p>
          <a:endParaRPr lang="es-MX"/>
        </a:p>
      </dgm:t>
    </dgm:pt>
    <dgm:pt modelId="{433132B7-C7AA-45FD-A928-29CD5683729B}" type="sibTrans" cxnId="{21B36D5F-C064-4858-874A-B5667BDB4B5E}">
      <dgm:prSet/>
      <dgm:spPr/>
      <dgm:t>
        <a:bodyPr/>
        <a:lstStyle/>
        <a:p>
          <a:endParaRPr lang="es-MX"/>
        </a:p>
      </dgm:t>
    </dgm:pt>
    <dgm:pt modelId="{8059AE21-7324-4F3B-B4E5-94A8E2F6855E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Cursos de profesionalización del SPEN</a:t>
          </a:r>
          <a:endParaRPr lang="es-MX" dirty="0"/>
        </a:p>
      </dgm:t>
    </dgm:pt>
    <dgm:pt modelId="{4C8664B5-2E81-46F6-89F8-67723E6ADC5B}" type="parTrans" cxnId="{FDF2499D-8884-4E21-92BE-88F1CB4388A1}">
      <dgm:prSet/>
      <dgm:spPr/>
      <dgm:t>
        <a:bodyPr/>
        <a:lstStyle/>
        <a:p>
          <a:endParaRPr lang="es-MX"/>
        </a:p>
      </dgm:t>
    </dgm:pt>
    <dgm:pt modelId="{C0A0B42B-DCD3-4FF2-9807-E72322390C66}" type="sibTrans" cxnId="{FDF2499D-8884-4E21-92BE-88F1CB4388A1}">
      <dgm:prSet/>
      <dgm:spPr/>
      <dgm:t>
        <a:bodyPr/>
        <a:lstStyle/>
        <a:p>
          <a:endParaRPr lang="es-MX"/>
        </a:p>
      </dgm:t>
    </dgm:pt>
    <dgm:pt modelId="{FD25715C-8768-4151-AA4E-A7ED8D01D2CB}" type="pres">
      <dgm:prSet presAssocID="{3381E957-B864-4784-9786-C6DFFF605628}" presName="root" presStyleCnt="0">
        <dgm:presLayoutVars>
          <dgm:dir/>
          <dgm:resizeHandles val="exact"/>
        </dgm:presLayoutVars>
      </dgm:prSet>
      <dgm:spPr/>
    </dgm:pt>
    <dgm:pt modelId="{99D0E9F4-E3B0-4DCC-A9FB-55720E7C2816}" type="pres">
      <dgm:prSet presAssocID="{1605956B-0909-423F-8700-ADD69751A043}" presName="compNode" presStyleCnt="0"/>
      <dgm:spPr/>
    </dgm:pt>
    <dgm:pt modelId="{B8F851E5-2E2E-451F-B3F5-3082C7CEDE5D}" type="pres">
      <dgm:prSet presAssocID="{1605956B-0909-423F-8700-ADD69751A043}" presName="icon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Book"/>
        </a:ext>
      </dgm:extLst>
    </dgm:pt>
    <dgm:pt modelId="{ABA30F21-E266-491D-AD6A-09803F67EE15}" type="pres">
      <dgm:prSet presAssocID="{1605956B-0909-423F-8700-ADD69751A043}" presName="spaceRect" presStyleCnt="0"/>
      <dgm:spPr/>
    </dgm:pt>
    <dgm:pt modelId="{ED60F256-B77E-40FD-8B7B-8250D1D845FA}" type="pres">
      <dgm:prSet presAssocID="{1605956B-0909-423F-8700-ADD69751A043}" presName="textRect" presStyleLbl="revTx" presStyleIdx="0" presStyleCnt="2">
        <dgm:presLayoutVars>
          <dgm:chMax val="1"/>
          <dgm:chPref val="1"/>
        </dgm:presLayoutVars>
      </dgm:prSet>
      <dgm:spPr/>
    </dgm:pt>
    <dgm:pt modelId="{DE7D4B24-D159-4DC2-BB03-1A79AA5F3FD2}" type="pres">
      <dgm:prSet presAssocID="{433132B7-C7AA-45FD-A928-29CD5683729B}" presName="sibTrans" presStyleCnt="0"/>
      <dgm:spPr/>
    </dgm:pt>
    <dgm:pt modelId="{61A14585-FA26-4F01-B96D-20FFCCFAAADB}" type="pres">
      <dgm:prSet presAssocID="{8059AE21-7324-4F3B-B4E5-94A8E2F6855E}" presName="compNode" presStyleCnt="0"/>
      <dgm:spPr/>
    </dgm:pt>
    <dgm:pt modelId="{EEEBB72A-068D-4B97-9BBF-DAD4D34B3E46}" type="pres">
      <dgm:prSet presAssocID="{8059AE21-7324-4F3B-B4E5-94A8E2F6855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9430F645-D393-4EE4-88D3-177A17387D12}" type="pres">
      <dgm:prSet presAssocID="{8059AE21-7324-4F3B-B4E5-94A8E2F6855E}" presName="spaceRect" presStyleCnt="0"/>
      <dgm:spPr/>
    </dgm:pt>
    <dgm:pt modelId="{F57C453E-8CBF-4E73-B2F6-F47E6E5FD2E1}" type="pres">
      <dgm:prSet presAssocID="{8059AE21-7324-4F3B-B4E5-94A8E2F6855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E6E6934-F494-4F17-9B00-5E374E11A1B4}" type="presOf" srcId="{8059AE21-7324-4F3B-B4E5-94A8E2F6855E}" destId="{F57C453E-8CBF-4E73-B2F6-F47E6E5FD2E1}" srcOrd="0" destOrd="0" presId="urn:microsoft.com/office/officeart/2018/2/layout/IconLabelList"/>
    <dgm:cxn modelId="{21B36D5F-C064-4858-874A-B5667BDB4B5E}" srcId="{3381E957-B864-4784-9786-C6DFFF605628}" destId="{1605956B-0909-423F-8700-ADD69751A043}" srcOrd="0" destOrd="0" parTransId="{3DC23E71-2226-42E1-A239-E20319D6366B}" sibTransId="{433132B7-C7AA-45FD-A928-29CD5683729B}"/>
    <dgm:cxn modelId="{FDF2499D-8884-4E21-92BE-88F1CB4388A1}" srcId="{3381E957-B864-4784-9786-C6DFFF605628}" destId="{8059AE21-7324-4F3B-B4E5-94A8E2F6855E}" srcOrd="1" destOrd="0" parTransId="{4C8664B5-2E81-46F6-89F8-67723E6ADC5B}" sibTransId="{C0A0B42B-DCD3-4FF2-9807-E72322390C66}"/>
    <dgm:cxn modelId="{A50D3CE7-E73F-4BB2-BAD5-972A538FA577}" type="presOf" srcId="{3381E957-B864-4784-9786-C6DFFF605628}" destId="{FD25715C-8768-4151-AA4E-A7ED8D01D2CB}" srcOrd="0" destOrd="0" presId="urn:microsoft.com/office/officeart/2018/2/layout/IconLabelList"/>
    <dgm:cxn modelId="{974C6CFD-8846-4AC9-B721-A93042580116}" type="presOf" srcId="{1605956B-0909-423F-8700-ADD69751A043}" destId="{ED60F256-B77E-40FD-8B7B-8250D1D845FA}" srcOrd="0" destOrd="0" presId="urn:microsoft.com/office/officeart/2018/2/layout/IconLabelList"/>
    <dgm:cxn modelId="{D51DE141-8572-4F8D-BA09-F44B5388172A}" type="presParOf" srcId="{FD25715C-8768-4151-AA4E-A7ED8D01D2CB}" destId="{99D0E9F4-E3B0-4DCC-A9FB-55720E7C2816}" srcOrd="0" destOrd="0" presId="urn:microsoft.com/office/officeart/2018/2/layout/IconLabelList"/>
    <dgm:cxn modelId="{734D080A-8AAF-4413-A640-EDECE3FF36AF}" type="presParOf" srcId="{99D0E9F4-E3B0-4DCC-A9FB-55720E7C2816}" destId="{B8F851E5-2E2E-451F-B3F5-3082C7CEDE5D}" srcOrd="0" destOrd="0" presId="urn:microsoft.com/office/officeart/2018/2/layout/IconLabelList"/>
    <dgm:cxn modelId="{64EDE629-5253-4099-B431-DA46D2F3120D}" type="presParOf" srcId="{99D0E9F4-E3B0-4DCC-A9FB-55720E7C2816}" destId="{ABA30F21-E266-491D-AD6A-09803F67EE15}" srcOrd="1" destOrd="0" presId="urn:microsoft.com/office/officeart/2018/2/layout/IconLabelList"/>
    <dgm:cxn modelId="{67914955-CA52-434C-AFF6-C5750DA2EBEF}" type="presParOf" srcId="{99D0E9F4-E3B0-4DCC-A9FB-55720E7C2816}" destId="{ED60F256-B77E-40FD-8B7B-8250D1D845FA}" srcOrd="2" destOrd="0" presId="urn:microsoft.com/office/officeart/2018/2/layout/IconLabelList"/>
    <dgm:cxn modelId="{E95FFD32-24FB-4159-99ED-50235D55735C}" type="presParOf" srcId="{FD25715C-8768-4151-AA4E-A7ED8D01D2CB}" destId="{DE7D4B24-D159-4DC2-BB03-1A79AA5F3FD2}" srcOrd="1" destOrd="0" presId="urn:microsoft.com/office/officeart/2018/2/layout/IconLabelList"/>
    <dgm:cxn modelId="{1D7C8895-7F9B-490F-8379-F923C5083DA4}" type="presParOf" srcId="{FD25715C-8768-4151-AA4E-A7ED8D01D2CB}" destId="{61A14585-FA26-4F01-B96D-20FFCCFAAADB}" srcOrd="2" destOrd="0" presId="urn:microsoft.com/office/officeart/2018/2/layout/IconLabelList"/>
    <dgm:cxn modelId="{B9533557-765F-4E5F-B1D6-0424791D9B72}" type="presParOf" srcId="{61A14585-FA26-4F01-B96D-20FFCCFAAADB}" destId="{EEEBB72A-068D-4B97-9BBF-DAD4D34B3E46}" srcOrd="0" destOrd="0" presId="urn:microsoft.com/office/officeart/2018/2/layout/IconLabelList"/>
    <dgm:cxn modelId="{ED9C7F16-CFED-4F5B-A175-9B4B7E640AE4}" type="presParOf" srcId="{61A14585-FA26-4F01-B96D-20FFCCFAAADB}" destId="{9430F645-D393-4EE4-88D3-177A17387D12}" srcOrd="1" destOrd="0" presId="urn:microsoft.com/office/officeart/2018/2/layout/IconLabelList"/>
    <dgm:cxn modelId="{FE4A428B-B967-4745-9888-4ACB263155B8}" type="presParOf" srcId="{61A14585-FA26-4F01-B96D-20FFCCFAAADB}" destId="{F57C453E-8CBF-4E73-B2F6-F47E6E5FD2E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9BBEE-78A3-472A-A70F-7216C07D3B4C}">
      <dsp:nvSpPr>
        <dsp:cNvPr id="0" name=""/>
        <dsp:cNvSpPr/>
      </dsp:nvSpPr>
      <dsp:spPr>
        <a:xfrm>
          <a:off x="0" y="91332"/>
          <a:ext cx="5906181" cy="16442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Solicitud Zapopan: 22 de octubre de 2020. Se remitió acuerdo administrativo de Secretaría Ejecutiva requiriendo al Consejo Municipal para dar respuesta.</a:t>
          </a:r>
          <a:endParaRPr lang="es-MX" sz="2000" kern="1200" dirty="0"/>
        </a:p>
      </dsp:txBody>
      <dsp:txXfrm>
        <a:off x="80267" y="171599"/>
        <a:ext cx="5745647" cy="1483750"/>
      </dsp:txXfrm>
    </dsp:sp>
    <dsp:sp modelId="{D1BAF895-55FF-4581-9E33-BB6C0C6468FB}">
      <dsp:nvSpPr>
        <dsp:cNvPr id="0" name=""/>
        <dsp:cNvSpPr/>
      </dsp:nvSpPr>
      <dsp:spPr>
        <a:xfrm>
          <a:off x="0" y="1793216"/>
          <a:ext cx="5906181" cy="1644284"/>
        </a:xfrm>
        <a:prstGeom prst="roundRect">
          <a:avLst/>
        </a:prstGeom>
        <a:solidFill>
          <a:schemeClr val="accent2">
            <a:hueOff val="-727682"/>
            <a:satOff val="-41964"/>
            <a:lumOff val="39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Solicitud Tlaquepaque: Octubre 2020. Sala Regional TEPJF confirma sentencia del Tribunal Electoral Local donde se revoca resolución del IEPC y declara improcedente.</a:t>
          </a:r>
          <a:endParaRPr lang="es-MX" sz="2000" kern="1200" dirty="0"/>
        </a:p>
      </dsp:txBody>
      <dsp:txXfrm>
        <a:off x="80267" y="1873483"/>
        <a:ext cx="5745647" cy="1483750"/>
      </dsp:txXfrm>
    </dsp:sp>
    <dsp:sp modelId="{34325175-7D3B-4419-B95F-EA9FB92244CA}">
      <dsp:nvSpPr>
        <dsp:cNvPr id="0" name=""/>
        <dsp:cNvSpPr/>
      </dsp:nvSpPr>
      <dsp:spPr>
        <a:xfrm>
          <a:off x="0" y="3495101"/>
          <a:ext cx="5906181" cy="1644284"/>
        </a:xfrm>
        <a:prstGeom prst="roundRect">
          <a:avLst/>
        </a:prstGeom>
        <a:solidFill>
          <a:schemeClr val="accent2">
            <a:hueOff val="-1455363"/>
            <a:satOff val="-83928"/>
            <a:lumOff val="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Solicitud Iniciativa Popular “Sin Cuotas ni Cuates”: 30 de octubre 2020. Consejo General determina que sí cumple con los requisitos y ordena que una ve que se constate que el Consejo Estatal de Participación Ciudadana y Popular esté en funciones se remita.</a:t>
          </a:r>
          <a:endParaRPr lang="es-MX" sz="2000" kern="1200" dirty="0"/>
        </a:p>
      </dsp:txBody>
      <dsp:txXfrm>
        <a:off x="80267" y="3575368"/>
        <a:ext cx="5745647" cy="1483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A6FDF-D92F-4C0E-B8D6-32EA0FD4DB6F}">
      <dsp:nvSpPr>
        <dsp:cNvPr id="0" name=""/>
        <dsp:cNvSpPr/>
      </dsp:nvSpPr>
      <dsp:spPr>
        <a:xfrm>
          <a:off x="0" y="4086"/>
          <a:ext cx="5906181" cy="8704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5494C3-AC08-4353-B752-C2508272E69B}">
      <dsp:nvSpPr>
        <dsp:cNvPr id="0" name=""/>
        <dsp:cNvSpPr/>
      </dsp:nvSpPr>
      <dsp:spPr>
        <a:xfrm>
          <a:off x="263303" y="199931"/>
          <a:ext cx="478733" cy="47873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85CE7-5459-4E03-840A-C8A22E02C35C}">
      <dsp:nvSpPr>
        <dsp:cNvPr id="0" name=""/>
        <dsp:cNvSpPr/>
      </dsp:nvSpPr>
      <dsp:spPr>
        <a:xfrm>
          <a:off x="1005339" y="4086"/>
          <a:ext cx="4900841" cy="870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20" tIns="92120" rIns="92120" bIns="9212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Gestión de mecanismos de participación ciudadana</a:t>
          </a:r>
          <a:endParaRPr lang="es-MX" sz="1900" kern="1200" dirty="0"/>
        </a:p>
      </dsp:txBody>
      <dsp:txXfrm>
        <a:off x="1005339" y="4086"/>
        <a:ext cx="4900841" cy="870424"/>
      </dsp:txXfrm>
    </dsp:sp>
    <dsp:sp modelId="{002424A2-0245-476E-AB07-DBA8F7640A73}">
      <dsp:nvSpPr>
        <dsp:cNvPr id="0" name=""/>
        <dsp:cNvSpPr/>
      </dsp:nvSpPr>
      <dsp:spPr>
        <a:xfrm>
          <a:off x="0" y="1092116"/>
          <a:ext cx="5906181" cy="8704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89353-0CF5-45B7-B697-70A08E8E1C79}">
      <dsp:nvSpPr>
        <dsp:cNvPr id="0" name=""/>
        <dsp:cNvSpPr/>
      </dsp:nvSpPr>
      <dsp:spPr>
        <a:xfrm>
          <a:off x="263303" y="1287962"/>
          <a:ext cx="478733" cy="47873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EAAAF-EDA4-456F-93F5-7000BCD197BB}">
      <dsp:nvSpPr>
        <dsp:cNvPr id="0" name=""/>
        <dsp:cNvSpPr/>
      </dsp:nvSpPr>
      <dsp:spPr>
        <a:xfrm>
          <a:off x="1005339" y="1092116"/>
          <a:ext cx="4900841" cy="870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20" tIns="92120" rIns="92120" bIns="9212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Formación de Ciudadanía Activa</a:t>
          </a:r>
          <a:endParaRPr lang="es-MX" sz="1900" kern="1200" dirty="0"/>
        </a:p>
      </dsp:txBody>
      <dsp:txXfrm>
        <a:off x="1005339" y="1092116"/>
        <a:ext cx="4900841" cy="870424"/>
      </dsp:txXfrm>
    </dsp:sp>
    <dsp:sp modelId="{3EA09F63-4BE7-449D-A5A5-D156E3EB7414}">
      <dsp:nvSpPr>
        <dsp:cNvPr id="0" name=""/>
        <dsp:cNvSpPr/>
      </dsp:nvSpPr>
      <dsp:spPr>
        <a:xfrm>
          <a:off x="0" y="2180146"/>
          <a:ext cx="5906181" cy="8704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779E77-C91F-4045-BA86-D26E08833F70}">
      <dsp:nvSpPr>
        <dsp:cNvPr id="0" name=""/>
        <dsp:cNvSpPr/>
      </dsp:nvSpPr>
      <dsp:spPr>
        <a:xfrm>
          <a:off x="263303" y="2375992"/>
          <a:ext cx="478733" cy="478733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5C8F1-50C8-4A53-A6F1-498FFAF69972}">
      <dsp:nvSpPr>
        <dsp:cNvPr id="0" name=""/>
        <dsp:cNvSpPr/>
      </dsp:nvSpPr>
      <dsp:spPr>
        <a:xfrm>
          <a:off x="1005339" y="2180146"/>
          <a:ext cx="4900841" cy="870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20" tIns="92120" rIns="92120" bIns="9212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Vinculación Estratégica de Participación Ciudadana </a:t>
          </a:r>
          <a:endParaRPr lang="es-MX" sz="1900" kern="1200" dirty="0"/>
        </a:p>
      </dsp:txBody>
      <dsp:txXfrm>
        <a:off x="1005339" y="2180146"/>
        <a:ext cx="4900841" cy="870424"/>
      </dsp:txXfrm>
    </dsp:sp>
    <dsp:sp modelId="{4366E2E4-F546-47CC-979D-1A72A93F32D4}">
      <dsp:nvSpPr>
        <dsp:cNvPr id="0" name=""/>
        <dsp:cNvSpPr/>
      </dsp:nvSpPr>
      <dsp:spPr>
        <a:xfrm>
          <a:off x="0" y="3268177"/>
          <a:ext cx="5906181" cy="8704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C6498-323A-4C29-B143-D32E46F5FF53}">
      <dsp:nvSpPr>
        <dsp:cNvPr id="0" name=""/>
        <dsp:cNvSpPr/>
      </dsp:nvSpPr>
      <dsp:spPr>
        <a:xfrm>
          <a:off x="263303" y="3464022"/>
          <a:ext cx="478733" cy="478733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DA3E5-036C-4C78-906A-1527D229BFE9}">
      <dsp:nvSpPr>
        <dsp:cNvPr id="0" name=""/>
        <dsp:cNvSpPr/>
      </dsp:nvSpPr>
      <dsp:spPr>
        <a:xfrm>
          <a:off x="1005339" y="3268177"/>
          <a:ext cx="4900841" cy="870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20" tIns="92120" rIns="92120" bIns="9212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Vinculación con Jaliscienses en el extranjero</a:t>
          </a:r>
          <a:endParaRPr lang="es-MX" sz="1900" kern="1200" dirty="0"/>
        </a:p>
      </dsp:txBody>
      <dsp:txXfrm>
        <a:off x="1005339" y="3268177"/>
        <a:ext cx="4900841" cy="870424"/>
      </dsp:txXfrm>
    </dsp:sp>
    <dsp:sp modelId="{464D2800-4E98-4251-B21B-0D7621367126}">
      <dsp:nvSpPr>
        <dsp:cNvPr id="0" name=""/>
        <dsp:cNvSpPr/>
      </dsp:nvSpPr>
      <dsp:spPr>
        <a:xfrm>
          <a:off x="0" y="4356207"/>
          <a:ext cx="5906181" cy="8704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15D67-4FE2-4CA8-988E-A4A8EE57AAC4}">
      <dsp:nvSpPr>
        <dsp:cNvPr id="0" name=""/>
        <dsp:cNvSpPr/>
      </dsp:nvSpPr>
      <dsp:spPr>
        <a:xfrm>
          <a:off x="263303" y="4552052"/>
          <a:ext cx="478733" cy="478733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05209F-1B26-4FC8-B9EA-40E449780106}">
      <dsp:nvSpPr>
        <dsp:cNvPr id="0" name=""/>
        <dsp:cNvSpPr/>
      </dsp:nvSpPr>
      <dsp:spPr>
        <a:xfrm>
          <a:off x="1005339" y="4356207"/>
          <a:ext cx="4900841" cy="870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20" tIns="92120" rIns="92120" bIns="9212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Preparación de actividades Proceso Electoral</a:t>
          </a:r>
          <a:endParaRPr lang="es-MX" sz="1900" kern="1200" dirty="0"/>
        </a:p>
      </dsp:txBody>
      <dsp:txXfrm>
        <a:off x="1005339" y="4356207"/>
        <a:ext cx="4900841" cy="8704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666B38-BCE5-43DA-9E62-BE13649E7204}">
      <dsp:nvSpPr>
        <dsp:cNvPr id="0" name=""/>
        <dsp:cNvSpPr/>
      </dsp:nvSpPr>
      <dsp:spPr>
        <a:xfrm>
          <a:off x="802" y="1073952"/>
          <a:ext cx="3128434" cy="18770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Contenido para programas de formación de ciudadanía digital</a:t>
          </a:r>
          <a:endParaRPr lang="en-US" sz="2500" kern="1200" dirty="0"/>
        </a:p>
      </dsp:txBody>
      <dsp:txXfrm>
        <a:off x="802" y="1073952"/>
        <a:ext cx="3128434" cy="1877060"/>
      </dsp:txXfrm>
    </dsp:sp>
    <dsp:sp modelId="{37937383-5073-49C5-B905-AD7BCF3B77B9}">
      <dsp:nvSpPr>
        <dsp:cNvPr id="0" name=""/>
        <dsp:cNvSpPr/>
      </dsp:nvSpPr>
      <dsp:spPr>
        <a:xfrm>
          <a:off x="3442080" y="1073952"/>
          <a:ext cx="3128434" cy="18770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Trabajos</a:t>
          </a:r>
          <a:r>
            <a:rPr lang="en-US" sz="2500" kern="1200" dirty="0"/>
            <a:t> de </a:t>
          </a:r>
          <a:r>
            <a:rPr lang="en-US" sz="2500" kern="1200" dirty="0" err="1"/>
            <a:t>gestión</a:t>
          </a:r>
          <a:r>
            <a:rPr lang="en-US" sz="2500" kern="1200" dirty="0"/>
            <a:t> y </a:t>
          </a:r>
          <a:r>
            <a:rPr lang="en-US" sz="2500" kern="1200" dirty="0" err="1"/>
            <a:t>diseño</a:t>
          </a:r>
          <a:r>
            <a:rPr lang="en-US" sz="2500" kern="1200" dirty="0"/>
            <a:t> de </a:t>
          </a:r>
          <a:r>
            <a:rPr lang="en-US" sz="2500" kern="1200" dirty="0" err="1"/>
            <a:t>contenido</a:t>
          </a:r>
          <a:r>
            <a:rPr lang="en-US" sz="2500" kern="1200" dirty="0"/>
            <a:t> para el Centro de </a:t>
          </a:r>
          <a:r>
            <a:rPr lang="en-US" sz="2500" kern="1200" dirty="0" err="1"/>
            <a:t>Capacitación</a:t>
          </a:r>
          <a:r>
            <a:rPr lang="en-US" sz="2500" kern="1200" dirty="0"/>
            <a:t> en material electoral</a:t>
          </a:r>
          <a:endParaRPr lang="es-MX" sz="2500" kern="1200" dirty="0"/>
        </a:p>
      </dsp:txBody>
      <dsp:txXfrm>
        <a:off x="3442080" y="1073952"/>
        <a:ext cx="3128434" cy="18770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851E5-2E2E-451F-B3F5-3082C7CEDE5D}">
      <dsp:nvSpPr>
        <dsp:cNvPr id="0" name=""/>
        <dsp:cNvSpPr/>
      </dsp:nvSpPr>
      <dsp:spPr>
        <a:xfrm>
          <a:off x="731811" y="1033577"/>
          <a:ext cx="1164375" cy="116437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0F256-B77E-40FD-8B7B-8250D1D845FA}">
      <dsp:nvSpPr>
        <dsp:cNvPr id="0" name=""/>
        <dsp:cNvSpPr/>
      </dsp:nvSpPr>
      <dsp:spPr>
        <a:xfrm>
          <a:off x="20248" y="2530558"/>
          <a:ext cx="25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Primer meta SPEN  2021</a:t>
          </a:r>
          <a:endParaRPr lang="es-MX" sz="2200" kern="1200" dirty="0"/>
        </a:p>
      </dsp:txBody>
      <dsp:txXfrm>
        <a:off x="20248" y="2530558"/>
        <a:ext cx="2587500" cy="720000"/>
      </dsp:txXfrm>
    </dsp:sp>
    <dsp:sp modelId="{EEEBB72A-068D-4B97-9BBF-DAD4D34B3E46}">
      <dsp:nvSpPr>
        <dsp:cNvPr id="0" name=""/>
        <dsp:cNvSpPr/>
      </dsp:nvSpPr>
      <dsp:spPr>
        <a:xfrm>
          <a:off x="3772123" y="1033577"/>
          <a:ext cx="1164375" cy="11643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7C453E-8CBF-4E73-B2F6-F47E6E5FD2E1}">
      <dsp:nvSpPr>
        <dsp:cNvPr id="0" name=""/>
        <dsp:cNvSpPr/>
      </dsp:nvSpPr>
      <dsp:spPr>
        <a:xfrm>
          <a:off x="3060561" y="2530558"/>
          <a:ext cx="25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Cursos de prevención de la violencia política</a:t>
          </a:r>
          <a:endParaRPr lang="es-MX" sz="2200" kern="1200" dirty="0"/>
        </a:p>
      </dsp:txBody>
      <dsp:txXfrm>
        <a:off x="3060561" y="2530558"/>
        <a:ext cx="25875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851E5-2E2E-451F-B3F5-3082C7CEDE5D}">
      <dsp:nvSpPr>
        <dsp:cNvPr id="0" name=""/>
        <dsp:cNvSpPr/>
      </dsp:nvSpPr>
      <dsp:spPr>
        <a:xfrm>
          <a:off x="731811" y="1033577"/>
          <a:ext cx="1164375" cy="116437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0F256-B77E-40FD-8B7B-8250D1D845FA}">
      <dsp:nvSpPr>
        <dsp:cNvPr id="0" name=""/>
        <dsp:cNvSpPr/>
      </dsp:nvSpPr>
      <dsp:spPr>
        <a:xfrm>
          <a:off x="20248" y="2530558"/>
          <a:ext cx="25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Coadyuvar en registro de partidos y agrupaciones políticas </a:t>
          </a:r>
          <a:endParaRPr lang="es-MX" sz="1600" kern="1200" dirty="0"/>
        </a:p>
      </dsp:txBody>
      <dsp:txXfrm>
        <a:off x="20248" y="2530558"/>
        <a:ext cx="2587500" cy="720000"/>
      </dsp:txXfrm>
    </dsp:sp>
    <dsp:sp modelId="{EEEBB72A-068D-4B97-9BBF-DAD4D34B3E46}">
      <dsp:nvSpPr>
        <dsp:cNvPr id="0" name=""/>
        <dsp:cNvSpPr/>
      </dsp:nvSpPr>
      <dsp:spPr>
        <a:xfrm>
          <a:off x="3772123" y="1033577"/>
          <a:ext cx="1164375" cy="11643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7C453E-8CBF-4E73-B2F6-F47E6E5FD2E1}">
      <dsp:nvSpPr>
        <dsp:cNvPr id="0" name=""/>
        <dsp:cNvSpPr/>
      </dsp:nvSpPr>
      <dsp:spPr>
        <a:xfrm>
          <a:off x="3060561" y="2530558"/>
          <a:ext cx="25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Cursos de profesionalización del SPEN</a:t>
          </a:r>
          <a:endParaRPr lang="es-MX" sz="1600" kern="1200" dirty="0"/>
        </a:p>
      </dsp:txBody>
      <dsp:txXfrm>
        <a:off x="3060561" y="2530558"/>
        <a:ext cx="2587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12/30/2020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47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63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6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62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515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5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12/30/2020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12/30/2020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3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71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12/30/2020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07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635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1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38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65CAD3-5A0B-43A7-83A9-A510F6915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77" b="605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0"/>
            <a:ext cx="6525472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2663" y="320040"/>
            <a:ext cx="5888736" cy="6217920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AC7BA1-FB89-4C5B-8066-554B78EEF9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297" y="1348844"/>
            <a:ext cx="5409468" cy="3042706"/>
          </a:xfrm>
        </p:spPr>
        <p:txBody>
          <a:bodyPr>
            <a:normAutofit/>
          </a:bodyPr>
          <a:lstStyle/>
          <a:p>
            <a:r>
              <a:rPr lang="es-ES" sz="6000">
                <a:solidFill>
                  <a:schemeClr val="tx1"/>
                </a:solidFill>
              </a:rPr>
              <a:t>Informe del avance de actividades</a:t>
            </a:r>
            <a:endParaRPr lang="es-MX" sz="600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35F924-BB28-4DFF-A9C7-D67538588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297" y="4682061"/>
            <a:ext cx="5409468" cy="95097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ES" dirty="0">
                <a:solidFill>
                  <a:schemeClr val="tx1"/>
                </a:solidFill>
              </a:rPr>
              <a:t>Dirección de Participación Ciudadana </a:t>
            </a:r>
          </a:p>
          <a:p>
            <a:pPr>
              <a:spcAft>
                <a:spcPts val="600"/>
              </a:spcAft>
            </a:pPr>
            <a:r>
              <a:rPr lang="es-ES" dirty="0">
                <a:solidFill>
                  <a:schemeClr val="tx1"/>
                </a:solidFill>
              </a:rPr>
              <a:t>Diciembre 2020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677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272B8D-3896-4447-9F56-5623DD90B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3146695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400" cap="all" spc="-100" dirty="0" err="1">
                <a:solidFill>
                  <a:schemeClr val="bg1"/>
                </a:solidFill>
              </a:rPr>
              <a:t>Concurso</a:t>
            </a:r>
            <a:r>
              <a:rPr lang="en-US" sz="3400" cap="all" spc="-100" dirty="0">
                <a:solidFill>
                  <a:schemeClr val="bg1"/>
                </a:solidFill>
              </a:rPr>
              <a:t> COVID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>
            <a:extLst>
              <a:ext uri="{FF2B5EF4-FFF2-40B4-BE49-F238E27FC236}">
                <a16:creationId xmlns:a16="http://schemas.microsoft.com/office/drawing/2014/main" id="{E44038A2-23E2-4000-9947-6E910203F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541" y="2276870"/>
            <a:ext cx="6323281" cy="260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482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272B8D-3896-4447-9F56-5623DD90B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3146695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400" cap="all" spc="-100" dirty="0" err="1">
                <a:solidFill>
                  <a:schemeClr val="bg1"/>
                </a:solidFill>
              </a:rPr>
              <a:t>Foros</a:t>
            </a:r>
            <a:r>
              <a:rPr lang="en-US" sz="3400" cap="all" spc="-100" dirty="0">
                <a:solidFill>
                  <a:schemeClr val="bg1"/>
                </a:solidFill>
              </a:rPr>
              <a:t> y </a:t>
            </a:r>
            <a:r>
              <a:rPr lang="en-US" sz="3400" cap="all" spc="-100" dirty="0" err="1">
                <a:solidFill>
                  <a:schemeClr val="bg1"/>
                </a:solidFill>
              </a:rPr>
              <a:t>diplomado</a:t>
            </a:r>
            <a:endParaRPr lang="en-US" sz="3400" cap="all" spc="-100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00FDEA37-B02A-47C0-9CD6-A7BB08BC6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310" y="647800"/>
            <a:ext cx="7064237" cy="2825695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775421A-1B28-4652-BE0D-8904DC07E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277" y="3512734"/>
            <a:ext cx="3108302" cy="310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534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272B8D-3896-4447-9F56-5623DD90B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3146695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400" cap="all" spc="-100" dirty="0" err="1">
                <a:solidFill>
                  <a:schemeClr val="bg1"/>
                </a:solidFill>
              </a:rPr>
              <a:t>Curso</a:t>
            </a:r>
            <a:r>
              <a:rPr lang="en-US" sz="3400" cap="all" spc="-100" dirty="0">
                <a:solidFill>
                  <a:schemeClr val="bg1"/>
                </a:solidFill>
              </a:rPr>
              <a:t> </a:t>
            </a:r>
            <a:r>
              <a:rPr lang="en-US" sz="3400" cap="all" spc="-100" dirty="0" err="1">
                <a:solidFill>
                  <a:schemeClr val="bg1"/>
                </a:solidFill>
              </a:rPr>
              <a:t>en</a:t>
            </a:r>
            <a:r>
              <a:rPr lang="en-US" sz="3400" cap="all" spc="-100" dirty="0">
                <a:solidFill>
                  <a:schemeClr val="bg1"/>
                </a:solidFill>
              </a:rPr>
              <a:t> </a:t>
            </a:r>
            <a:r>
              <a:rPr lang="en-US" sz="3400" cap="all" spc="-100" dirty="0" err="1">
                <a:solidFill>
                  <a:schemeClr val="bg1"/>
                </a:solidFill>
              </a:rPr>
              <a:t>línea</a:t>
            </a:r>
            <a:r>
              <a:rPr lang="en-US" sz="3400" cap="all" spc="-100" dirty="0">
                <a:solidFill>
                  <a:schemeClr val="bg1"/>
                </a:solidFill>
              </a:rPr>
              <a:t> </a:t>
            </a:r>
            <a:r>
              <a:rPr lang="en-US" sz="3400" cap="all" spc="-100" dirty="0" err="1">
                <a:solidFill>
                  <a:schemeClr val="bg1"/>
                </a:solidFill>
              </a:rPr>
              <a:t>autogestivo</a:t>
            </a:r>
            <a:endParaRPr lang="en-US" sz="3400" cap="all" spc="-100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798BEB2D-3A44-4431-8586-F5E935B7B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417" y="1265346"/>
            <a:ext cx="6832408" cy="35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1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11FAC5-C73F-4235-BC64-576D651F0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730" y="417307"/>
            <a:ext cx="11125200" cy="815145"/>
          </a:xfrm>
        </p:spPr>
        <p:txBody>
          <a:bodyPr>
            <a:normAutofit fontScale="90000"/>
          </a:bodyPr>
          <a:lstStyle/>
          <a:p>
            <a:r>
              <a:rPr lang="es-ES" dirty="0"/>
              <a:t>Vinculación Estratégica de Participación Ciudadana </a:t>
            </a:r>
            <a:endParaRPr lang="es-MX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88443543-D02B-4F28-B108-EDD86A509D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754380"/>
              </p:ext>
            </p:extLst>
          </p:nvPr>
        </p:nvGraphicFramePr>
        <p:xfrm>
          <a:off x="642730" y="1107527"/>
          <a:ext cx="10701130" cy="5413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0565">
                  <a:extLst>
                    <a:ext uri="{9D8B030D-6E8A-4147-A177-3AD203B41FA5}">
                      <a16:colId xmlns:a16="http://schemas.microsoft.com/office/drawing/2014/main" val="1845001355"/>
                    </a:ext>
                  </a:extLst>
                </a:gridCol>
                <a:gridCol w="5350565">
                  <a:extLst>
                    <a:ext uri="{9D8B030D-6E8A-4147-A177-3AD203B41FA5}">
                      <a16:colId xmlns:a16="http://schemas.microsoft.com/office/drawing/2014/main" val="2318372098"/>
                    </a:ext>
                  </a:extLst>
                </a:gridCol>
              </a:tblGrid>
              <a:tr h="340649">
                <a:tc>
                  <a:txBody>
                    <a:bodyPr/>
                    <a:lstStyle/>
                    <a:p>
                      <a:r>
                        <a:rPr lang="es-ES" sz="1600" dirty="0"/>
                        <a:t>Meta POA 2020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Meta 2020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177441"/>
                  </a:ext>
                </a:extLst>
              </a:tr>
              <a:tr h="839956">
                <a:tc>
                  <a:txBody>
                    <a:bodyPr/>
                    <a:lstStyle/>
                    <a:p>
                      <a:r>
                        <a:rPr lang="es-ES" sz="1600" dirty="0"/>
                        <a:t>Fortalecimiento Red por la Participación Ciudadana (Vínculo con 25 OSC)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Se realizó vinculación con OSC a través del Comité de Fomento, se realizaron asesorías y se entregaron Guías Ciudadanas de Mecanismos. </a:t>
                      </a:r>
                      <a:br>
                        <a:rPr lang="es-ES" sz="1600" dirty="0"/>
                      </a:br>
                      <a:br>
                        <a:rPr lang="es-ES" sz="1600" dirty="0"/>
                      </a:br>
                      <a:r>
                        <a:rPr lang="es-ES" sz="1600" dirty="0"/>
                        <a:t>Además se mantuvo contacto con difusión de convocatorias y este material a la red, donde se encuentran 15 OSC.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752597"/>
                  </a:ext>
                </a:extLst>
              </a:tr>
              <a:tr h="733364">
                <a:tc>
                  <a:txBody>
                    <a:bodyPr/>
                    <a:lstStyle/>
                    <a:p>
                      <a:r>
                        <a:rPr lang="es-ES" sz="1600" dirty="0"/>
                        <a:t>Firmas de convenio con organismos, agencias o instituciones afines al tema. (1)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Se firmó convenio con el CPS. </a:t>
                      </a:r>
                      <a:br>
                        <a:rPr lang="es-ES" sz="1600" dirty="0"/>
                      </a:br>
                      <a:br>
                        <a:rPr lang="es-ES" sz="1600" dirty="0"/>
                      </a:br>
                      <a:r>
                        <a:rPr lang="es-ES" sz="1600" dirty="0"/>
                        <a:t>Se dio continuidad a la adhesión del OIDP y se participó en el concurso internacional de buenas prácticas en PC 2020 con el Tablero Electoral</a:t>
                      </a:r>
                    </a:p>
                    <a:p>
                      <a:endParaRPr lang="es-ES" sz="1600" dirty="0"/>
                    </a:p>
                    <a:p>
                      <a:r>
                        <a:rPr lang="es-ES" sz="1600" dirty="0"/>
                        <a:t>Se inició vinculación con IDEA para intercambiar información e implementar proyecto de buenas prácticas nacionales en materia de participación ciudadana.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392897"/>
                  </a:ext>
                </a:extLst>
              </a:tr>
              <a:tr h="409260">
                <a:tc>
                  <a:txBody>
                    <a:bodyPr/>
                    <a:lstStyle/>
                    <a:p>
                      <a:r>
                        <a:rPr lang="es-ES" sz="1600" dirty="0"/>
                        <a:t>Vinculación con Red Académica de Gobierno Abierto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Se realizó vinculación a través del proyecto del Índice 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981178"/>
                  </a:ext>
                </a:extLst>
              </a:tr>
              <a:tr h="587969">
                <a:tc>
                  <a:txBody>
                    <a:bodyPr/>
                    <a:lstStyle/>
                    <a:p>
                      <a:r>
                        <a:rPr lang="es-ES" sz="1600" dirty="0"/>
                        <a:t>Participación en Sistema de Participación Ciudadana, Comité de Fomento y Gobierno Abierto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Se participó en 100% de sesiones del Comité de Fomento </a:t>
                      </a:r>
                      <a:br>
                        <a:rPr lang="es-ES" sz="1600" dirty="0"/>
                      </a:br>
                      <a:br>
                        <a:rPr lang="es-ES" sz="1600" dirty="0"/>
                      </a:br>
                      <a:r>
                        <a:rPr lang="es-ES" sz="1600" dirty="0"/>
                        <a:t>Se inició vinculación con Secretariado de Gobierno Abierto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325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905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272B8D-3896-4447-9F56-5623DD90B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3146695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400" cap="all" spc="-100" dirty="0" err="1">
                <a:solidFill>
                  <a:schemeClr val="bg1"/>
                </a:solidFill>
              </a:rPr>
              <a:t>Convenio</a:t>
            </a:r>
            <a:r>
              <a:rPr lang="en-US" sz="3400" cap="all" spc="-100" dirty="0">
                <a:solidFill>
                  <a:schemeClr val="bg1"/>
                </a:solidFill>
              </a:rPr>
              <a:t> con CPS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7A74613A-51EF-4CFE-A5A0-61CF33754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407" y="1083154"/>
            <a:ext cx="5496692" cy="49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73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272B8D-3896-4447-9F56-5623DD90B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3146695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400" cap="all" spc="-100" dirty="0" err="1">
                <a:solidFill>
                  <a:schemeClr val="bg1"/>
                </a:solidFill>
              </a:rPr>
              <a:t>Participación</a:t>
            </a:r>
            <a:r>
              <a:rPr lang="en-US" sz="3400" cap="all" spc="-100" dirty="0">
                <a:solidFill>
                  <a:schemeClr val="bg1"/>
                </a:solidFill>
              </a:rPr>
              <a:t> </a:t>
            </a:r>
            <a:r>
              <a:rPr lang="en-US" sz="3400" cap="all" spc="-100" dirty="0" err="1">
                <a:solidFill>
                  <a:schemeClr val="bg1"/>
                </a:solidFill>
              </a:rPr>
              <a:t>concurso</a:t>
            </a:r>
            <a:r>
              <a:rPr lang="en-US" sz="3400" cap="all" spc="-100" dirty="0">
                <a:solidFill>
                  <a:schemeClr val="bg1"/>
                </a:solidFill>
              </a:rPr>
              <a:t> </a:t>
            </a:r>
            <a:r>
              <a:rPr lang="en-US" sz="3400" cap="all" spc="-100" dirty="0" err="1">
                <a:solidFill>
                  <a:schemeClr val="bg1"/>
                </a:solidFill>
              </a:rPr>
              <a:t>oidp</a:t>
            </a:r>
            <a:endParaRPr lang="en-US" sz="3400" cap="all" spc="-100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n 2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300B5536-EE43-43B6-8424-FF8CB6EF8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025" y="1518965"/>
            <a:ext cx="7237877" cy="407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95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11FAC5-C73F-4235-BC64-576D651F0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730" y="417307"/>
            <a:ext cx="11125200" cy="815145"/>
          </a:xfrm>
        </p:spPr>
        <p:txBody>
          <a:bodyPr>
            <a:normAutofit/>
          </a:bodyPr>
          <a:lstStyle/>
          <a:p>
            <a:r>
              <a:rPr lang="es-ES" dirty="0"/>
              <a:t>Vinculación Jaliscienses en el Extranjero</a:t>
            </a:r>
            <a:endParaRPr lang="es-MX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88443543-D02B-4F28-B108-EDD86A509D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17695"/>
              </p:ext>
            </p:extLst>
          </p:nvPr>
        </p:nvGraphicFramePr>
        <p:xfrm>
          <a:off x="642730" y="1649977"/>
          <a:ext cx="10701130" cy="3558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0565">
                  <a:extLst>
                    <a:ext uri="{9D8B030D-6E8A-4147-A177-3AD203B41FA5}">
                      <a16:colId xmlns:a16="http://schemas.microsoft.com/office/drawing/2014/main" val="1845001355"/>
                    </a:ext>
                  </a:extLst>
                </a:gridCol>
                <a:gridCol w="5350565">
                  <a:extLst>
                    <a:ext uri="{9D8B030D-6E8A-4147-A177-3AD203B41FA5}">
                      <a16:colId xmlns:a16="http://schemas.microsoft.com/office/drawing/2014/main" val="2318372098"/>
                    </a:ext>
                  </a:extLst>
                </a:gridCol>
              </a:tblGrid>
              <a:tr h="340649">
                <a:tc>
                  <a:txBody>
                    <a:bodyPr/>
                    <a:lstStyle/>
                    <a:p>
                      <a:r>
                        <a:rPr lang="es-ES" sz="1600" dirty="0"/>
                        <a:t>Meta POA 2020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Meta 2020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177441"/>
                  </a:ext>
                </a:extLst>
              </a:tr>
              <a:tr h="839956">
                <a:tc>
                  <a:txBody>
                    <a:bodyPr/>
                    <a:lstStyle/>
                    <a:p>
                      <a:r>
                        <a:rPr lang="es-ES" sz="1600" dirty="0"/>
                        <a:t>Acciones de comunicación con federaciones(4)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En seguimiento a Estrategia de Promoción y  Vinculación se han realizado 5 sesiones informativas con líderes y federaciones 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752597"/>
                  </a:ext>
                </a:extLst>
              </a:tr>
              <a:tr h="733364">
                <a:tc>
                  <a:txBody>
                    <a:bodyPr/>
                    <a:lstStyle/>
                    <a:p>
                      <a:r>
                        <a:rPr lang="es-ES" sz="1600" dirty="0"/>
                        <a:t>Propuesta de mejora para el voto desde el extranjero 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Se coadyuvó a la coordinación de la participación de migrantes en el segundo simulacro</a:t>
                      </a:r>
                    </a:p>
                    <a:p>
                      <a:endParaRPr lang="es-ES" sz="1600" dirty="0"/>
                    </a:p>
                    <a:p>
                      <a:r>
                        <a:rPr lang="es-ES" sz="1600" dirty="0"/>
                        <a:t>Se emitió propuesta de mejora de la plataforma para el voto desde el extranjero 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392897"/>
                  </a:ext>
                </a:extLst>
              </a:tr>
              <a:tr h="409260">
                <a:tc>
                  <a:txBody>
                    <a:bodyPr/>
                    <a:lstStyle/>
                    <a:p>
                      <a:r>
                        <a:rPr lang="es-ES" sz="1600" dirty="0"/>
                        <a:t>Jornadas de Visitas con bajo contacto a municipios expulsores (4 visitas)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Se realizaron visitas de bajo contacto a 10 municipios en seguimiento a Estrategia de Promoción y Vinculación</a:t>
                      </a:r>
                      <a:br>
                        <a:rPr lang="es-ES" sz="1600" dirty="0"/>
                      </a:br>
                      <a:br>
                        <a:rPr lang="es-ES" sz="1600" dirty="0"/>
                      </a:br>
                      <a:r>
                        <a:rPr lang="es-ES" sz="1600" dirty="0"/>
                        <a:t>Se imprimió material promocional.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981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741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272B8D-3896-4447-9F56-5623DD90B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3146695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400" cap="all" spc="-100" dirty="0" err="1">
                <a:solidFill>
                  <a:schemeClr val="bg1"/>
                </a:solidFill>
              </a:rPr>
              <a:t>Sesiones</a:t>
            </a:r>
            <a:r>
              <a:rPr lang="en-US" sz="3400" cap="all" spc="-100" dirty="0">
                <a:solidFill>
                  <a:schemeClr val="bg1"/>
                </a:solidFill>
              </a:rPr>
              <a:t> </a:t>
            </a:r>
            <a:r>
              <a:rPr lang="en-US" sz="3400" cap="all" spc="-100" dirty="0" err="1">
                <a:solidFill>
                  <a:schemeClr val="bg1"/>
                </a:solidFill>
              </a:rPr>
              <a:t>informativas</a:t>
            </a:r>
            <a:endParaRPr lang="en-US" sz="3400" cap="all" spc="-100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4557ADDA-5981-4482-953D-E67D7BF94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724" y="1280935"/>
            <a:ext cx="6566263" cy="409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02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272B8D-3896-4447-9F56-5623DD90B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3146695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400" cap="all" spc="-100" dirty="0" err="1">
                <a:solidFill>
                  <a:schemeClr val="bg1"/>
                </a:solidFill>
              </a:rPr>
              <a:t>Visitas</a:t>
            </a:r>
            <a:r>
              <a:rPr lang="en-US" sz="3400" cap="all" spc="-100" dirty="0">
                <a:solidFill>
                  <a:schemeClr val="bg1"/>
                </a:solidFill>
              </a:rPr>
              <a:t> de bajo </a:t>
            </a:r>
            <a:r>
              <a:rPr lang="en-US" sz="3400" cap="all" spc="-100" dirty="0" err="1">
                <a:solidFill>
                  <a:schemeClr val="bg1"/>
                </a:solidFill>
              </a:rPr>
              <a:t>contacto</a:t>
            </a:r>
            <a:endParaRPr lang="en-US" sz="3400" cap="all" spc="-100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92340612-AF7A-41FC-BB10-EAE36D6F5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417" y="1522671"/>
            <a:ext cx="7116168" cy="39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59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11FAC5-C73F-4235-BC64-576D651F0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730" y="417307"/>
            <a:ext cx="11125200" cy="815145"/>
          </a:xfrm>
        </p:spPr>
        <p:txBody>
          <a:bodyPr>
            <a:normAutofit/>
          </a:bodyPr>
          <a:lstStyle/>
          <a:p>
            <a:r>
              <a:rPr lang="es-ES" dirty="0"/>
              <a:t>Preparación de Actividades de Proceso Electoral</a:t>
            </a:r>
            <a:endParaRPr lang="es-MX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88443543-D02B-4F28-B108-EDD86A509D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650039"/>
              </p:ext>
            </p:extLst>
          </p:nvPr>
        </p:nvGraphicFramePr>
        <p:xfrm>
          <a:off x="848140" y="1232452"/>
          <a:ext cx="10701130" cy="4563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0565">
                  <a:extLst>
                    <a:ext uri="{9D8B030D-6E8A-4147-A177-3AD203B41FA5}">
                      <a16:colId xmlns:a16="http://schemas.microsoft.com/office/drawing/2014/main" val="1845001355"/>
                    </a:ext>
                  </a:extLst>
                </a:gridCol>
                <a:gridCol w="5350565">
                  <a:extLst>
                    <a:ext uri="{9D8B030D-6E8A-4147-A177-3AD203B41FA5}">
                      <a16:colId xmlns:a16="http://schemas.microsoft.com/office/drawing/2014/main" val="2318372098"/>
                    </a:ext>
                  </a:extLst>
                </a:gridCol>
              </a:tblGrid>
              <a:tr h="340649">
                <a:tc>
                  <a:txBody>
                    <a:bodyPr/>
                    <a:lstStyle/>
                    <a:p>
                      <a:r>
                        <a:rPr lang="es-ES" sz="1400" dirty="0"/>
                        <a:t>Meta POA 2020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Meta 2020</a:t>
                      </a:r>
                      <a:endParaRPr lang="es-MX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177441"/>
                  </a:ext>
                </a:extLst>
              </a:tr>
              <a:tr h="839956">
                <a:tc>
                  <a:txBody>
                    <a:bodyPr/>
                    <a:lstStyle/>
                    <a:p>
                      <a:r>
                        <a:rPr lang="es-ES" sz="1400" dirty="0"/>
                        <a:t>Análisis y propuesta de mejora de Tablero Electoral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Se realizó diagnóstico en línea y se diseñó propuesta de mejora que se está trabajando con la Dirección de Informática</a:t>
                      </a:r>
                      <a:endParaRPr lang="es-MX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752597"/>
                  </a:ext>
                </a:extLst>
              </a:tr>
              <a:tr h="733364">
                <a:tc>
                  <a:txBody>
                    <a:bodyPr/>
                    <a:lstStyle/>
                    <a:p>
                      <a:r>
                        <a:rPr lang="es-ES" sz="1400" dirty="0"/>
                        <a:t>Análisis y propuesta de mejora de Jornadas Voto Joven Informado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Se realizó diagnóstico en línea. </a:t>
                      </a:r>
                      <a:br>
                        <a:rPr lang="es-ES" sz="1400" dirty="0"/>
                      </a:br>
                      <a:br>
                        <a:rPr lang="es-ES" sz="1400" dirty="0"/>
                      </a:br>
                      <a:r>
                        <a:rPr lang="es-ES" sz="1400" dirty="0"/>
                        <a:t>Se tomó en consideración Focus </a:t>
                      </a:r>
                      <a:r>
                        <a:rPr lang="es-ES" sz="1400" dirty="0" err="1"/>
                        <a:t>Group</a:t>
                      </a:r>
                      <a:r>
                        <a:rPr lang="es-ES" sz="1400" dirty="0"/>
                        <a:t> de Estudio de la Participación de la Juventud realizado por el IEEQ</a:t>
                      </a:r>
                    </a:p>
                    <a:p>
                      <a:endParaRPr lang="es-ES" sz="1400" dirty="0"/>
                    </a:p>
                    <a:p>
                      <a:r>
                        <a:rPr lang="es-ES" sz="1400" dirty="0"/>
                        <a:t>Se realizó propuesta de mejora y se está trabajando en contenido</a:t>
                      </a:r>
                      <a:endParaRPr lang="es-MX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392897"/>
                  </a:ext>
                </a:extLst>
              </a:tr>
              <a:tr h="409260">
                <a:tc>
                  <a:txBody>
                    <a:bodyPr/>
                    <a:lstStyle/>
                    <a:p>
                      <a:r>
                        <a:rPr lang="es-ES" sz="1400" dirty="0"/>
                        <a:t>Diseño de Plan General de Actividades para Promover la Participación Ciudadana en el Proceso Electoral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Se propusieron 9 acciones de promoción del voto en POA 2021</a:t>
                      </a:r>
                      <a:br>
                        <a:rPr lang="es-ES" sz="1400" dirty="0"/>
                      </a:br>
                      <a:br>
                        <a:rPr lang="es-ES" sz="1400" dirty="0"/>
                      </a:br>
                      <a:r>
                        <a:rPr lang="es-ES" sz="1400" dirty="0"/>
                        <a:t>Se tiene primer borrador de Estrategia Integral de Participación Ciudadana en el Proceso Electoral trabajada con acciones de direcciones de educación cívica, género y comunicación social.</a:t>
                      </a:r>
                      <a:br>
                        <a:rPr lang="es-ES" sz="1400" dirty="0"/>
                      </a:br>
                      <a:br>
                        <a:rPr lang="es-ES" sz="1400" dirty="0"/>
                      </a:br>
                      <a:r>
                        <a:rPr lang="es-ES" sz="1400" dirty="0"/>
                        <a:t>Se iniciaron trabajos de coordinación con el INE</a:t>
                      </a:r>
                      <a:br>
                        <a:rPr lang="es-ES" sz="1400" dirty="0"/>
                      </a:br>
                      <a:br>
                        <a:rPr lang="es-ES" sz="1400" dirty="0"/>
                      </a:br>
                      <a:r>
                        <a:rPr lang="es-ES" sz="1400" dirty="0"/>
                        <a:t>Se hizo mapeo de secciones con menor participación ciudadana</a:t>
                      </a:r>
                      <a:endParaRPr lang="es-MX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981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745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557D374-BC6D-437C-B786-91B15F82E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Solicitudes de mecanismos de participación ciudadana</a:t>
            </a:r>
            <a:endParaRPr lang="es-MX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1B7BA5DF-F74D-4C71-B2E2-8E904DFD57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0508674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7789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272B8D-3896-4447-9F56-5623DD90B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3146695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400" cap="all" spc="-100" dirty="0" err="1">
                <a:solidFill>
                  <a:schemeClr val="bg1"/>
                </a:solidFill>
              </a:rPr>
              <a:t>Propuesta</a:t>
            </a:r>
            <a:r>
              <a:rPr lang="en-US" sz="3400" cap="all" spc="-100" dirty="0">
                <a:solidFill>
                  <a:schemeClr val="bg1"/>
                </a:solidFill>
              </a:rPr>
              <a:t> </a:t>
            </a:r>
            <a:r>
              <a:rPr lang="en-US" sz="3400" cap="all" spc="-100" dirty="0" err="1">
                <a:solidFill>
                  <a:schemeClr val="bg1"/>
                </a:solidFill>
              </a:rPr>
              <a:t>mejora</a:t>
            </a:r>
            <a:r>
              <a:rPr lang="en-US" sz="3400" cap="all" spc="-100" dirty="0">
                <a:solidFill>
                  <a:schemeClr val="bg1"/>
                </a:solidFill>
              </a:rPr>
              <a:t> </a:t>
            </a:r>
            <a:r>
              <a:rPr lang="en-US" sz="3400" cap="all" spc="-100" dirty="0" err="1">
                <a:solidFill>
                  <a:schemeClr val="bg1"/>
                </a:solidFill>
              </a:rPr>
              <a:t>tablero</a:t>
            </a:r>
            <a:r>
              <a:rPr lang="en-US" sz="3400" cap="all" spc="-100" dirty="0">
                <a:solidFill>
                  <a:schemeClr val="bg1"/>
                </a:solidFill>
              </a:rPr>
              <a:t> electoral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F0E6A88A-3CDE-4DC6-9099-1C69B0E3D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013" y="1319069"/>
            <a:ext cx="6697315" cy="431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29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272B8D-3896-4447-9F56-5623DD90B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3146695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400" cap="all" spc="-100" dirty="0" err="1">
                <a:solidFill>
                  <a:schemeClr val="bg1"/>
                </a:solidFill>
              </a:rPr>
              <a:t>Borrador</a:t>
            </a:r>
            <a:r>
              <a:rPr lang="en-US" sz="3400" cap="all" spc="-100" dirty="0">
                <a:solidFill>
                  <a:schemeClr val="bg1"/>
                </a:solidFill>
              </a:rPr>
              <a:t> </a:t>
            </a:r>
            <a:r>
              <a:rPr lang="en-US" sz="3400" cap="all" spc="-100" dirty="0" err="1">
                <a:solidFill>
                  <a:schemeClr val="bg1"/>
                </a:solidFill>
              </a:rPr>
              <a:t>estrategia</a:t>
            </a:r>
            <a:r>
              <a:rPr lang="en-US" sz="3400" cap="all" spc="-100" dirty="0">
                <a:solidFill>
                  <a:schemeClr val="bg1"/>
                </a:solidFill>
              </a:rPr>
              <a:t> integral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DBFB33F2-70DC-4648-BD6B-EC6CBFC67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87" y="1068701"/>
            <a:ext cx="4410691" cy="47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85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272B8D-3896-4447-9F56-5623DD90B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3146695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400" cap="all" spc="-100" dirty="0" err="1">
                <a:solidFill>
                  <a:schemeClr val="bg1"/>
                </a:solidFill>
              </a:rPr>
              <a:t>Mapeo</a:t>
            </a:r>
            <a:r>
              <a:rPr lang="en-US" sz="3400" cap="all" spc="-100" dirty="0">
                <a:solidFill>
                  <a:schemeClr val="bg1"/>
                </a:solidFill>
              </a:rPr>
              <a:t> de </a:t>
            </a:r>
            <a:r>
              <a:rPr lang="en-US" sz="3400" cap="all" spc="-100" dirty="0" err="1">
                <a:solidFill>
                  <a:schemeClr val="bg1"/>
                </a:solidFill>
              </a:rPr>
              <a:t>secciones</a:t>
            </a:r>
            <a:r>
              <a:rPr lang="en-US" sz="3400" cap="all" spc="-100" dirty="0">
                <a:solidFill>
                  <a:schemeClr val="bg1"/>
                </a:solidFill>
              </a:rPr>
              <a:t> con </a:t>
            </a:r>
            <a:r>
              <a:rPr lang="en-US" sz="3400" cap="all" spc="-100" dirty="0" err="1">
                <a:solidFill>
                  <a:schemeClr val="bg1"/>
                </a:solidFill>
              </a:rPr>
              <a:t>participación</a:t>
            </a:r>
            <a:r>
              <a:rPr lang="en-US" sz="3400" cap="all" spc="-100" dirty="0">
                <a:solidFill>
                  <a:schemeClr val="bg1"/>
                </a:solidFill>
              </a:rPr>
              <a:t> </a:t>
            </a:r>
            <a:r>
              <a:rPr lang="en-US" sz="3400" cap="all" spc="-100" dirty="0" err="1">
                <a:solidFill>
                  <a:schemeClr val="bg1"/>
                </a:solidFill>
              </a:rPr>
              <a:t>menor</a:t>
            </a:r>
            <a:r>
              <a:rPr lang="en-US" sz="3400" cap="all" spc="-100" dirty="0">
                <a:solidFill>
                  <a:schemeClr val="bg1"/>
                </a:solidFill>
              </a:rPr>
              <a:t> a 50%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DD00ED72-46C2-4C2A-9BF1-94E7E6A81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180" y="2234176"/>
            <a:ext cx="6741017" cy="297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3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DBEA53-2022-4639-9FC1-91DA5805E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Preparación de Programas 2021</a:t>
            </a:r>
            <a:endParaRPr lang="es-MX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288237"/>
              </p:ext>
            </p:extLst>
          </p:nvPr>
        </p:nvGraphicFramePr>
        <p:xfrm>
          <a:off x="4975224" y="1210237"/>
          <a:ext cx="6571317" cy="4024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209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A821B9-0CFF-4B38-BBA6-D630BD3AF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FD41C3-2ED8-469F-A900-92E21CFDF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0189" y="643464"/>
            <a:ext cx="2888344" cy="557107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Actividades varias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6394E5-E242-48C2-9BFF-BDCB27E4F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8EFCA7-18D5-4FA9-867D-374429893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43" y="643464"/>
            <a:ext cx="6909336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B3182AD-CBBA-42F2-964B-8C8644688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071" y="809244"/>
            <a:ext cx="6583680" cy="5239512"/>
          </a:xfrm>
          <a:prstGeom prst="rect">
            <a:avLst/>
          </a:prstGeom>
          <a:ln w="6350" cap="sq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E0BC0ED-FD60-4C5C-B333-AA1EDAC5B1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201811"/>
              </p:ext>
            </p:extLst>
          </p:nvPr>
        </p:nvGraphicFramePr>
        <p:xfrm>
          <a:off x="1286615" y="1286931"/>
          <a:ext cx="5668310" cy="428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5665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A821B9-0CFF-4B38-BBA6-D630BD3AF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FD41C3-2ED8-469F-A900-92E21CFDF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0189" y="643464"/>
            <a:ext cx="2888344" cy="557107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Actividades varias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6394E5-E242-48C2-9BFF-BDCB27E4F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8EFCA7-18D5-4FA9-867D-374429893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43" y="643464"/>
            <a:ext cx="6909336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B3182AD-CBBA-42F2-964B-8C8644688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071" y="809244"/>
            <a:ext cx="6583680" cy="5239512"/>
          </a:xfrm>
          <a:prstGeom prst="rect">
            <a:avLst/>
          </a:prstGeom>
          <a:ln w="6350" cap="sq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E0BC0ED-FD60-4C5C-B333-AA1EDAC5B1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147237"/>
              </p:ext>
            </p:extLst>
          </p:nvPr>
        </p:nvGraphicFramePr>
        <p:xfrm>
          <a:off x="1286615" y="1286931"/>
          <a:ext cx="5668310" cy="428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564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FB8510-6BBC-4C08-8F51-265F9D7558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Gracias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42E76F-A1AF-4BA1-88D3-0CC08C878E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Diciembre 2020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13863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F6CBC1-8972-424B-BF5F-D1A438421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Procesos o Proyectos 2020</a:t>
            </a:r>
            <a:endParaRPr lang="es-MX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488C3F4-F660-4F1E-9974-5DF0738ED1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518457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1980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11FAC5-C73F-4235-BC64-576D651F0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730" y="417307"/>
            <a:ext cx="11125200" cy="815145"/>
          </a:xfrm>
        </p:spPr>
        <p:txBody>
          <a:bodyPr>
            <a:normAutofit fontScale="90000"/>
          </a:bodyPr>
          <a:lstStyle/>
          <a:p>
            <a:r>
              <a:rPr lang="es-ES" dirty="0"/>
              <a:t>Gestión de Mecanismos de Participación Ciudadana </a:t>
            </a:r>
            <a:endParaRPr lang="es-MX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88443543-D02B-4F28-B108-EDD86A509D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2741433"/>
              </p:ext>
            </p:extLst>
          </p:nvPr>
        </p:nvGraphicFramePr>
        <p:xfrm>
          <a:off x="642730" y="1107527"/>
          <a:ext cx="10701130" cy="5392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0565">
                  <a:extLst>
                    <a:ext uri="{9D8B030D-6E8A-4147-A177-3AD203B41FA5}">
                      <a16:colId xmlns:a16="http://schemas.microsoft.com/office/drawing/2014/main" val="1845001355"/>
                    </a:ext>
                  </a:extLst>
                </a:gridCol>
                <a:gridCol w="5350565">
                  <a:extLst>
                    <a:ext uri="{9D8B030D-6E8A-4147-A177-3AD203B41FA5}">
                      <a16:colId xmlns:a16="http://schemas.microsoft.com/office/drawing/2014/main" val="2318372098"/>
                    </a:ext>
                  </a:extLst>
                </a:gridCol>
              </a:tblGrid>
              <a:tr h="340649">
                <a:tc>
                  <a:txBody>
                    <a:bodyPr/>
                    <a:lstStyle/>
                    <a:p>
                      <a:r>
                        <a:rPr lang="es-ES" sz="1600" dirty="0"/>
                        <a:t>Meta POA 2020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Meta 2020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177441"/>
                  </a:ext>
                </a:extLst>
              </a:tr>
              <a:tr h="839956">
                <a:tc>
                  <a:txBody>
                    <a:bodyPr/>
                    <a:lstStyle/>
                    <a:p>
                      <a:r>
                        <a:rPr lang="es-ES" sz="1600" dirty="0"/>
                        <a:t>11 cursos o charlas realizadas sobre mecanismos de participación ciudadana a funcionarios u OSC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Se realizaron 8 cursos o charlas sobre mecanismos de participación. (CPS, Comité de Fomento, Gobierno Guadalajara)</a:t>
                      </a:r>
                      <a:br>
                        <a:rPr lang="es-ES" sz="1600" dirty="0"/>
                      </a:br>
                      <a:br>
                        <a:rPr lang="es-ES" sz="1600" dirty="0"/>
                      </a:br>
                      <a:r>
                        <a:rPr lang="es-ES" sz="1600" dirty="0"/>
                        <a:t>Se publicó protocolo de asesoría y se está actualizando material de capacitación.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752597"/>
                  </a:ext>
                </a:extLst>
              </a:tr>
              <a:tr h="893483">
                <a:tc>
                  <a:txBody>
                    <a:bodyPr/>
                    <a:lstStyle/>
                    <a:p>
                      <a:r>
                        <a:rPr lang="es-ES" sz="1600" dirty="0"/>
                        <a:t>100% de acciones de socialización realizadas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Actualización de micrositio, videos de socialización de mecanismos y fichas para medios de comunicación sobre mecanismos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392897"/>
                  </a:ext>
                </a:extLst>
              </a:tr>
              <a:tr h="839956">
                <a:tc>
                  <a:txBody>
                    <a:bodyPr/>
                    <a:lstStyle/>
                    <a:p>
                      <a:r>
                        <a:rPr lang="es-ES" sz="1600" dirty="0"/>
                        <a:t>Caja de Herramientas de Participación Ciudadana (Material impreso)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Se imprimieron 1500 ejemplares de la Guía Ciudadana para la Activación de Mecanismos de Participación Ciudadana 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981178"/>
                  </a:ext>
                </a:extLst>
              </a:tr>
              <a:tr h="587969">
                <a:tc>
                  <a:txBody>
                    <a:bodyPr/>
                    <a:lstStyle/>
                    <a:p>
                      <a:r>
                        <a:rPr lang="es-ES" sz="1600" dirty="0"/>
                        <a:t>Plataforma Dialoga Jalisco (Publicación de Plataforma)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Está en su etapa final de instalación del código, no se logró instalar en 2020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325473"/>
                  </a:ext>
                </a:extLst>
              </a:tr>
              <a:tr h="587969">
                <a:tc>
                  <a:txBody>
                    <a:bodyPr/>
                    <a:lstStyle/>
                    <a:p>
                      <a:r>
                        <a:rPr lang="es-ES" sz="1600" dirty="0"/>
                        <a:t>Atención de solicitudes de mecanismos de participación (100%)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Se atendieron al 100% las solicitudes presentadas (3) y las asesorías solicitadas 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5949"/>
                  </a:ext>
                </a:extLst>
              </a:tr>
              <a:tr h="587969">
                <a:tc>
                  <a:txBody>
                    <a:bodyPr/>
                    <a:lstStyle/>
                    <a:p>
                      <a:r>
                        <a:rPr lang="es-ES" sz="1600" dirty="0"/>
                        <a:t>Protocolo de Participación Ciudadana (Publicación de Protocolo)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Se terminó Protocolo y se envió a consejeros de comisiones para su aprobación.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566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7528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272B8D-3896-4447-9F56-5623DD90B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400" cap="all" spc="-100">
                <a:solidFill>
                  <a:schemeClr val="bg1"/>
                </a:solidFill>
              </a:rPr>
              <a:t>Guía ciudadana para la activación de mecanismos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3BE8132A-C5AC-4F6B-9948-CC84829551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0181" y="751122"/>
            <a:ext cx="4143827" cy="534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40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272B8D-3896-4447-9F56-5623DD90B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3255696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400" cap="all" spc="-100" dirty="0" err="1">
                <a:solidFill>
                  <a:schemeClr val="bg1"/>
                </a:solidFill>
              </a:rPr>
              <a:t>Micrositio</a:t>
            </a:r>
            <a:r>
              <a:rPr lang="en-US" sz="3400" cap="all" spc="-100" dirty="0">
                <a:solidFill>
                  <a:schemeClr val="bg1"/>
                </a:solidFill>
              </a:rPr>
              <a:t> </a:t>
            </a:r>
            <a:r>
              <a:rPr lang="en-US" sz="3400" cap="all" spc="-100" dirty="0" err="1">
                <a:solidFill>
                  <a:schemeClr val="bg1"/>
                </a:solidFill>
              </a:rPr>
              <a:t>participación</a:t>
            </a:r>
            <a:r>
              <a:rPr lang="en-US" sz="3400" cap="all" spc="-100" dirty="0">
                <a:solidFill>
                  <a:schemeClr val="bg1"/>
                </a:solidFill>
              </a:rPr>
              <a:t> </a:t>
            </a:r>
            <a:r>
              <a:rPr lang="en-US" sz="3400" cap="all" spc="-100" dirty="0" err="1">
                <a:solidFill>
                  <a:schemeClr val="bg1"/>
                </a:solidFill>
              </a:rPr>
              <a:t>ciudadana</a:t>
            </a:r>
            <a:r>
              <a:rPr lang="en-US" sz="3400" cap="all" spc="-1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3EDD25-B303-4C43-9E8B-B815D4A3FB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584" y="603796"/>
            <a:ext cx="2217071" cy="553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3F92E51-6B6B-44CB-8B9B-E9A3DAE14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2443" y="806860"/>
            <a:ext cx="3858163" cy="52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78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272B8D-3896-4447-9F56-5623DD90B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3146695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400" cap="all" spc="-100" dirty="0" err="1">
                <a:solidFill>
                  <a:schemeClr val="bg1"/>
                </a:solidFill>
              </a:rPr>
              <a:t>Protocolo</a:t>
            </a:r>
            <a:r>
              <a:rPr lang="en-US" sz="3400" cap="all" spc="-100" dirty="0">
                <a:solidFill>
                  <a:schemeClr val="bg1"/>
                </a:solidFill>
              </a:rPr>
              <a:t> </a:t>
            </a:r>
            <a:r>
              <a:rPr lang="en-US" sz="3400" cap="all" spc="-100" dirty="0" err="1">
                <a:solidFill>
                  <a:schemeClr val="bg1"/>
                </a:solidFill>
              </a:rPr>
              <a:t>participación</a:t>
            </a:r>
            <a:r>
              <a:rPr lang="en-US" sz="3400" cap="all" spc="-100" dirty="0">
                <a:solidFill>
                  <a:schemeClr val="bg1"/>
                </a:solidFill>
              </a:rPr>
              <a:t> </a:t>
            </a:r>
            <a:r>
              <a:rPr lang="en-US" sz="3400" cap="all" spc="-100" dirty="0" err="1">
                <a:solidFill>
                  <a:schemeClr val="bg1"/>
                </a:solidFill>
              </a:rPr>
              <a:t>ciudadana</a:t>
            </a:r>
            <a:r>
              <a:rPr lang="en-US" sz="3400" cap="all" spc="-100" dirty="0">
                <a:solidFill>
                  <a:schemeClr val="bg1"/>
                </a:solidFill>
              </a:rPr>
              <a:t> </a:t>
            </a:r>
            <a:r>
              <a:rPr lang="en-US" sz="3400" cap="all" spc="-100" dirty="0" err="1">
                <a:solidFill>
                  <a:schemeClr val="bg1"/>
                </a:solidFill>
              </a:rPr>
              <a:t>inclusiva</a:t>
            </a:r>
            <a:endParaRPr lang="en-US" sz="3400" cap="all" spc="-100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DD1E967C-99FB-4F5B-A552-329C70A4B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339" y="344164"/>
            <a:ext cx="4794715" cy="616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55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272B8D-3896-4447-9F56-5623DD90B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3146695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400" cap="all" spc="-100" dirty="0">
                <a:solidFill>
                  <a:schemeClr val="bg1"/>
                </a:solidFill>
              </a:rPr>
              <a:t>Videos </a:t>
            </a:r>
            <a:r>
              <a:rPr lang="en-US" sz="3400" cap="all" spc="-100" dirty="0" err="1">
                <a:solidFill>
                  <a:schemeClr val="bg1"/>
                </a:solidFill>
              </a:rPr>
              <a:t>sobre</a:t>
            </a:r>
            <a:r>
              <a:rPr lang="en-US" sz="3400" cap="all" spc="-100" dirty="0">
                <a:solidFill>
                  <a:schemeClr val="bg1"/>
                </a:solidFill>
              </a:rPr>
              <a:t> </a:t>
            </a:r>
            <a:r>
              <a:rPr lang="en-US" sz="3400" cap="all" spc="-100" dirty="0" err="1">
                <a:solidFill>
                  <a:schemeClr val="bg1"/>
                </a:solidFill>
              </a:rPr>
              <a:t>mecanismos</a:t>
            </a:r>
            <a:endParaRPr lang="en-US" sz="3400" cap="all" spc="-100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1E59EE8-4D3F-478C-8DE7-5E4872978735}"/>
              </a:ext>
            </a:extLst>
          </p:cNvPr>
          <p:cNvSpPr txBox="1"/>
          <p:nvPr/>
        </p:nvSpPr>
        <p:spPr>
          <a:xfrm>
            <a:off x="6193012" y="676770"/>
            <a:ext cx="36912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https://drive.google.com/drive/folders/1rAxt1QmxKiMjPsj2iEWsLOFCxreDtQTi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3579AB6-41B5-4C32-9497-7218E1928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337" y="2322809"/>
            <a:ext cx="6536500" cy="371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43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11FAC5-C73F-4235-BC64-576D651F0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730" y="417307"/>
            <a:ext cx="11125200" cy="815145"/>
          </a:xfrm>
        </p:spPr>
        <p:txBody>
          <a:bodyPr>
            <a:normAutofit/>
          </a:bodyPr>
          <a:lstStyle/>
          <a:p>
            <a:r>
              <a:rPr lang="es-ES" dirty="0"/>
              <a:t>Formación de Ciudadanía Activa</a:t>
            </a:r>
            <a:endParaRPr lang="es-MX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88443543-D02B-4F28-B108-EDD86A509D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1410071"/>
              </p:ext>
            </p:extLst>
          </p:nvPr>
        </p:nvGraphicFramePr>
        <p:xfrm>
          <a:off x="642730" y="1107527"/>
          <a:ext cx="10701130" cy="5380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0565">
                  <a:extLst>
                    <a:ext uri="{9D8B030D-6E8A-4147-A177-3AD203B41FA5}">
                      <a16:colId xmlns:a16="http://schemas.microsoft.com/office/drawing/2014/main" val="1845001355"/>
                    </a:ext>
                  </a:extLst>
                </a:gridCol>
                <a:gridCol w="5350565">
                  <a:extLst>
                    <a:ext uri="{9D8B030D-6E8A-4147-A177-3AD203B41FA5}">
                      <a16:colId xmlns:a16="http://schemas.microsoft.com/office/drawing/2014/main" val="2318372098"/>
                    </a:ext>
                  </a:extLst>
                </a:gridCol>
              </a:tblGrid>
              <a:tr h="340649">
                <a:tc>
                  <a:txBody>
                    <a:bodyPr/>
                    <a:lstStyle/>
                    <a:p>
                      <a:r>
                        <a:rPr lang="es-ES" sz="1600" dirty="0"/>
                        <a:t>Meta POA 2020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Meta 2020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177441"/>
                  </a:ext>
                </a:extLst>
              </a:tr>
              <a:tr h="839956">
                <a:tc>
                  <a:txBody>
                    <a:bodyPr/>
                    <a:lstStyle/>
                    <a:p>
                      <a:r>
                        <a:rPr lang="es-ES" sz="1600" dirty="0"/>
                        <a:t>Diplomado Virtual en Participación Ciudadana UDG-Virtual (60 egresados)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Se realizó Diplomado y se admitieron a 67 estudiantes.</a:t>
                      </a:r>
                      <a:br>
                        <a:rPr lang="es-ES" sz="1600" dirty="0"/>
                      </a:br>
                      <a:br>
                        <a:rPr lang="es-ES" sz="1600" dirty="0"/>
                      </a:br>
                      <a:r>
                        <a:rPr lang="es-ES" sz="1600" dirty="0"/>
                        <a:t>Se publicarán en micrositio los mejores proyectos finales como prácticas de referencia 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752597"/>
                  </a:ext>
                </a:extLst>
              </a:tr>
              <a:tr h="733364">
                <a:tc>
                  <a:txBody>
                    <a:bodyPr/>
                    <a:lstStyle/>
                    <a:p>
                      <a:r>
                        <a:rPr lang="es-ES" sz="1600" dirty="0"/>
                        <a:t>Colaboración y participación en 3 espacios de reflexión (LID, Evento Futuro del voto y FIL)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Se colaboró en el LID, se </a:t>
                      </a:r>
                      <a:r>
                        <a:rPr lang="es-ES" sz="1600" dirty="0" err="1"/>
                        <a:t>co-organizó</a:t>
                      </a:r>
                      <a:r>
                        <a:rPr lang="es-ES" sz="1600" dirty="0"/>
                        <a:t> el foro sobre el Futuro del  Voto y el IEPC no tuvo presencia en la edición FIL 2020 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392897"/>
                  </a:ext>
                </a:extLst>
              </a:tr>
              <a:tr h="409260">
                <a:tc>
                  <a:txBody>
                    <a:bodyPr/>
                    <a:lstStyle/>
                    <a:p>
                      <a:r>
                        <a:rPr lang="es-ES" sz="1600" dirty="0"/>
                        <a:t>Concurso de Debate Universitario 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No se realizó por pandemia COVID 19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981178"/>
                  </a:ext>
                </a:extLst>
              </a:tr>
              <a:tr h="587969">
                <a:tc>
                  <a:txBody>
                    <a:bodyPr/>
                    <a:lstStyle/>
                    <a:p>
                      <a:r>
                        <a:rPr lang="es-ES" sz="1600" dirty="0"/>
                        <a:t>Publicación de Índice de Participación Ciudadana en Jalisco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Se encuentra a un 85% el trabajo de construcción del Índice en conjunto con la RAGA. Se socializó avance en SOMEE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325473"/>
                  </a:ext>
                </a:extLst>
              </a:tr>
              <a:tr h="587969">
                <a:tc>
                  <a:txBody>
                    <a:bodyPr/>
                    <a:lstStyle/>
                    <a:p>
                      <a:r>
                        <a:rPr lang="es-ES" sz="1600" dirty="0"/>
                        <a:t>Jornadas “Soy Demócrata” en Conalep (16 jornadas)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Se realizaron 20 jornadas </a:t>
                      </a:r>
                      <a:br>
                        <a:rPr lang="es-ES" sz="1600" dirty="0"/>
                      </a:br>
                      <a:br>
                        <a:rPr lang="es-ES" sz="1600" dirty="0"/>
                      </a:br>
                      <a:r>
                        <a:rPr lang="es-ES" sz="1600" dirty="0"/>
                        <a:t>40 alumnos liberaron su servicio social con 14 proyectos de participación ciudadana 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5949"/>
                  </a:ext>
                </a:extLst>
              </a:tr>
              <a:tr h="587969">
                <a:tc>
                  <a:txBody>
                    <a:bodyPr/>
                    <a:lstStyle/>
                    <a:p>
                      <a:r>
                        <a:rPr lang="es-ES" sz="1600" dirty="0"/>
                        <a:t>Hackathon (20 participantes)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Se diseñó convocatoria y se pospuso para enero 2021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566562"/>
                  </a:ext>
                </a:extLst>
              </a:tr>
              <a:tr h="587969">
                <a:tc>
                  <a:txBody>
                    <a:bodyPr/>
                    <a:lstStyle/>
                    <a:p>
                      <a:r>
                        <a:rPr lang="es-ES" sz="1600" dirty="0"/>
                        <a:t>Concurso Participación Ciudadana y COVID 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Se realizó concurso y se publicaron extractos de los proyectos en micrositio 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041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7940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Savon">
      <a:maj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2469</TotalTime>
  <Words>1101</Words>
  <Application>Microsoft Office PowerPoint</Application>
  <PresentationFormat>Panorámica</PresentationFormat>
  <Paragraphs>106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Arial</vt:lpstr>
      <vt:lpstr>Garamond</vt:lpstr>
      <vt:lpstr>Gill Sans MT</vt:lpstr>
      <vt:lpstr>SavonVTI</vt:lpstr>
      <vt:lpstr>Informe del avance de actividades</vt:lpstr>
      <vt:lpstr>Solicitudes de mecanismos de participación ciudadana</vt:lpstr>
      <vt:lpstr>Procesos o Proyectos 2020</vt:lpstr>
      <vt:lpstr>Gestión de Mecanismos de Participación Ciudadana </vt:lpstr>
      <vt:lpstr>Guía ciudadana para la activación de mecanismos</vt:lpstr>
      <vt:lpstr>Micrositio participación ciudadana </vt:lpstr>
      <vt:lpstr>Protocolo participación ciudadana inclusiva</vt:lpstr>
      <vt:lpstr>Videos sobre mecanismos</vt:lpstr>
      <vt:lpstr>Formación de Ciudadanía Activa</vt:lpstr>
      <vt:lpstr>Concurso COVID</vt:lpstr>
      <vt:lpstr>Foros y diplomado</vt:lpstr>
      <vt:lpstr>Curso en línea autogestivo</vt:lpstr>
      <vt:lpstr>Vinculación Estratégica de Participación Ciudadana </vt:lpstr>
      <vt:lpstr>Convenio con CPS</vt:lpstr>
      <vt:lpstr>Participación concurso oidp</vt:lpstr>
      <vt:lpstr>Vinculación Jaliscienses en el Extranjero</vt:lpstr>
      <vt:lpstr>Sesiones informativas</vt:lpstr>
      <vt:lpstr>Visitas de bajo contacto</vt:lpstr>
      <vt:lpstr>Preparación de Actividades de Proceso Electoral</vt:lpstr>
      <vt:lpstr>Propuesta mejora tablero electoral</vt:lpstr>
      <vt:lpstr>Borrador estrategia integral</vt:lpstr>
      <vt:lpstr>Mapeo de secciones con participación menor a 50%</vt:lpstr>
      <vt:lpstr>Preparación de Programas 2021</vt:lpstr>
      <vt:lpstr>Actividades varias</vt:lpstr>
      <vt:lpstr>Actividades varias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del avance de actividades</dc:title>
  <dc:creator>Carlos Javier Aguirre Arias</dc:creator>
  <cp:lastModifiedBy>Carlos Javier Aguirre Arias</cp:lastModifiedBy>
  <cp:revision>25</cp:revision>
  <dcterms:created xsi:type="dcterms:W3CDTF">2020-09-04T11:16:04Z</dcterms:created>
  <dcterms:modified xsi:type="dcterms:W3CDTF">2020-12-31T05:21:10Z</dcterms:modified>
</cp:coreProperties>
</file>