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4" r:id="rId5"/>
    <p:sldId id="263" r:id="rId6"/>
    <p:sldId id="262" r:id="rId7"/>
    <p:sldId id="261" r:id="rId8"/>
    <p:sldId id="260" r:id="rId9"/>
    <p:sldId id="265" r:id="rId10"/>
    <p:sldId id="266" r:id="rId11"/>
    <p:sldId id="26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282"/>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p:restoredTop sz="94694"/>
  </p:normalViewPr>
  <p:slideViewPr>
    <p:cSldViewPr snapToGrid="0">
      <p:cViewPr varScale="1">
        <p:scale>
          <a:sx n="107" d="100"/>
          <a:sy n="107" d="100"/>
        </p:scale>
        <p:origin x="1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1863-601B-EC91-00A6-7EA5B539249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78A904E-542A-8613-EC3B-1BE127D3C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FD34202F-E4DC-5350-FD9C-99684398A264}"/>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590D454A-C9EB-77D1-CA01-00563E08370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AC67E6-C545-E235-F9B6-3F3435C0A37B}"/>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60823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4ABF2-A88C-9D0A-334E-967477D6E07F}"/>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45D553C-4301-D80E-B0B3-B08BE9A69D0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2BF828C-8500-7EA2-46CE-AEBD701A0AA9}"/>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7CE9E91B-08C5-72B2-AC72-3BDC46498D0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FAC2A40-5577-8FE8-5625-EA2C7DDEB0EF}"/>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71478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E9990F-7C62-9845-6ED2-5EC43E44063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04AC744-62AC-798A-9110-68D8C552790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A0CCC1C-75E0-4B24-3FE0-A3418D4DFCC8}"/>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E828CAB8-2841-CFC3-2B18-02014D13539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F11980B-7F46-5763-FCD8-C50096277F4C}"/>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4719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ACD9C-F285-FFEF-EAC8-A263525C17C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E70CF76-5FDA-B04E-979C-F27586E79C6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E3F7F3-1ED8-CB21-BAC4-DEA8CEF51ECA}"/>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14B2887B-FD43-8722-0CB7-0C7B1B6082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E0B7330-4A74-CE3C-1348-6AD246D769BB}"/>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174536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E4702-8004-09E4-BA5F-42AF7AB8F79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55271DA-A548-9106-9657-DEB30E904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8FB1F4A-9134-8B65-EB2E-BF0C4B64CD2D}"/>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F1FBB35F-AA64-DA72-5133-E9CFD2FCD5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F87DAA7-8FED-83A4-12F6-9C115F6281DE}"/>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7535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F0488-3535-D98F-FE10-2C1D4EBF5B2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FE023CD-4A85-55D9-EC71-AA8236B614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FD0D2B7-6D61-AE49-3D2E-DC2E1224A4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30C41183-1E97-AF42-2B97-34278F8214A2}"/>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6" name="Marcador de pie de página 5">
            <a:extLst>
              <a:ext uri="{FF2B5EF4-FFF2-40B4-BE49-F238E27FC236}">
                <a16:creationId xmlns:a16="http://schemas.microsoft.com/office/drawing/2014/main" id="{318FB0F8-5213-EA3A-9EFF-ACF7DB9F55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B71D502-E529-9C38-66A8-B9D2E82AAEC6}"/>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5239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9C279-6E1B-ED20-C461-ACCAF9E7B32C}"/>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7AA0F28-BC71-81AC-F8AC-1691864DE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EF3D28B-8466-4809-1216-28C69BD6CBA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E3221593-4A51-1405-736E-1C15521E6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673527B-A2AB-0D5F-BFF9-7490F6103E0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ED2C558A-1E08-59C9-7775-1E696F2B1982}"/>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8" name="Marcador de pie de página 7">
            <a:extLst>
              <a:ext uri="{FF2B5EF4-FFF2-40B4-BE49-F238E27FC236}">
                <a16:creationId xmlns:a16="http://schemas.microsoft.com/office/drawing/2014/main" id="{73A5D5D2-9005-7AA6-4FEA-E1FC673995E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34FAACF-99DD-BD42-38A2-8D2BF0BE8F40}"/>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69060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5E1B9-8BDD-BADE-F4DA-96867035A94E}"/>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7D940112-7A1A-2AE1-E67A-3C0ABC8E3BED}"/>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4" name="Marcador de pie de página 3">
            <a:extLst>
              <a:ext uri="{FF2B5EF4-FFF2-40B4-BE49-F238E27FC236}">
                <a16:creationId xmlns:a16="http://schemas.microsoft.com/office/drawing/2014/main" id="{004FC4C5-5C08-295D-E807-D690BBCDE34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333FC74-F1A7-362C-B94B-1787108A8811}"/>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75637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80FCD9-86C7-BBA9-C1CB-5763E2BAA67A}"/>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3" name="Marcador de pie de página 2">
            <a:extLst>
              <a:ext uri="{FF2B5EF4-FFF2-40B4-BE49-F238E27FC236}">
                <a16:creationId xmlns:a16="http://schemas.microsoft.com/office/drawing/2014/main" id="{9382C627-BC36-8EF0-79CA-947FA067E18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2E3D2-807E-8CEE-C3AF-9785B1A6C4F5}"/>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9854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33FF2-19B4-37A5-8A0A-FC6CD603294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83A0DC7-D7B8-9C0C-0D00-53FDA4176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AA946891-D495-B6FA-65FB-234444DAE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C8D69AA-504B-6C72-A06A-FE334DA20769}"/>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6" name="Marcador de pie de página 5">
            <a:extLst>
              <a:ext uri="{FF2B5EF4-FFF2-40B4-BE49-F238E27FC236}">
                <a16:creationId xmlns:a16="http://schemas.microsoft.com/office/drawing/2014/main" id="{7C399B31-8F65-2FF9-5B09-A9CC77EAF1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95D8E7B-BCE6-3B2C-4C15-D4FB86231D39}"/>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21710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D24F0-D674-57C1-82AC-0C37CAC0FE8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8C25AB9-5728-C69B-8FDB-578EAE5ED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E09C83D-E2F7-25A3-67C8-3F1F036CF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3391BF0-A909-35A1-88CA-437F2CBBC861}"/>
              </a:ext>
            </a:extLst>
          </p:cNvPr>
          <p:cNvSpPr>
            <a:spLocks noGrp="1"/>
          </p:cNvSpPr>
          <p:nvPr>
            <p:ph type="dt" sz="half" idx="10"/>
          </p:nvPr>
        </p:nvSpPr>
        <p:spPr/>
        <p:txBody>
          <a:bodyPr/>
          <a:lstStyle/>
          <a:p>
            <a:fld id="{EF6A319A-D4E5-2D4F-B036-64EEB4783BFE}" type="datetimeFigureOut">
              <a:rPr lang="es-MX" smtClean="0"/>
              <a:t>16/02/2023</a:t>
            </a:fld>
            <a:endParaRPr lang="es-MX"/>
          </a:p>
        </p:txBody>
      </p:sp>
      <p:sp>
        <p:nvSpPr>
          <p:cNvPr id="6" name="Marcador de pie de página 5">
            <a:extLst>
              <a:ext uri="{FF2B5EF4-FFF2-40B4-BE49-F238E27FC236}">
                <a16:creationId xmlns:a16="http://schemas.microsoft.com/office/drawing/2014/main" id="{CF31DDC2-2444-2BD3-CB70-7AE7E2212A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ED62A8-08B1-2C2C-2280-93E0D16AFCE2}"/>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87953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F8DE10-8A97-C154-4FED-E005BE941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3EDFAE7-A01E-F250-8A71-B314118CB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449CDC5-EA59-E54C-2C1A-63044FA88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319A-D4E5-2D4F-B036-64EEB4783BFE}" type="datetimeFigureOut">
              <a:rPr lang="es-MX" smtClean="0"/>
              <a:t>16/02/2023</a:t>
            </a:fld>
            <a:endParaRPr lang="es-MX"/>
          </a:p>
        </p:txBody>
      </p:sp>
      <p:sp>
        <p:nvSpPr>
          <p:cNvPr id="5" name="Marcador de pie de página 4">
            <a:extLst>
              <a:ext uri="{FF2B5EF4-FFF2-40B4-BE49-F238E27FC236}">
                <a16:creationId xmlns:a16="http://schemas.microsoft.com/office/drawing/2014/main" id="{E58E37C2-66E0-C996-A753-2D73C760D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623E2E3-55B7-64FE-DB6B-706AD3047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7ED10-217F-F248-A703-5EBF1D1F15FD}" type="slidenum">
              <a:rPr lang="es-MX" smtClean="0"/>
              <a:t>‹Nº›</a:t>
            </a:fld>
            <a:endParaRPr lang="es-MX"/>
          </a:p>
        </p:txBody>
      </p:sp>
    </p:spTree>
    <p:extLst>
      <p:ext uri="{BB962C8B-B14F-4D97-AF65-F5344CB8AC3E}">
        <p14:creationId xmlns:p14="http://schemas.microsoft.com/office/powerpoint/2010/main" val="13545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epc.cc/j05bqA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iepc.cc/kZzQ4K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73D5D2-FA76-0EC4-2C13-CB1CE3784883}"/>
              </a:ext>
            </a:extLst>
          </p:cNvPr>
          <p:cNvPicPr>
            <a:picLocks noChangeAspect="1"/>
          </p:cNvPicPr>
          <p:nvPr/>
        </p:nvPicPr>
        <p:blipFill>
          <a:blip r:embed="rId2"/>
          <a:stretch>
            <a:fillRect/>
          </a:stretch>
        </p:blipFill>
        <p:spPr>
          <a:xfrm>
            <a:off x="0" y="0"/>
            <a:ext cx="12192000" cy="6859715"/>
          </a:xfrm>
          <a:prstGeom prst="rect">
            <a:avLst/>
          </a:prstGeom>
        </p:spPr>
      </p:pic>
      <p:sp>
        <p:nvSpPr>
          <p:cNvPr id="2" name="CuadroTexto 1">
            <a:extLst>
              <a:ext uri="{FF2B5EF4-FFF2-40B4-BE49-F238E27FC236}">
                <a16:creationId xmlns:a16="http://schemas.microsoft.com/office/drawing/2014/main" id="{BCAEEE39-2CA8-9923-F503-0418371C0F03}"/>
              </a:ext>
            </a:extLst>
          </p:cNvPr>
          <p:cNvSpPr txBox="1"/>
          <p:nvPr/>
        </p:nvSpPr>
        <p:spPr>
          <a:xfrm>
            <a:off x="2244437" y="2929039"/>
            <a:ext cx="9947563" cy="1246495"/>
          </a:xfrm>
          <a:prstGeom prst="rect">
            <a:avLst/>
          </a:prstGeom>
          <a:solidFill>
            <a:srgbClr val="692282"/>
          </a:solidFill>
        </p:spPr>
        <p:txBody>
          <a:bodyPr wrap="square" rtlCol="0">
            <a:spAutoFit/>
          </a:bodyPr>
          <a:lstStyle/>
          <a:p>
            <a:r>
              <a:rPr lang="es-MX" sz="2500" b="1" dirty="0">
                <a:solidFill>
                  <a:schemeClr val="bg1"/>
                </a:solidFill>
                <a:latin typeface="Optima" panose="02000503060000020004" pitchFamily="2" charset="0"/>
              </a:rPr>
              <a:t>COMISIÓN DE IMPLEMENTACIÓN Y</a:t>
            </a:r>
          </a:p>
          <a:p>
            <a:r>
              <a:rPr lang="es-MX" sz="2500" b="1" dirty="0">
                <a:solidFill>
                  <a:schemeClr val="bg1"/>
                </a:solidFill>
                <a:latin typeface="Optima" panose="02000503060000020004" pitchFamily="2" charset="0"/>
              </a:rPr>
              <a:t> SEGUIMIENTO AL VOTO DE LAS Y LOS JALISCIENCES EN EL EXTRANJERO</a:t>
            </a:r>
          </a:p>
        </p:txBody>
      </p:sp>
    </p:spTree>
    <p:extLst>
      <p:ext uri="{BB962C8B-B14F-4D97-AF65-F5344CB8AC3E}">
        <p14:creationId xmlns:p14="http://schemas.microsoft.com/office/powerpoint/2010/main" val="4224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8" name="CuadroTexto 7">
            <a:extLst>
              <a:ext uri="{FF2B5EF4-FFF2-40B4-BE49-F238E27FC236}">
                <a16:creationId xmlns:a16="http://schemas.microsoft.com/office/drawing/2014/main" id="{6F40C752-5E72-66B8-F2AC-651C38C088B5}"/>
              </a:ext>
            </a:extLst>
          </p:cNvPr>
          <p:cNvSpPr txBox="1"/>
          <p:nvPr/>
        </p:nvSpPr>
        <p:spPr>
          <a:xfrm>
            <a:off x="105103" y="1376855"/>
            <a:ext cx="11319642" cy="646331"/>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Proyecto de mecanismo jurídico de participación de jaliscienses en el extranjero en mecanismos de participación ciudadana.</a:t>
            </a:r>
            <a:endParaRPr lang="es-MX" dirty="0"/>
          </a:p>
        </p:txBody>
      </p:sp>
      <p:pic>
        <p:nvPicPr>
          <p:cNvPr id="9" name="Imagen 8">
            <a:extLst>
              <a:ext uri="{FF2B5EF4-FFF2-40B4-BE49-F238E27FC236}">
                <a16:creationId xmlns:a16="http://schemas.microsoft.com/office/drawing/2014/main" id="{90E241A0-348F-E20D-F24B-ADEBFA5C59B7}"/>
              </a:ext>
            </a:extLst>
          </p:cNvPr>
          <p:cNvPicPr>
            <a:picLocks noChangeAspect="1"/>
          </p:cNvPicPr>
          <p:nvPr/>
        </p:nvPicPr>
        <p:blipFill>
          <a:blip r:embed="rId3"/>
          <a:stretch>
            <a:fillRect/>
          </a:stretch>
        </p:blipFill>
        <p:spPr>
          <a:xfrm>
            <a:off x="4614041" y="1824653"/>
            <a:ext cx="4134671" cy="4476134"/>
          </a:xfrm>
          <a:prstGeom prst="rect">
            <a:avLst/>
          </a:prstGeom>
        </p:spPr>
      </p:pic>
    </p:spTree>
    <p:extLst>
      <p:ext uri="{BB962C8B-B14F-4D97-AF65-F5344CB8AC3E}">
        <p14:creationId xmlns:p14="http://schemas.microsoft.com/office/powerpoint/2010/main" val="15164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5" name="CuadroTexto 4">
            <a:extLst>
              <a:ext uri="{FF2B5EF4-FFF2-40B4-BE49-F238E27FC236}">
                <a16:creationId xmlns:a16="http://schemas.microsoft.com/office/drawing/2014/main" id="{791F99B2-DD30-0ECE-55C4-FF62CE8BA134}"/>
              </a:ext>
            </a:extLst>
          </p:cNvPr>
          <p:cNvSpPr txBox="1"/>
          <p:nvPr/>
        </p:nvSpPr>
        <p:spPr>
          <a:xfrm>
            <a:off x="357352" y="1387366"/>
            <a:ext cx="11256579" cy="3139321"/>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Proponer el informe anual de actividades de la comisión, en el que se precisen las tareas desarrolladas y, presentarlo al Consejo General para su aprobación.</a:t>
            </a:r>
          </a:p>
          <a:p>
            <a:endParaRPr lang="es-MX" sz="1800" b="1" dirty="0">
              <a:effectLst/>
              <a:latin typeface="Arial Narrow" panose="020B0606020202030204" pitchFamily="34" charset="0"/>
              <a:ea typeface="Calibri" panose="020F0502020204030204" pitchFamily="34" charset="0"/>
              <a:cs typeface="Times New Roman" panose="02020603050405020304" pitchFamily="18" charset="0"/>
            </a:endParaRPr>
          </a:p>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Puntos pendientes de la agenda.</a:t>
            </a:r>
          </a:p>
          <a:p>
            <a:endParaRPr lang="es-MX"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s-MX" b="1" dirty="0">
                <a:latin typeface="Arial Narrow" panose="020B0606020202030204" pitchFamily="34" charset="0"/>
                <a:ea typeface="Calibri" panose="020F0502020204030204" pitchFamily="34" charset="0"/>
                <a:cs typeface="Times New Roman" panose="02020603050405020304" pitchFamily="18" charset="0"/>
              </a:rPr>
              <a:t>Promover la creación de una red de participantes en las ciudades con mayor afluencia de Jaliscienses que apoyen actividades de promoción y participación ciudadana</a:t>
            </a:r>
          </a:p>
          <a:p>
            <a:pPr marL="285750" indent="-285750">
              <a:buFont typeface="Wingdings" panose="05000000000000000000" pitchFamily="2" charset="2"/>
              <a:buChar char="ü"/>
            </a:pPr>
            <a:r>
              <a:rPr lang="es-MX" b="1" dirty="0">
                <a:latin typeface="Arial Narrow" panose="020B0606020202030204" pitchFamily="34" charset="0"/>
                <a:ea typeface="Calibri" panose="020F0502020204030204" pitchFamily="34" charset="0"/>
                <a:cs typeface="Times New Roman" panose="02020603050405020304" pitchFamily="18" charset="0"/>
              </a:rPr>
              <a:t>Gestión para realizar firmas de convenio de colaboración con las organizaciones e instituciones que promuevan la agenda de los derechos políticos de la comunidad jalisciense residente en el extranjero</a:t>
            </a:r>
          </a:p>
          <a:p>
            <a:pPr marL="285750" indent="-285750">
              <a:buFont typeface="Wingdings" panose="05000000000000000000" pitchFamily="2" charset="2"/>
              <a:buChar char="ü"/>
            </a:pPr>
            <a:endParaRPr lang="es-MX" b="1"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C2FFFAC6-8EF6-5327-15BC-90088B909146}"/>
              </a:ext>
            </a:extLst>
          </p:cNvPr>
          <p:cNvPicPr>
            <a:picLocks noChangeAspect="1"/>
          </p:cNvPicPr>
          <p:nvPr/>
        </p:nvPicPr>
        <p:blipFill>
          <a:blip r:embed="rId3"/>
          <a:stretch>
            <a:fillRect/>
          </a:stretch>
        </p:blipFill>
        <p:spPr>
          <a:xfrm>
            <a:off x="3379095" y="4232513"/>
            <a:ext cx="4640298" cy="1843961"/>
          </a:xfrm>
          <a:prstGeom prst="rect">
            <a:avLst/>
          </a:prstGeom>
        </p:spPr>
      </p:pic>
    </p:spTree>
    <p:extLst>
      <p:ext uri="{BB962C8B-B14F-4D97-AF65-F5344CB8AC3E}">
        <p14:creationId xmlns:p14="http://schemas.microsoft.com/office/powerpoint/2010/main" val="101093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graphicFrame>
        <p:nvGraphicFramePr>
          <p:cNvPr id="2" name="Tabla 3">
            <a:extLst>
              <a:ext uri="{FF2B5EF4-FFF2-40B4-BE49-F238E27FC236}">
                <a16:creationId xmlns:a16="http://schemas.microsoft.com/office/drawing/2014/main" id="{E730E6B2-4BB0-72BC-F9F8-2A33577DC267}"/>
              </a:ext>
            </a:extLst>
          </p:cNvPr>
          <p:cNvGraphicFramePr>
            <a:graphicFrameLocks noGrp="1"/>
          </p:cNvGraphicFramePr>
          <p:nvPr>
            <p:extLst>
              <p:ext uri="{D42A27DB-BD31-4B8C-83A1-F6EECF244321}">
                <p14:modId xmlns:p14="http://schemas.microsoft.com/office/powerpoint/2010/main" val="4198387732"/>
              </p:ext>
            </p:extLst>
          </p:nvPr>
        </p:nvGraphicFramePr>
        <p:xfrm>
          <a:off x="193089" y="1308716"/>
          <a:ext cx="11658600" cy="4621572"/>
        </p:xfrm>
        <a:graphic>
          <a:graphicData uri="http://schemas.openxmlformats.org/drawingml/2006/table">
            <a:tbl>
              <a:tblPr firstRow="1" bandRow="1">
                <a:solidFill>
                  <a:schemeClr val="bg1"/>
                </a:solidFill>
                <a:tableStyleId>{5C22544A-7EE6-4342-B048-85BDC9FD1C3A}</a:tableStyleId>
              </a:tblPr>
              <a:tblGrid>
                <a:gridCol w="8580377">
                  <a:extLst>
                    <a:ext uri="{9D8B030D-6E8A-4147-A177-3AD203B41FA5}">
                      <a16:colId xmlns:a16="http://schemas.microsoft.com/office/drawing/2014/main" val="1114156023"/>
                    </a:ext>
                  </a:extLst>
                </a:gridCol>
                <a:gridCol w="3078223">
                  <a:extLst>
                    <a:ext uri="{9D8B030D-6E8A-4147-A177-3AD203B41FA5}">
                      <a16:colId xmlns:a16="http://schemas.microsoft.com/office/drawing/2014/main" val="2540607431"/>
                    </a:ext>
                  </a:extLst>
                </a:gridCol>
              </a:tblGrid>
              <a:tr h="770262">
                <a:tc>
                  <a:txBody>
                    <a:bodyPr/>
                    <a:lstStyle/>
                    <a:p>
                      <a:pPr algn="ctr"/>
                      <a:r>
                        <a:rPr lang="es-MX" sz="2500" b="0" cap="none" spc="0" dirty="0">
                          <a:solidFill>
                            <a:schemeClr val="bg1"/>
                          </a:solidFill>
                        </a:rPr>
                        <a:t>Actividad</a:t>
                      </a:r>
                    </a:p>
                  </a:txBody>
                  <a:tcPr marL="211551" marR="162731" marT="162731" marB="16273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ctr"/>
                      <a:r>
                        <a:rPr lang="es-MX" sz="2500" b="0" cap="none" spc="0">
                          <a:solidFill>
                            <a:schemeClr val="bg1"/>
                          </a:solidFill>
                        </a:rPr>
                        <a:t>Numeralia</a:t>
                      </a:r>
                    </a:p>
                  </a:txBody>
                  <a:tcPr marL="211551" marR="162731" marT="162731" marB="16273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421811353"/>
                  </a:ext>
                </a:extLst>
              </a:tr>
              <a:tr h="770262">
                <a:tc>
                  <a:txBody>
                    <a:bodyPr/>
                    <a:lstStyle/>
                    <a:p>
                      <a:pPr algn="ctr"/>
                      <a:r>
                        <a:rPr lang="es-MX" sz="2500" cap="none" spc="0">
                          <a:solidFill>
                            <a:schemeClr val="tx1"/>
                          </a:solidFill>
                        </a:rPr>
                        <a:t>Sesiones ordinarias realizadas</a:t>
                      </a:r>
                    </a:p>
                  </a:txBody>
                  <a:tcPr marL="211551" marR="162731" marT="162731" marB="16273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a:r>
                        <a:rPr lang="es-MX" sz="2500" cap="none" spc="0">
                          <a:solidFill>
                            <a:schemeClr val="tx1"/>
                          </a:solidFill>
                        </a:rPr>
                        <a:t>2</a:t>
                      </a:r>
                    </a:p>
                  </a:txBody>
                  <a:tcPr marL="211551" marR="162731" marT="162731" marB="16273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2761571284"/>
                  </a:ext>
                </a:extLst>
              </a:tr>
              <a:tr h="770262">
                <a:tc>
                  <a:txBody>
                    <a:bodyPr/>
                    <a:lstStyle/>
                    <a:p>
                      <a:pPr algn="ctr"/>
                      <a:r>
                        <a:rPr lang="es-MX" sz="2500" cap="none" spc="0">
                          <a:solidFill>
                            <a:schemeClr val="tx1"/>
                          </a:solidFill>
                        </a:rPr>
                        <a:t>Sesiones extraordinarias realizadas</a:t>
                      </a:r>
                    </a:p>
                  </a:txBody>
                  <a:tcPr marL="211551" marR="162731" marT="162731" marB="16273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s-MX" sz="2500" cap="none" spc="0">
                          <a:solidFill>
                            <a:schemeClr val="tx1"/>
                          </a:solidFill>
                        </a:rPr>
                        <a:t>1</a:t>
                      </a:r>
                    </a:p>
                  </a:txBody>
                  <a:tcPr marL="211551" marR="162731" marT="162731" marB="16273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219640179"/>
                  </a:ext>
                </a:extLst>
              </a:tr>
              <a:tr h="770262">
                <a:tc>
                  <a:txBody>
                    <a:bodyPr/>
                    <a:lstStyle/>
                    <a:p>
                      <a:pPr algn="ctr"/>
                      <a:r>
                        <a:rPr lang="es-MX" sz="2500" cap="none" spc="0" dirty="0">
                          <a:solidFill>
                            <a:schemeClr val="tx1"/>
                          </a:solidFill>
                        </a:rPr>
                        <a:t>Informes presentados </a:t>
                      </a:r>
                    </a:p>
                  </a:txBody>
                  <a:tcPr marL="211551" marR="162731" marT="162731" marB="16273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s-MX" sz="2500" cap="none" spc="0">
                          <a:solidFill>
                            <a:schemeClr val="tx1"/>
                          </a:solidFill>
                        </a:rPr>
                        <a:t>2</a:t>
                      </a:r>
                    </a:p>
                  </a:txBody>
                  <a:tcPr marL="211551" marR="162731" marT="162731" marB="16273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54105931"/>
                  </a:ext>
                </a:extLst>
              </a:tr>
              <a:tr h="770262">
                <a:tc>
                  <a:txBody>
                    <a:bodyPr/>
                    <a:lstStyle/>
                    <a:p>
                      <a:pPr algn="ctr"/>
                      <a:r>
                        <a:rPr lang="es-MX" sz="2500" cap="none" spc="0" dirty="0">
                          <a:solidFill>
                            <a:schemeClr val="tx1"/>
                          </a:solidFill>
                        </a:rPr>
                        <a:t>Acuerdos aprobados</a:t>
                      </a:r>
                    </a:p>
                  </a:txBody>
                  <a:tcPr marL="211551" marR="162731" marT="162731" marB="16273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s-MX" sz="2500" cap="none" spc="0">
                          <a:solidFill>
                            <a:schemeClr val="tx1"/>
                          </a:solidFill>
                        </a:rPr>
                        <a:t>1</a:t>
                      </a:r>
                    </a:p>
                  </a:txBody>
                  <a:tcPr marL="211551" marR="162731" marT="162731" marB="16273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34605936"/>
                  </a:ext>
                </a:extLst>
              </a:tr>
              <a:tr h="770262">
                <a:tc>
                  <a:txBody>
                    <a:bodyPr/>
                    <a:lstStyle/>
                    <a:p>
                      <a:pPr algn="ctr"/>
                      <a:r>
                        <a:rPr lang="es-MX" sz="2500" cap="none" spc="0">
                          <a:solidFill>
                            <a:schemeClr val="tx1"/>
                          </a:solidFill>
                        </a:rPr>
                        <a:t>Asistencia promedio de representaciones partidistas</a:t>
                      </a:r>
                    </a:p>
                  </a:txBody>
                  <a:tcPr marL="211551" marR="162731" marT="162731" marB="16273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s-MX" sz="2500" cap="none" spc="0" dirty="0">
                          <a:solidFill>
                            <a:schemeClr val="tx1"/>
                          </a:solidFill>
                        </a:rPr>
                        <a:t>4.5</a:t>
                      </a:r>
                    </a:p>
                  </a:txBody>
                  <a:tcPr marL="211551" marR="162731" marT="162731" marB="16273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918906202"/>
                  </a:ext>
                </a:extLst>
              </a:tr>
            </a:tbl>
          </a:graphicData>
        </a:graphic>
      </p:graphicFrame>
    </p:spTree>
    <p:extLst>
      <p:ext uri="{BB962C8B-B14F-4D97-AF65-F5344CB8AC3E}">
        <p14:creationId xmlns:p14="http://schemas.microsoft.com/office/powerpoint/2010/main" val="281568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graphicFrame>
        <p:nvGraphicFramePr>
          <p:cNvPr id="5" name="Tabla 6">
            <a:extLst>
              <a:ext uri="{FF2B5EF4-FFF2-40B4-BE49-F238E27FC236}">
                <a16:creationId xmlns:a16="http://schemas.microsoft.com/office/drawing/2014/main" id="{294F2B8C-C153-729F-B4D5-E9F66899FA7F}"/>
              </a:ext>
            </a:extLst>
          </p:cNvPr>
          <p:cNvGraphicFramePr>
            <a:graphicFrameLocks noGrp="1"/>
          </p:cNvGraphicFramePr>
          <p:nvPr>
            <p:extLst>
              <p:ext uri="{D42A27DB-BD31-4B8C-83A1-F6EECF244321}">
                <p14:modId xmlns:p14="http://schemas.microsoft.com/office/powerpoint/2010/main" val="1368901310"/>
              </p:ext>
            </p:extLst>
          </p:nvPr>
        </p:nvGraphicFramePr>
        <p:xfrm>
          <a:off x="1509713" y="1433115"/>
          <a:ext cx="9172574" cy="4014786"/>
        </p:xfrm>
        <a:graphic>
          <a:graphicData uri="http://schemas.openxmlformats.org/drawingml/2006/table">
            <a:tbl>
              <a:tblPr firstRow="1" bandRow="1">
                <a:tableStyleId>{5C22544A-7EE6-4342-B048-85BDC9FD1C3A}</a:tableStyleId>
              </a:tblPr>
              <a:tblGrid>
                <a:gridCol w="4408195">
                  <a:extLst>
                    <a:ext uri="{9D8B030D-6E8A-4147-A177-3AD203B41FA5}">
                      <a16:colId xmlns:a16="http://schemas.microsoft.com/office/drawing/2014/main" val="1237204344"/>
                    </a:ext>
                  </a:extLst>
                </a:gridCol>
                <a:gridCol w="4764379">
                  <a:extLst>
                    <a:ext uri="{9D8B030D-6E8A-4147-A177-3AD203B41FA5}">
                      <a16:colId xmlns:a16="http://schemas.microsoft.com/office/drawing/2014/main" val="3712179590"/>
                    </a:ext>
                  </a:extLst>
                </a:gridCol>
              </a:tblGrid>
              <a:tr h="312103">
                <a:tc>
                  <a:txBody>
                    <a:bodyPr/>
                    <a:lstStyle/>
                    <a:p>
                      <a:r>
                        <a:rPr lang="es-MX" sz="1400"/>
                        <a:t>Fecha y tipo de sesión</a:t>
                      </a:r>
                    </a:p>
                  </a:txBody>
                  <a:tcPr marL="70933" marR="70933" marT="35466" marB="35466"/>
                </a:tc>
                <a:tc>
                  <a:txBody>
                    <a:bodyPr/>
                    <a:lstStyle/>
                    <a:p>
                      <a:r>
                        <a:rPr lang="es-MX" sz="1400"/>
                        <a:t>Temas en el orden del día discutidos</a:t>
                      </a:r>
                    </a:p>
                  </a:txBody>
                  <a:tcPr marL="70933" marR="70933" marT="35466" marB="35466"/>
                </a:tc>
                <a:extLst>
                  <a:ext uri="{0D108BD9-81ED-4DB2-BD59-A6C34878D82A}">
                    <a16:rowId xmlns:a16="http://schemas.microsoft.com/office/drawing/2014/main" val="4120072396"/>
                  </a:ext>
                </a:extLst>
              </a:tr>
              <a:tr h="2014487">
                <a:tc>
                  <a:txBody>
                    <a:bodyPr/>
                    <a:lstStyle/>
                    <a:p>
                      <a:r>
                        <a:rPr lang="es-MX" sz="1400" kern="1200">
                          <a:solidFill>
                            <a:schemeClr val="dk1"/>
                          </a:solidFill>
                          <a:effectLst/>
                          <a:latin typeface="+mn-lt"/>
                          <a:ea typeface="+mn-ea"/>
                          <a:cs typeface="+mn-cs"/>
                        </a:rPr>
                        <a:t>04 de marzo, Sesión Extraordinaria​</a:t>
                      </a:r>
                      <a:endParaRPr lang="es-MX" sz="1400"/>
                    </a:p>
                  </a:txBody>
                  <a:tcPr marL="70933" marR="70933" marT="35466" marB="35466"/>
                </a:tc>
                <a:tc>
                  <a:txBody>
                    <a:bodyPr/>
                    <a:lstStyle/>
                    <a:p>
                      <a:pPr algn="just"/>
                      <a:r>
                        <a:rPr lang="es-MX" sz="1400" kern="1200">
                          <a:solidFill>
                            <a:schemeClr val="dk1"/>
                          </a:solidFill>
                          <a:effectLst/>
                          <a:latin typeface="+mn-lt"/>
                          <a:ea typeface="+mn-ea"/>
                          <a:cs typeface="+mn-cs"/>
                        </a:rPr>
                        <a:t>Proyecto de acuerdo de la Comisión de Implementación y Seguimiento del Voto de los Jaliscienses en el Extranjero del Instituto Electoral y de Participación Ciudadana del Estado de Jalisco, mediante el cual propone al Consejo General, la agenda de trabajo para la gestión de los asuntos de su competencia, durante el periodo comprendido de marzo de 2022 a febrero de 2023.</a:t>
                      </a:r>
                      <a:endParaRPr lang="es-MX" sz="1400"/>
                    </a:p>
                  </a:txBody>
                  <a:tcPr marL="70933" marR="70933" marT="35466" marB="35466"/>
                </a:tc>
                <a:extLst>
                  <a:ext uri="{0D108BD9-81ED-4DB2-BD59-A6C34878D82A}">
                    <a16:rowId xmlns:a16="http://schemas.microsoft.com/office/drawing/2014/main" val="52466547"/>
                  </a:ext>
                </a:extLst>
              </a:tr>
              <a:tr h="737699">
                <a:tc>
                  <a:txBody>
                    <a:bodyPr/>
                    <a:lstStyle/>
                    <a:p>
                      <a:r>
                        <a:rPr lang="es-MX" sz="1400" kern="1200">
                          <a:solidFill>
                            <a:schemeClr val="dk1"/>
                          </a:solidFill>
                          <a:effectLst/>
                          <a:latin typeface="+mn-lt"/>
                          <a:ea typeface="+mn-ea"/>
                          <a:cs typeface="+mn-cs"/>
                        </a:rPr>
                        <a:t>21 de octubre, Sesión Ordinaria​</a:t>
                      </a:r>
                      <a:endParaRPr lang="es-MX" sz="1400"/>
                    </a:p>
                  </a:txBody>
                  <a:tcPr marL="70933" marR="70933" marT="35466" marB="35466"/>
                </a:tc>
                <a:tc>
                  <a:txBody>
                    <a:bodyPr/>
                    <a:lstStyle/>
                    <a:p>
                      <a:pPr algn="just"/>
                      <a:r>
                        <a:rPr lang="es-MX" sz="1400" kern="1200">
                          <a:solidFill>
                            <a:schemeClr val="dk1"/>
                          </a:solidFill>
                          <a:effectLst/>
                          <a:latin typeface="+mn-lt"/>
                          <a:ea typeface="+mn-ea"/>
                          <a:cs typeface="+mn-cs"/>
                        </a:rPr>
                        <a:t>Informe de Actividades de vinculación, promoción y difusión con los jaliscienses residentes en el extranjero.</a:t>
                      </a:r>
                      <a:endParaRPr lang="es-MX" sz="1400"/>
                    </a:p>
                  </a:txBody>
                  <a:tcPr marL="70933" marR="70933" marT="35466" marB="35466"/>
                </a:tc>
                <a:extLst>
                  <a:ext uri="{0D108BD9-81ED-4DB2-BD59-A6C34878D82A}">
                    <a16:rowId xmlns:a16="http://schemas.microsoft.com/office/drawing/2014/main" val="2786988503"/>
                  </a:ext>
                </a:extLst>
              </a:tr>
              <a:tr h="950497">
                <a:tc>
                  <a:txBody>
                    <a:bodyPr/>
                    <a:lstStyle/>
                    <a:p>
                      <a:r>
                        <a:rPr lang="es-MX" sz="1400" kern="1200">
                          <a:solidFill>
                            <a:schemeClr val="dk1"/>
                          </a:solidFill>
                          <a:effectLst/>
                          <a:latin typeface="+mn-lt"/>
                          <a:ea typeface="+mn-ea"/>
                          <a:cs typeface="+mn-cs"/>
                        </a:rPr>
                        <a:t>30 de enero, Sesión Ordinaria</a:t>
                      </a:r>
                      <a:endParaRPr lang="es-MX" sz="1400"/>
                    </a:p>
                  </a:txBody>
                  <a:tcPr marL="70933" marR="70933" marT="35466" marB="35466"/>
                </a:tc>
                <a:tc>
                  <a:txBody>
                    <a:bodyPr/>
                    <a:lstStyle/>
                    <a:p>
                      <a:pPr algn="just"/>
                      <a:r>
                        <a:rPr lang="es-MX" sz="1400" kern="1200" dirty="0">
                          <a:solidFill>
                            <a:schemeClr val="dk1"/>
                          </a:solidFill>
                          <a:effectLst/>
                          <a:latin typeface="+mn-lt"/>
                          <a:ea typeface="+mn-ea"/>
                          <a:cs typeface="+mn-cs"/>
                        </a:rPr>
                        <a:t>Informe de actividades de difusión en redes sociales y actualización del micrositio sobre participación de las y los jaliscienses en el extranjero.</a:t>
                      </a:r>
                      <a:endParaRPr lang="es-MX" sz="1400" dirty="0"/>
                    </a:p>
                  </a:txBody>
                  <a:tcPr marL="70933" marR="70933" marT="35466" marB="35466"/>
                </a:tc>
                <a:extLst>
                  <a:ext uri="{0D108BD9-81ED-4DB2-BD59-A6C34878D82A}">
                    <a16:rowId xmlns:a16="http://schemas.microsoft.com/office/drawing/2014/main" val="320046641"/>
                  </a:ext>
                </a:extLst>
              </a:tr>
            </a:tbl>
          </a:graphicData>
        </a:graphic>
      </p:graphicFrame>
    </p:spTree>
    <p:extLst>
      <p:ext uri="{BB962C8B-B14F-4D97-AF65-F5344CB8AC3E}">
        <p14:creationId xmlns:p14="http://schemas.microsoft.com/office/powerpoint/2010/main" val="328031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graphicFrame>
        <p:nvGraphicFramePr>
          <p:cNvPr id="5" name="Tabla 5">
            <a:extLst>
              <a:ext uri="{FF2B5EF4-FFF2-40B4-BE49-F238E27FC236}">
                <a16:creationId xmlns:a16="http://schemas.microsoft.com/office/drawing/2014/main" id="{4672F8DE-57F6-5AB2-DC22-F5CFBBC48155}"/>
              </a:ext>
            </a:extLst>
          </p:cNvPr>
          <p:cNvGraphicFramePr>
            <a:graphicFrameLocks noGrp="1"/>
          </p:cNvGraphicFramePr>
          <p:nvPr>
            <p:extLst>
              <p:ext uri="{D42A27DB-BD31-4B8C-83A1-F6EECF244321}">
                <p14:modId xmlns:p14="http://schemas.microsoft.com/office/powerpoint/2010/main" val="3901013540"/>
              </p:ext>
            </p:extLst>
          </p:nvPr>
        </p:nvGraphicFramePr>
        <p:xfrm>
          <a:off x="266699" y="1268636"/>
          <a:ext cx="11658601" cy="4582378"/>
        </p:xfrm>
        <a:graphic>
          <a:graphicData uri="http://schemas.openxmlformats.org/drawingml/2006/table">
            <a:tbl>
              <a:tblPr firstRow="1" bandRow="1">
                <a:noFill/>
                <a:tableStyleId>{5C22544A-7EE6-4342-B048-85BDC9FD1C3A}</a:tableStyleId>
              </a:tblPr>
              <a:tblGrid>
                <a:gridCol w="5827820">
                  <a:extLst>
                    <a:ext uri="{9D8B030D-6E8A-4147-A177-3AD203B41FA5}">
                      <a16:colId xmlns:a16="http://schemas.microsoft.com/office/drawing/2014/main" val="3976053113"/>
                    </a:ext>
                  </a:extLst>
                </a:gridCol>
                <a:gridCol w="5830781">
                  <a:extLst>
                    <a:ext uri="{9D8B030D-6E8A-4147-A177-3AD203B41FA5}">
                      <a16:colId xmlns:a16="http://schemas.microsoft.com/office/drawing/2014/main" val="2029779783"/>
                    </a:ext>
                  </a:extLst>
                </a:gridCol>
              </a:tblGrid>
              <a:tr h="813003">
                <a:tc>
                  <a:txBody>
                    <a:bodyPr/>
                    <a:lstStyle/>
                    <a:p>
                      <a:r>
                        <a:rPr lang="es-MX" sz="3000" b="1" cap="none" spc="0" dirty="0">
                          <a:solidFill>
                            <a:schemeClr val="tx1"/>
                          </a:solidFill>
                        </a:rPr>
                        <a:t>Acuerdo de la Comisión </a:t>
                      </a:r>
                    </a:p>
                  </a:txBody>
                  <a:tcPr marL="119392" marR="170560" marT="34112" marB="255840" anchor="b">
                    <a:lnL w="12700" cmpd="sng">
                      <a:noFill/>
                    </a:lnL>
                    <a:lnR w="12700" cmpd="sng">
                      <a:noFill/>
                    </a:lnR>
                    <a:lnT w="9525" cap="flat" cmpd="sng" algn="ctr">
                      <a:noFill/>
                      <a:prstDash val="solid"/>
                    </a:lnT>
                    <a:lnB w="38100" cmpd="sng">
                      <a:noFill/>
                    </a:lnB>
                    <a:noFill/>
                  </a:tcPr>
                </a:tc>
                <a:tc>
                  <a:txBody>
                    <a:bodyPr/>
                    <a:lstStyle/>
                    <a:p>
                      <a:r>
                        <a:rPr lang="es-MX" sz="3000" b="1" cap="none" spc="0">
                          <a:solidFill>
                            <a:schemeClr val="tx1"/>
                          </a:solidFill>
                        </a:rPr>
                        <a:t>Acuerdo del Consejo General</a:t>
                      </a:r>
                    </a:p>
                  </a:txBody>
                  <a:tcPr marL="119392" marR="170560" marT="34112" marB="25584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412909311"/>
                  </a:ext>
                </a:extLst>
              </a:tr>
              <a:tr h="3769375">
                <a:tc>
                  <a:txBody>
                    <a:bodyPr/>
                    <a:lstStyle/>
                    <a:p>
                      <a:pPr algn="just"/>
                      <a:r>
                        <a:rPr lang="es-MX" sz="2200" kern="1200" cap="none" spc="0">
                          <a:solidFill>
                            <a:schemeClr val="tx1"/>
                          </a:solidFill>
                          <a:effectLst/>
                          <a:latin typeface="+mn-lt"/>
                          <a:ea typeface="+mn-ea"/>
                          <a:cs typeface="+mn-cs"/>
                        </a:rPr>
                        <a:t>Proyecto de acuerdo de la Comisión de Implementación y Seguimiento del Voto de los Jaliscienses en el Extranjero del Instituto Electoral y de Participación Ciudadana del Estado de Jalisco, mediante el cual propone al Consejo General, la agenda de trabajo para la gestión de los asuntos de su competencia, durante el periodo comprendido de marzo de 2022 a febrero de 2023.</a:t>
                      </a:r>
                      <a:endParaRPr lang="es-MX" sz="2200" cap="none" spc="0">
                        <a:solidFill>
                          <a:schemeClr val="tx1"/>
                        </a:solidFill>
                      </a:endParaRPr>
                    </a:p>
                  </a:txBody>
                  <a:tcPr marL="119392" marR="170560" marT="34112" marB="255840">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just"/>
                      <a:r>
                        <a:rPr lang="es-MX" sz="2200" b="1" kern="1200" cap="none" spc="0" dirty="0">
                          <a:solidFill>
                            <a:schemeClr val="tx1"/>
                          </a:solidFill>
                          <a:effectLst/>
                          <a:latin typeface="+mn-lt"/>
                          <a:ea typeface="+mn-ea"/>
                          <a:cs typeface="+mn-cs"/>
                        </a:rPr>
                        <a:t>IEPC-ACG-023/2022:</a:t>
                      </a:r>
                      <a:r>
                        <a:rPr lang="es-MX" sz="2200" kern="1200" cap="none" spc="0" dirty="0">
                          <a:solidFill>
                            <a:schemeClr val="tx1"/>
                          </a:solidFill>
                          <a:effectLst/>
                          <a:latin typeface="+mn-lt"/>
                          <a:ea typeface="+mn-ea"/>
                          <a:cs typeface="+mn-cs"/>
                        </a:rPr>
                        <a:t> PROYECTO DE ACUERDO DEL CONSEJO GENERAL DEL INSTITUTO ELECTORAL Y DE PARTICIPACIÓN CIUDADANA DEL ESTADO DE JALISCO, QUE APRUEBA LAS AGENDAS DE TRABAJO PRESENTADAS POR LAS COMISIONES INTERNAS DE ESTE INSTITUTO. (28/abr/2022)</a:t>
                      </a:r>
                      <a:endParaRPr lang="es-MX" sz="2200" cap="none" spc="0" dirty="0">
                        <a:solidFill>
                          <a:schemeClr val="tx1"/>
                        </a:solidFill>
                      </a:endParaRPr>
                    </a:p>
                  </a:txBody>
                  <a:tcPr marL="119392" marR="170560" marT="34112" marB="25584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021020867"/>
                  </a:ext>
                </a:extLst>
              </a:tr>
            </a:tbl>
          </a:graphicData>
        </a:graphic>
      </p:graphicFrame>
    </p:spTree>
    <p:extLst>
      <p:ext uri="{BB962C8B-B14F-4D97-AF65-F5344CB8AC3E}">
        <p14:creationId xmlns:p14="http://schemas.microsoft.com/office/powerpoint/2010/main" val="41225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6" name="CuadroTexto 5">
            <a:extLst>
              <a:ext uri="{FF2B5EF4-FFF2-40B4-BE49-F238E27FC236}">
                <a16:creationId xmlns:a16="http://schemas.microsoft.com/office/drawing/2014/main" id="{1235F858-F0CF-DA4E-177E-64873032AF49}"/>
              </a:ext>
            </a:extLst>
          </p:cNvPr>
          <p:cNvSpPr txBox="1"/>
          <p:nvPr/>
        </p:nvSpPr>
        <p:spPr>
          <a:xfrm>
            <a:off x="6659418" y="1103586"/>
            <a:ext cx="3977051" cy="830997"/>
          </a:xfrm>
          <a:prstGeom prst="rect">
            <a:avLst/>
          </a:prstGeom>
          <a:noFill/>
        </p:spPr>
        <p:txBody>
          <a:bodyPr wrap="square" rtlCol="0">
            <a:spAutoFit/>
          </a:bodyPr>
          <a:lstStyle/>
          <a:p>
            <a:pPr algn="r"/>
            <a:r>
              <a:rPr lang="es-MX" sz="2400" dirty="0">
                <a:solidFill>
                  <a:srgbClr val="7030A0"/>
                </a:solidFill>
              </a:rPr>
              <a:t>Seguimiento a la agenda de la Comisión</a:t>
            </a:r>
          </a:p>
        </p:txBody>
      </p:sp>
      <p:sp>
        <p:nvSpPr>
          <p:cNvPr id="7" name="CuadroTexto 6">
            <a:extLst>
              <a:ext uri="{FF2B5EF4-FFF2-40B4-BE49-F238E27FC236}">
                <a16:creationId xmlns:a16="http://schemas.microsoft.com/office/drawing/2014/main" id="{22A74555-9333-4928-4A7F-BD039CFBBEB0}"/>
              </a:ext>
            </a:extLst>
          </p:cNvPr>
          <p:cNvSpPr txBox="1"/>
          <p:nvPr/>
        </p:nvSpPr>
        <p:spPr>
          <a:xfrm>
            <a:off x="1236327" y="1705928"/>
            <a:ext cx="6142182" cy="646331"/>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Dar seguimiento a las iniciativas de reformas que involucren los derechos político-electorales de jaliscienses en el extranjero.</a:t>
            </a:r>
            <a:endParaRPr lang="es-MX" dirty="0"/>
          </a:p>
        </p:txBody>
      </p:sp>
      <p:graphicFrame>
        <p:nvGraphicFramePr>
          <p:cNvPr id="8" name="Tabla 9">
            <a:extLst>
              <a:ext uri="{FF2B5EF4-FFF2-40B4-BE49-F238E27FC236}">
                <a16:creationId xmlns:a16="http://schemas.microsoft.com/office/drawing/2014/main" id="{ED7C2D71-5D23-62FF-8639-FDDE2A7C66AD}"/>
              </a:ext>
            </a:extLst>
          </p:cNvPr>
          <p:cNvGraphicFramePr>
            <a:graphicFrameLocks noGrp="1"/>
          </p:cNvGraphicFramePr>
          <p:nvPr/>
        </p:nvGraphicFramePr>
        <p:xfrm>
          <a:off x="517236" y="2613183"/>
          <a:ext cx="10836564" cy="2748280"/>
        </p:xfrm>
        <a:graphic>
          <a:graphicData uri="http://schemas.openxmlformats.org/drawingml/2006/table">
            <a:tbl>
              <a:tblPr firstRow="1" bandRow="1">
                <a:tableStyleId>{5C22544A-7EE6-4342-B048-85BDC9FD1C3A}</a:tableStyleId>
              </a:tblPr>
              <a:tblGrid>
                <a:gridCol w="2709141">
                  <a:extLst>
                    <a:ext uri="{9D8B030D-6E8A-4147-A177-3AD203B41FA5}">
                      <a16:colId xmlns:a16="http://schemas.microsoft.com/office/drawing/2014/main" val="4004425570"/>
                    </a:ext>
                  </a:extLst>
                </a:gridCol>
                <a:gridCol w="2709141">
                  <a:extLst>
                    <a:ext uri="{9D8B030D-6E8A-4147-A177-3AD203B41FA5}">
                      <a16:colId xmlns:a16="http://schemas.microsoft.com/office/drawing/2014/main" val="2983874497"/>
                    </a:ext>
                  </a:extLst>
                </a:gridCol>
                <a:gridCol w="2709141">
                  <a:extLst>
                    <a:ext uri="{9D8B030D-6E8A-4147-A177-3AD203B41FA5}">
                      <a16:colId xmlns:a16="http://schemas.microsoft.com/office/drawing/2014/main" val="3660957177"/>
                    </a:ext>
                  </a:extLst>
                </a:gridCol>
                <a:gridCol w="2709141">
                  <a:extLst>
                    <a:ext uri="{9D8B030D-6E8A-4147-A177-3AD203B41FA5}">
                      <a16:colId xmlns:a16="http://schemas.microsoft.com/office/drawing/2014/main" val="3328117857"/>
                    </a:ext>
                  </a:extLst>
                </a:gridCol>
              </a:tblGrid>
              <a:tr h="370840">
                <a:tc>
                  <a:txBody>
                    <a:bodyPr/>
                    <a:lstStyle/>
                    <a:p>
                      <a:r>
                        <a:rPr lang="es-MX" dirty="0"/>
                        <a:t>Diputación o Fracción</a:t>
                      </a:r>
                    </a:p>
                  </a:txBody>
                  <a:tcPr/>
                </a:tc>
                <a:tc>
                  <a:txBody>
                    <a:bodyPr/>
                    <a:lstStyle/>
                    <a:p>
                      <a:r>
                        <a:rPr lang="es-MX" dirty="0"/>
                        <a:t>Tema</a:t>
                      </a:r>
                    </a:p>
                  </a:txBody>
                  <a:tcPr/>
                </a:tc>
                <a:tc>
                  <a:txBody>
                    <a:bodyPr/>
                    <a:lstStyle/>
                    <a:p>
                      <a:r>
                        <a:rPr lang="es-MX" dirty="0"/>
                        <a:t>Enlace de la Iniciativa</a:t>
                      </a:r>
                    </a:p>
                  </a:txBody>
                  <a:tcPr/>
                </a:tc>
                <a:tc>
                  <a:txBody>
                    <a:bodyPr/>
                    <a:lstStyle/>
                    <a:p>
                      <a:r>
                        <a:rPr lang="es-MX" dirty="0"/>
                        <a:t>Estatus iniciativa</a:t>
                      </a:r>
                    </a:p>
                  </a:txBody>
                  <a:tcPr/>
                </a:tc>
                <a:extLst>
                  <a:ext uri="{0D108BD9-81ED-4DB2-BD59-A6C34878D82A}">
                    <a16:rowId xmlns:a16="http://schemas.microsoft.com/office/drawing/2014/main" val="3245864664"/>
                  </a:ext>
                </a:extLst>
              </a:tr>
              <a:tr h="370840">
                <a:tc>
                  <a:txBody>
                    <a:bodyPr/>
                    <a:lstStyle/>
                    <a:p>
                      <a:r>
                        <a:rPr lang="es-MX" sz="1800" kern="1200" dirty="0">
                          <a:solidFill>
                            <a:schemeClr val="dk1"/>
                          </a:solidFill>
                          <a:effectLst/>
                          <a:latin typeface="+mn-lt"/>
                          <a:ea typeface="+mn-ea"/>
                          <a:cs typeface="+mn-cs"/>
                        </a:rPr>
                        <a:t>Movimiento Ciudadano </a:t>
                      </a:r>
                    </a:p>
                  </a:txBody>
                  <a:tcPr/>
                </a:tc>
                <a:tc>
                  <a:txBody>
                    <a:bodyPr/>
                    <a:lstStyle/>
                    <a:p>
                      <a:r>
                        <a:rPr lang="es-MX" sz="1800" kern="1200" dirty="0">
                          <a:solidFill>
                            <a:schemeClr val="dk1"/>
                          </a:solidFill>
                          <a:effectLst/>
                          <a:latin typeface="+mn-lt"/>
                          <a:ea typeface="+mn-ea"/>
                          <a:cs typeface="+mn-cs"/>
                        </a:rPr>
                        <a:t>Normar la candidatura migrante dentro de los 5 primeros lugares de la lista RP </a:t>
                      </a:r>
                      <a:endParaRPr lang="es-MX" dirty="0"/>
                    </a:p>
                  </a:txBody>
                  <a:tcPr/>
                </a:tc>
                <a:tc>
                  <a:txBody>
                    <a:bodyPr/>
                    <a:lstStyle/>
                    <a:p>
                      <a:r>
                        <a:rPr lang="es-MX" sz="1800" u="sng" kern="1200" dirty="0">
                          <a:solidFill>
                            <a:schemeClr val="dk1"/>
                          </a:solidFill>
                          <a:effectLst/>
                          <a:latin typeface="+mn-lt"/>
                          <a:ea typeface="+mn-ea"/>
                          <a:cs typeface="+mn-cs"/>
                          <a:hlinkClick r:id="rId3"/>
                        </a:rPr>
                        <a:t>https://iepc.cc/j05bqAT</a:t>
                      </a:r>
                      <a:r>
                        <a:rPr lang="es-MX" sz="1800" kern="1200" dirty="0">
                          <a:solidFill>
                            <a:schemeClr val="dk1"/>
                          </a:solidFill>
                          <a:effectLst/>
                          <a:latin typeface="+mn-lt"/>
                          <a:ea typeface="+mn-ea"/>
                          <a:cs typeface="+mn-cs"/>
                        </a:rPr>
                        <a:t> </a:t>
                      </a:r>
                      <a:endParaRPr lang="es-MX" dirty="0"/>
                    </a:p>
                  </a:txBody>
                  <a:tcPr/>
                </a:tc>
                <a:tc>
                  <a:txBody>
                    <a:bodyPr/>
                    <a:lstStyle/>
                    <a:p>
                      <a:r>
                        <a:rPr lang="es-MX" sz="1800" kern="1200" dirty="0">
                          <a:solidFill>
                            <a:schemeClr val="dk1"/>
                          </a:solidFill>
                          <a:effectLst/>
                          <a:latin typeface="+mn-lt"/>
                          <a:ea typeface="+mn-ea"/>
                          <a:cs typeface="+mn-cs"/>
                        </a:rPr>
                        <a:t>Para agendar en sesión</a:t>
                      </a:r>
                      <a:endParaRPr lang="es-MX" dirty="0"/>
                    </a:p>
                  </a:txBody>
                  <a:tcPr/>
                </a:tc>
                <a:extLst>
                  <a:ext uri="{0D108BD9-81ED-4DB2-BD59-A6C34878D82A}">
                    <a16:rowId xmlns:a16="http://schemas.microsoft.com/office/drawing/2014/main" val="2939460524"/>
                  </a:ext>
                </a:extLst>
              </a:tr>
              <a:tr h="370840">
                <a:tc>
                  <a:txBody>
                    <a:bodyPr/>
                    <a:lstStyle/>
                    <a:p>
                      <a:r>
                        <a:rPr lang="es-MX" sz="1800" kern="1200" dirty="0">
                          <a:solidFill>
                            <a:schemeClr val="dk1"/>
                          </a:solidFill>
                          <a:effectLst/>
                          <a:latin typeface="+mn-lt"/>
                          <a:ea typeface="+mn-ea"/>
                          <a:cs typeface="+mn-cs"/>
                        </a:rPr>
                        <a:t>Diputada Hortensia Noroña Quezada PRI</a:t>
                      </a:r>
                      <a:endParaRPr lang="es-MX" dirty="0"/>
                    </a:p>
                  </a:txBody>
                  <a:tcPr/>
                </a:tc>
                <a:tc>
                  <a:txBody>
                    <a:bodyPr/>
                    <a:lstStyle/>
                    <a:p>
                      <a:r>
                        <a:rPr lang="es-MX" sz="1800" kern="1200" dirty="0">
                          <a:solidFill>
                            <a:schemeClr val="dk1"/>
                          </a:solidFill>
                          <a:effectLst/>
                          <a:latin typeface="+mn-lt"/>
                          <a:ea typeface="+mn-ea"/>
                          <a:cs typeface="+mn-cs"/>
                        </a:rPr>
                        <a:t>Propuesta de dos diputaciones migrantes dentro de las diputaciones asignadas RP</a:t>
                      </a:r>
                      <a:endParaRPr lang="es-MX" dirty="0"/>
                    </a:p>
                  </a:txBody>
                  <a:tcPr/>
                </a:tc>
                <a:tc>
                  <a:txBody>
                    <a:bodyPr/>
                    <a:lstStyle/>
                    <a:p>
                      <a:r>
                        <a:rPr lang="es-MX" sz="1800" u="sng" kern="1200" dirty="0">
                          <a:solidFill>
                            <a:schemeClr val="dk1"/>
                          </a:solidFill>
                          <a:effectLst/>
                          <a:latin typeface="+mn-lt"/>
                          <a:ea typeface="+mn-ea"/>
                          <a:cs typeface="+mn-cs"/>
                          <a:hlinkClick r:id="rId4"/>
                        </a:rPr>
                        <a:t>https://iepc.cc/kZzQ4Kv</a:t>
                      </a:r>
                      <a:r>
                        <a:rPr lang="es-MX" sz="1800" kern="1200" dirty="0">
                          <a:solidFill>
                            <a:schemeClr val="dk1"/>
                          </a:solidFill>
                          <a:effectLst/>
                          <a:latin typeface="+mn-lt"/>
                          <a:ea typeface="+mn-ea"/>
                          <a:cs typeface="+mn-cs"/>
                        </a:rPr>
                        <a:t> </a:t>
                      </a:r>
                      <a:endParaRPr lang="es-MX" dirty="0"/>
                    </a:p>
                  </a:txBody>
                  <a:tcPr/>
                </a:tc>
                <a:tc>
                  <a:txBody>
                    <a:bodyPr/>
                    <a:lstStyle/>
                    <a:p>
                      <a:r>
                        <a:rPr lang="es-MX" sz="1800" kern="1200" dirty="0">
                          <a:solidFill>
                            <a:schemeClr val="dk1"/>
                          </a:solidFill>
                          <a:effectLst/>
                          <a:latin typeface="+mn-lt"/>
                          <a:ea typeface="+mn-ea"/>
                          <a:cs typeface="+mn-cs"/>
                        </a:rPr>
                        <a:t>Para agendar en sesión</a:t>
                      </a:r>
                      <a:endParaRPr lang="es-MX" dirty="0"/>
                    </a:p>
                  </a:txBody>
                  <a:tcPr/>
                </a:tc>
                <a:extLst>
                  <a:ext uri="{0D108BD9-81ED-4DB2-BD59-A6C34878D82A}">
                    <a16:rowId xmlns:a16="http://schemas.microsoft.com/office/drawing/2014/main" val="3666510592"/>
                  </a:ext>
                </a:extLst>
              </a:tr>
            </a:tbl>
          </a:graphicData>
        </a:graphic>
      </p:graphicFrame>
    </p:spTree>
    <p:extLst>
      <p:ext uri="{BB962C8B-B14F-4D97-AF65-F5344CB8AC3E}">
        <p14:creationId xmlns:p14="http://schemas.microsoft.com/office/powerpoint/2010/main" val="42744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5" name="CuadroTexto 4">
            <a:extLst>
              <a:ext uri="{FF2B5EF4-FFF2-40B4-BE49-F238E27FC236}">
                <a16:creationId xmlns:a16="http://schemas.microsoft.com/office/drawing/2014/main" id="{1792977A-31D1-7714-80F8-C51B96424F8C}"/>
              </a:ext>
            </a:extLst>
          </p:cNvPr>
          <p:cNvSpPr txBox="1"/>
          <p:nvPr/>
        </p:nvSpPr>
        <p:spPr>
          <a:xfrm>
            <a:off x="283779" y="1439917"/>
            <a:ext cx="7751857" cy="369332"/>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Informe de acciones de vinculación con Jaliscienses residentes en el extranjero.</a:t>
            </a:r>
            <a:endParaRPr lang="es-MX" dirty="0"/>
          </a:p>
        </p:txBody>
      </p:sp>
      <p:graphicFrame>
        <p:nvGraphicFramePr>
          <p:cNvPr id="6" name="Tabla 8">
            <a:extLst>
              <a:ext uri="{FF2B5EF4-FFF2-40B4-BE49-F238E27FC236}">
                <a16:creationId xmlns:a16="http://schemas.microsoft.com/office/drawing/2014/main" id="{ABC7914E-D09F-C23F-128D-5CAE177F9C86}"/>
              </a:ext>
            </a:extLst>
          </p:cNvPr>
          <p:cNvGraphicFramePr>
            <a:graphicFrameLocks noGrp="1"/>
          </p:cNvGraphicFramePr>
          <p:nvPr>
            <p:extLst>
              <p:ext uri="{D42A27DB-BD31-4B8C-83A1-F6EECF244321}">
                <p14:modId xmlns:p14="http://schemas.microsoft.com/office/powerpoint/2010/main" val="678648761"/>
              </p:ext>
            </p:extLst>
          </p:nvPr>
        </p:nvGraphicFramePr>
        <p:xfrm>
          <a:off x="283780" y="1825625"/>
          <a:ext cx="11418693" cy="4119880"/>
        </p:xfrm>
        <a:graphic>
          <a:graphicData uri="http://schemas.openxmlformats.org/drawingml/2006/table">
            <a:tbl>
              <a:tblPr firstRow="1" bandRow="1">
                <a:tableStyleId>{5C22544A-7EE6-4342-B048-85BDC9FD1C3A}</a:tableStyleId>
              </a:tblPr>
              <a:tblGrid>
                <a:gridCol w="3806231">
                  <a:extLst>
                    <a:ext uri="{9D8B030D-6E8A-4147-A177-3AD203B41FA5}">
                      <a16:colId xmlns:a16="http://schemas.microsoft.com/office/drawing/2014/main" val="2678798553"/>
                    </a:ext>
                  </a:extLst>
                </a:gridCol>
                <a:gridCol w="3806231">
                  <a:extLst>
                    <a:ext uri="{9D8B030D-6E8A-4147-A177-3AD203B41FA5}">
                      <a16:colId xmlns:a16="http://schemas.microsoft.com/office/drawing/2014/main" val="2479558769"/>
                    </a:ext>
                  </a:extLst>
                </a:gridCol>
                <a:gridCol w="3806231">
                  <a:extLst>
                    <a:ext uri="{9D8B030D-6E8A-4147-A177-3AD203B41FA5}">
                      <a16:colId xmlns:a16="http://schemas.microsoft.com/office/drawing/2014/main" val="1594037224"/>
                    </a:ext>
                  </a:extLst>
                </a:gridCol>
              </a:tblGrid>
              <a:tr h="370840">
                <a:tc>
                  <a:txBody>
                    <a:bodyPr/>
                    <a:lstStyle/>
                    <a:p>
                      <a:r>
                        <a:rPr lang="es-MX" dirty="0"/>
                        <a:t>Tipo de reunión</a:t>
                      </a:r>
                    </a:p>
                  </a:txBody>
                  <a:tcPr/>
                </a:tc>
                <a:tc>
                  <a:txBody>
                    <a:bodyPr/>
                    <a:lstStyle/>
                    <a:p>
                      <a:r>
                        <a:rPr lang="es-MX" dirty="0"/>
                        <a:t>Vinculación</a:t>
                      </a:r>
                    </a:p>
                  </a:txBody>
                  <a:tcPr/>
                </a:tc>
                <a:tc>
                  <a:txBody>
                    <a:bodyPr/>
                    <a:lstStyle/>
                    <a:p>
                      <a:r>
                        <a:rPr lang="es-MX" dirty="0"/>
                        <a:t>Motivo</a:t>
                      </a:r>
                    </a:p>
                  </a:txBody>
                  <a:tcPr/>
                </a:tc>
                <a:extLst>
                  <a:ext uri="{0D108BD9-81ED-4DB2-BD59-A6C34878D82A}">
                    <a16:rowId xmlns:a16="http://schemas.microsoft.com/office/drawing/2014/main" val="7843936"/>
                  </a:ext>
                </a:extLst>
              </a:tr>
              <a:tr h="370840">
                <a:tc>
                  <a:txBody>
                    <a:bodyPr/>
                    <a:lstStyle/>
                    <a:p>
                      <a:r>
                        <a:rPr lang="es-MX" dirty="0"/>
                        <a:t>Reunión de Trabajo (junio2022)</a:t>
                      </a:r>
                    </a:p>
                  </a:txBody>
                  <a:tcPr/>
                </a:tc>
                <a:tc>
                  <a:txBody>
                    <a:bodyPr/>
                    <a:lstStyle/>
                    <a:p>
                      <a:r>
                        <a:rPr lang="es-MX" sz="1800" kern="1200" dirty="0">
                          <a:solidFill>
                            <a:schemeClr val="dk1"/>
                          </a:solidFill>
                          <a:effectLst/>
                          <a:latin typeface="+mn-lt"/>
                          <a:ea typeface="+mn-ea"/>
                          <a:cs typeface="+mn-cs"/>
                        </a:rPr>
                        <a:t>Diputada Federal migrante Elvia Yolanda Martínez Cosío</a:t>
                      </a:r>
                      <a:endParaRPr lang="es-MX" dirty="0"/>
                    </a:p>
                  </a:txBody>
                  <a:tcPr/>
                </a:tc>
                <a:tc>
                  <a:txBody>
                    <a:bodyPr/>
                    <a:lstStyle/>
                    <a:p>
                      <a:r>
                        <a:rPr lang="es-MX" sz="1800" kern="1200" dirty="0">
                          <a:solidFill>
                            <a:schemeClr val="dk1"/>
                          </a:solidFill>
                          <a:effectLst/>
                          <a:latin typeface="+mn-lt"/>
                          <a:ea typeface="+mn-ea"/>
                          <a:cs typeface="+mn-cs"/>
                        </a:rPr>
                        <a:t>Delinear una agenda de trabajo en Chicago</a:t>
                      </a:r>
                      <a:endParaRPr lang="es-MX" dirty="0"/>
                    </a:p>
                  </a:txBody>
                  <a:tcPr/>
                </a:tc>
                <a:extLst>
                  <a:ext uri="{0D108BD9-81ED-4DB2-BD59-A6C34878D82A}">
                    <a16:rowId xmlns:a16="http://schemas.microsoft.com/office/drawing/2014/main" val="2043755099"/>
                  </a:ext>
                </a:extLst>
              </a:tr>
              <a:tr h="370840">
                <a:tc>
                  <a:txBody>
                    <a:bodyPr/>
                    <a:lstStyle/>
                    <a:p>
                      <a:r>
                        <a:rPr lang="es-MX" dirty="0"/>
                        <a:t>Reunión de Trabajo (agosto 2022)</a:t>
                      </a:r>
                    </a:p>
                  </a:txBody>
                  <a:tcPr/>
                </a:tc>
                <a:tc>
                  <a:txBody>
                    <a:bodyPr/>
                    <a:lstStyle/>
                    <a:p>
                      <a:r>
                        <a:rPr lang="es-MX" sz="1800" kern="1200" dirty="0">
                          <a:solidFill>
                            <a:schemeClr val="dk1"/>
                          </a:solidFill>
                          <a:effectLst/>
                          <a:latin typeface="+mn-lt"/>
                          <a:ea typeface="+mn-ea"/>
                          <a:cs typeface="+mn-cs"/>
                        </a:rPr>
                        <a:t>Asociación de Jaliscienses Unidos en Acción, AJUA, representada por Vicente </a:t>
                      </a:r>
                      <a:r>
                        <a:rPr lang="es-MX" sz="1800" kern="1200" dirty="0" err="1">
                          <a:solidFill>
                            <a:schemeClr val="dk1"/>
                          </a:solidFill>
                          <a:effectLst/>
                          <a:latin typeface="+mn-lt"/>
                          <a:ea typeface="+mn-ea"/>
                          <a:cs typeface="+mn-cs"/>
                        </a:rPr>
                        <a:t>Ortíz</a:t>
                      </a:r>
                      <a:r>
                        <a:rPr lang="es-MX" sz="1800" kern="1200" dirty="0">
                          <a:solidFill>
                            <a:schemeClr val="dk1"/>
                          </a:solidFill>
                          <a:effectLst/>
                          <a:latin typeface="+mn-lt"/>
                          <a:ea typeface="+mn-ea"/>
                          <a:cs typeface="+mn-cs"/>
                        </a:rPr>
                        <a:t> y César Michel</a:t>
                      </a:r>
                      <a:endParaRPr lang="es-MX" dirty="0"/>
                    </a:p>
                  </a:txBody>
                  <a:tcPr/>
                </a:tc>
                <a:tc>
                  <a:txBody>
                    <a:bodyPr/>
                    <a:lstStyle/>
                    <a:p>
                      <a:r>
                        <a:rPr lang="es-MX" sz="1800" kern="1200" dirty="0">
                          <a:solidFill>
                            <a:schemeClr val="dk1"/>
                          </a:solidFill>
                          <a:effectLst/>
                          <a:latin typeface="+mn-lt"/>
                          <a:ea typeface="+mn-ea"/>
                          <a:cs typeface="+mn-cs"/>
                        </a:rPr>
                        <a:t>Difusión de la cultura democrática y participación ciudadana.</a:t>
                      </a:r>
                      <a:endParaRPr lang="es-MX" dirty="0"/>
                    </a:p>
                  </a:txBody>
                  <a:tcPr/>
                </a:tc>
                <a:extLst>
                  <a:ext uri="{0D108BD9-81ED-4DB2-BD59-A6C34878D82A}">
                    <a16:rowId xmlns:a16="http://schemas.microsoft.com/office/drawing/2014/main" val="2225958107"/>
                  </a:ext>
                </a:extLst>
              </a:tr>
              <a:tr h="370840">
                <a:tc>
                  <a:txBody>
                    <a:bodyPr/>
                    <a:lstStyle/>
                    <a:p>
                      <a:r>
                        <a:rPr lang="es-MX" dirty="0"/>
                        <a:t>Reunión de Trabajo (Julio 2022)</a:t>
                      </a:r>
                    </a:p>
                  </a:txBody>
                  <a:tcPr/>
                </a:tc>
                <a:tc>
                  <a:txBody>
                    <a:bodyPr/>
                    <a:lstStyle/>
                    <a:p>
                      <a:r>
                        <a:rPr lang="es-MX" sz="1800" kern="1200" dirty="0">
                          <a:solidFill>
                            <a:schemeClr val="dk1"/>
                          </a:solidFill>
                          <a:effectLst/>
                          <a:latin typeface="+mn-lt"/>
                          <a:ea typeface="+mn-ea"/>
                          <a:cs typeface="+mn-cs"/>
                        </a:rPr>
                        <a:t>César Michel</a:t>
                      </a:r>
                      <a:endParaRPr lang="es-MX" dirty="0"/>
                    </a:p>
                  </a:txBody>
                  <a:tcPr/>
                </a:tc>
                <a:tc>
                  <a:txBody>
                    <a:bodyPr/>
                    <a:lstStyle/>
                    <a:p>
                      <a:r>
                        <a:rPr lang="es-MX" sz="1800" kern="1200" dirty="0">
                          <a:solidFill>
                            <a:schemeClr val="dk1"/>
                          </a:solidFill>
                          <a:effectLst/>
                          <a:latin typeface="+mn-lt"/>
                          <a:ea typeface="+mn-ea"/>
                          <a:cs typeface="+mn-cs"/>
                        </a:rPr>
                        <a:t>Planeación de la agenda de vinculación durante la visita de la Comisión en Los Ángeles</a:t>
                      </a:r>
                      <a:endParaRPr lang="es-MX" dirty="0"/>
                    </a:p>
                  </a:txBody>
                  <a:tcPr/>
                </a:tc>
                <a:extLst>
                  <a:ext uri="{0D108BD9-81ED-4DB2-BD59-A6C34878D82A}">
                    <a16:rowId xmlns:a16="http://schemas.microsoft.com/office/drawing/2014/main" val="1778157103"/>
                  </a:ext>
                </a:extLst>
              </a:tr>
              <a:tr h="370840">
                <a:tc>
                  <a:txBody>
                    <a:bodyPr/>
                    <a:lstStyle/>
                    <a:p>
                      <a:r>
                        <a:rPr lang="es-MX" sz="1800" kern="1200" dirty="0">
                          <a:solidFill>
                            <a:schemeClr val="dk1"/>
                          </a:solidFill>
                          <a:effectLst/>
                          <a:latin typeface="+mn-lt"/>
                          <a:ea typeface="+mn-ea"/>
                          <a:cs typeface="+mn-cs"/>
                        </a:rPr>
                        <a:t>Participación en Encuentro Binacional de Líderes Migrantes</a:t>
                      </a:r>
                      <a:endParaRPr lang="es-MX" dirty="0"/>
                    </a:p>
                  </a:txBody>
                  <a:tcPr/>
                </a:tc>
                <a:tc>
                  <a:txBody>
                    <a:bodyPr/>
                    <a:lstStyle/>
                    <a:p>
                      <a:r>
                        <a:rPr lang="es-MX" dirty="0"/>
                        <a:t>Lideres Migrantes</a:t>
                      </a:r>
                    </a:p>
                  </a:txBody>
                  <a:tcPr/>
                </a:tc>
                <a:tc>
                  <a:txBody>
                    <a:bodyPr/>
                    <a:lstStyle/>
                    <a:p>
                      <a:endParaRPr lang="es-MX" dirty="0"/>
                    </a:p>
                  </a:txBody>
                  <a:tcPr/>
                </a:tc>
                <a:extLst>
                  <a:ext uri="{0D108BD9-81ED-4DB2-BD59-A6C34878D82A}">
                    <a16:rowId xmlns:a16="http://schemas.microsoft.com/office/drawing/2014/main" val="4128587182"/>
                  </a:ext>
                </a:extLst>
              </a:tr>
              <a:tr h="370840">
                <a:tc>
                  <a:txBody>
                    <a:bodyPr/>
                    <a:lstStyle/>
                    <a:p>
                      <a:r>
                        <a:rPr lang="es-MX" sz="1800" kern="1200" dirty="0">
                          <a:solidFill>
                            <a:schemeClr val="dk1"/>
                          </a:solidFill>
                          <a:effectLst/>
                          <a:latin typeface="+mn-lt"/>
                          <a:ea typeface="+mn-ea"/>
                          <a:cs typeface="+mn-cs"/>
                        </a:rPr>
                        <a:t>Participación de líderes migrantes</a:t>
                      </a:r>
                      <a:endParaRPr lang="es-MX" dirty="0"/>
                    </a:p>
                  </a:txBody>
                  <a:tcPr/>
                </a:tc>
                <a:tc>
                  <a:txBody>
                    <a:bodyPr/>
                    <a:lstStyle/>
                    <a:p>
                      <a:r>
                        <a:rPr lang="es-MX" dirty="0"/>
                        <a:t>Lideres Migrantes</a:t>
                      </a:r>
                    </a:p>
                  </a:txBody>
                  <a:tcPr/>
                </a:tc>
                <a:tc>
                  <a:txBody>
                    <a:bodyPr/>
                    <a:lstStyle/>
                    <a:p>
                      <a:r>
                        <a:rPr lang="es-MX" sz="1800" kern="1200" dirty="0">
                          <a:solidFill>
                            <a:schemeClr val="dk1"/>
                          </a:solidFill>
                          <a:effectLst/>
                          <a:latin typeface="+mn-lt"/>
                          <a:ea typeface="+mn-ea"/>
                          <a:cs typeface="+mn-cs"/>
                        </a:rPr>
                        <a:t>vía virtual en 3er Taller Nacional de Participación Ciudadana.</a:t>
                      </a:r>
                    </a:p>
                  </a:txBody>
                  <a:tcPr/>
                </a:tc>
                <a:extLst>
                  <a:ext uri="{0D108BD9-81ED-4DB2-BD59-A6C34878D82A}">
                    <a16:rowId xmlns:a16="http://schemas.microsoft.com/office/drawing/2014/main" val="4109641234"/>
                  </a:ext>
                </a:extLst>
              </a:tr>
            </a:tbl>
          </a:graphicData>
        </a:graphic>
      </p:graphicFrame>
    </p:spTree>
    <p:extLst>
      <p:ext uri="{BB962C8B-B14F-4D97-AF65-F5344CB8AC3E}">
        <p14:creationId xmlns:p14="http://schemas.microsoft.com/office/powerpoint/2010/main" val="171288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graphicFrame>
        <p:nvGraphicFramePr>
          <p:cNvPr id="5" name="Tabla 7">
            <a:extLst>
              <a:ext uri="{FF2B5EF4-FFF2-40B4-BE49-F238E27FC236}">
                <a16:creationId xmlns:a16="http://schemas.microsoft.com/office/drawing/2014/main" id="{D70DC5A8-D362-11B9-610A-A36450260FEF}"/>
              </a:ext>
            </a:extLst>
          </p:cNvPr>
          <p:cNvGraphicFramePr>
            <a:graphicFrameLocks noGrp="1"/>
          </p:cNvGraphicFramePr>
          <p:nvPr>
            <p:extLst>
              <p:ext uri="{D42A27DB-BD31-4B8C-83A1-F6EECF244321}">
                <p14:modId xmlns:p14="http://schemas.microsoft.com/office/powerpoint/2010/main" val="1994276079"/>
              </p:ext>
            </p:extLst>
          </p:nvPr>
        </p:nvGraphicFramePr>
        <p:xfrm>
          <a:off x="212436" y="1426383"/>
          <a:ext cx="11323782" cy="4119880"/>
        </p:xfrm>
        <a:graphic>
          <a:graphicData uri="http://schemas.openxmlformats.org/drawingml/2006/table">
            <a:tbl>
              <a:tblPr firstRow="1" bandRow="1">
                <a:tableStyleId>{5C22544A-7EE6-4342-B048-85BDC9FD1C3A}</a:tableStyleId>
              </a:tblPr>
              <a:tblGrid>
                <a:gridCol w="2496383">
                  <a:extLst>
                    <a:ext uri="{9D8B030D-6E8A-4147-A177-3AD203B41FA5}">
                      <a16:colId xmlns:a16="http://schemas.microsoft.com/office/drawing/2014/main" val="3637799738"/>
                    </a:ext>
                  </a:extLst>
                </a:gridCol>
                <a:gridCol w="1364000">
                  <a:extLst>
                    <a:ext uri="{9D8B030D-6E8A-4147-A177-3AD203B41FA5}">
                      <a16:colId xmlns:a16="http://schemas.microsoft.com/office/drawing/2014/main" val="4176621328"/>
                    </a:ext>
                  </a:extLst>
                </a:gridCol>
                <a:gridCol w="7463399">
                  <a:extLst>
                    <a:ext uri="{9D8B030D-6E8A-4147-A177-3AD203B41FA5}">
                      <a16:colId xmlns:a16="http://schemas.microsoft.com/office/drawing/2014/main" val="749981716"/>
                    </a:ext>
                  </a:extLst>
                </a:gridCol>
              </a:tblGrid>
              <a:tr h="370840">
                <a:tc>
                  <a:txBody>
                    <a:bodyPr/>
                    <a:lstStyle/>
                    <a:p>
                      <a:r>
                        <a:rPr lang="es-MX" dirty="0"/>
                        <a:t>Fecha</a:t>
                      </a:r>
                    </a:p>
                  </a:txBody>
                  <a:tcPr/>
                </a:tc>
                <a:tc>
                  <a:txBody>
                    <a:bodyPr/>
                    <a:lstStyle/>
                    <a:p>
                      <a:r>
                        <a:rPr lang="es-MX" dirty="0"/>
                        <a:t>Lugar</a:t>
                      </a:r>
                    </a:p>
                  </a:txBody>
                  <a:tcPr/>
                </a:tc>
                <a:tc>
                  <a:txBody>
                    <a:bodyPr/>
                    <a:lstStyle/>
                    <a:p>
                      <a:r>
                        <a:rPr lang="es-MX" dirty="0"/>
                        <a:t>Actividades</a:t>
                      </a:r>
                    </a:p>
                  </a:txBody>
                  <a:tcPr/>
                </a:tc>
                <a:extLst>
                  <a:ext uri="{0D108BD9-81ED-4DB2-BD59-A6C34878D82A}">
                    <a16:rowId xmlns:a16="http://schemas.microsoft.com/office/drawing/2014/main" val="3755273842"/>
                  </a:ext>
                </a:extLst>
              </a:tr>
              <a:tr h="370840">
                <a:tc>
                  <a:txBody>
                    <a:bodyPr/>
                    <a:lstStyle/>
                    <a:p>
                      <a:r>
                        <a:rPr lang="es-MX" dirty="0"/>
                        <a:t>30 de julio 2022</a:t>
                      </a:r>
                    </a:p>
                  </a:txBody>
                  <a:tcPr/>
                </a:tc>
                <a:tc>
                  <a:txBody>
                    <a:bodyPr/>
                    <a:lstStyle/>
                    <a:p>
                      <a:r>
                        <a:rPr lang="es-MX" dirty="0"/>
                        <a:t>Chicago</a:t>
                      </a:r>
                    </a:p>
                  </a:txBody>
                  <a:tcPr/>
                </a:tc>
                <a:tc>
                  <a:txBody>
                    <a:bodyPr/>
                    <a:lstStyle/>
                    <a:p>
                      <a:pPr marL="457200" lvl="1" indent="0">
                        <a:buFont typeface="Arial" panose="020B0604020202020204" pitchFamily="34" charset="0"/>
                        <a:buNone/>
                      </a:pPr>
                      <a:r>
                        <a:rPr lang="es-MX" sz="1800" kern="1200" dirty="0">
                          <a:solidFill>
                            <a:schemeClr val="dk1"/>
                          </a:solidFill>
                          <a:effectLst/>
                          <a:latin typeface="+mn-lt"/>
                          <a:ea typeface="+mn-ea"/>
                          <a:cs typeface="+mn-cs"/>
                        </a:rPr>
                        <a:t>-Participar en el Parlamento abierto: Derechos políticos plenos de los mexicanos en el exterior, retos y oportunidades.</a:t>
                      </a:r>
                      <a:endParaRPr lang="es-MX" sz="1600" kern="1200" dirty="0">
                        <a:solidFill>
                          <a:schemeClr val="dk1"/>
                        </a:solidFill>
                        <a:effectLst/>
                        <a:latin typeface="+mn-lt"/>
                        <a:ea typeface="+mn-ea"/>
                        <a:cs typeface="+mn-cs"/>
                      </a:endParaRPr>
                    </a:p>
                    <a:p>
                      <a:pPr lvl="1"/>
                      <a:r>
                        <a:rPr lang="es-MX" sz="1800" kern="1200" dirty="0">
                          <a:solidFill>
                            <a:schemeClr val="dk1"/>
                          </a:solidFill>
                          <a:effectLst/>
                          <a:latin typeface="+mn-lt"/>
                          <a:ea typeface="+mn-ea"/>
                          <a:cs typeface="+mn-cs"/>
                        </a:rPr>
                        <a:t>-Asistir a la recepción y reunión de trabajo con líderes de asociaciones migrantes en Casa Michoacán, Chicago.</a:t>
                      </a:r>
                      <a:endParaRPr lang="es-MX" sz="1600" kern="1200" dirty="0">
                        <a:solidFill>
                          <a:schemeClr val="dk1"/>
                        </a:solidFill>
                        <a:effectLst/>
                        <a:latin typeface="+mn-lt"/>
                        <a:ea typeface="+mn-ea"/>
                        <a:cs typeface="+mn-cs"/>
                      </a:endParaRPr>
                    </a:p>
                    <a:p>
                      <a:r>
                        <a:rPr lang="es-MX" sz="1800" kern="1200" dirty="0">
                          <a:solidFill>
                            <a:schemeClr val="dk1"/>
                          </a:solidFill>
                          <a:effectLst/>
                          <a:latin typeface="+mn-lt"/>
                          <a:ea typeface="+mn-ea"/>
                          <a:cs typeface="+mn-cs"/>
                        </a:rPr>
                        <a:t>         -Participar en entrevista en el programa Voz Migrante, Chicago 112.3,                         sobre derechos políticos de las y los mexicanos residentes en el extranjero.</a:t>
                      </a:r>
                      <a:endParaRPr lang="es-MX" dirty="0"/>
                    </a:p>
                  </a:txBody>
                  <a:tcPr/>
                </a:tc>
                <a:extLst>
                  <a:ext uri="{0D108BD9-81ED-4DB2-BD59-A6C34878D82A}">
                    <a16:rowId xmlns:a16="http://schemas.microsoft.com/office/drawing/2014/main" val="1980183737"/>
                  </a:ext>
                </a:extLst>
              </a:tr>
              <a:tr h="370840">
                <a:tc>
                  <a:txBody>
                    <a:bodyPr/>
                    <a:lstStyle/>
                    <a:p>
                      <a:r>
                        <a:rPr lang="es-MX" dirty="0"/>
                        <a:t>29 y 30 de julio 2022</a:t>
                      </a:r>
                    </a:p>
                  </a:txBody>
                  <a:tcPr/>
                </a:tc>
                <a:tc>
                  <a:txBody>
                    <a:bodyPr/>
                    <a:lstStyle/>
                    <a:p>
                      <a:r>
                        <a:rPr lang="es-MX" dirty="0"/>
                        <a:t>Los Ángeles</a:t>
                      </a:r>
                    </a:p>
                  </a:txBody>
                  <a:tcPr/>
                </a:tc>
                <a:tc>
                  <a:txBody>
                    <a:bodyPr/>
                    <a:lstStyle/>
                    <a:p>
                      <a:pPr lvl="1"/>
                      <a:r>
                        <a:rPr lang="es-MX" sz="1800" kern="1200" dirty="0">
                          <a:solidFill>
                            <a:schemeClr val="dk1"/>
                          </a:solidFill>
                          <a:effectLst/>
                          <a:latin typeface="+mn-lt"/>
                          <a:ea typeface="+mn-ea"/>
                          <a:cs typeface="+mn-cs"/>
                        </a:rPr>
                        <a:t>-Evento clausura del curso "Democracia y Derechos Políticos Jaliscienses Residentes en el Extranjero", impartido por el Centro de Estudios e investigación Electoral Irene Robledo del Instituto Electoral y de Participación Ciudadana del Estado de Jalisco. </a:t>
                      </a:r>
                      <a:endParaRPr lang="es-MX" sz="1600" kern="1200" dirty="0">
                        <a:solidFill>
                          <a:schemeClr val="dk1"/>
                        </a:solidFill>
                        <a:effectLst/>
                        <a:latin typeface="+mn-lt"/>
                        <a:ea typeface="+mn-ea"/>
                        <a:cs typeface="+mn-cs"/>
                      </a:endParaRPr>
                    </a:p>
                    <a:p>
                      <a:pPr lvl="1"/>
                      <a:r>
                        <a:rPr lang="es-MX" sz="1800" kern="1200" dirty="0">
                          <a:solidFill>
                            <a:schemeClr val="dk1"/>
                          </a:solidFill>
                          <a:effectLst/>
                          <a:latin typeface="+mn-lt"/>
                          <a:ea typeface="+mn-ea"/>
                          <a:cs typeface="+mn-cs"/>
                        </a:rPr>
                        <a:t>-Visita centro comunitario de Compton CA.</a:t>
                      </a:r>
                      <a:endParaRPr lang="es-MX" sz="1600" kern="1200" dirty="0">
                        <a:solidFill>
                          <a:schemeClr val="dk1"/>
                        </a:solidFill>
                        <a:effectLst/>
                        <a:latin typeface="+mn-lt"/>
                        <a:ea typeface="+mn-ea"/>
                        <a:cs typeface="+mn-cs"/>
                      </a:endParaRPr>
                    </a:p>
                    <a:p>
                      <a:pPr lvl="1"/>
                      <a:r>
                        <a:rPr lang="es-MX" sz="1800" kern="1200" dirty="0">
                          <a:solidFill>
                            <a:schemeClr val="dk1"/>
                          </a:solidFill>
                          <a:effectLst/>
                          <a:latin typeface="+mn-lt"/>
                          <a:ea typeface="+mn-ea"/>
                          <a:cs typeface="+mn-cs"/>
                        </a:rPr>
                        <a:t>-Visita a la Casa Jalisco de </a:t>
                      </a:r>
                      <a:r>
                        <a:rPr lang="es-MX" sz="1800" kern="1200" dirty="0" err="1">
                          <a:solidFill>
                            <a:schemeClr val="dk1"/>
                          </a:solidFill>
                          <a:effectLst/>
                          <a:latin typeface="+mn-lt"/>
                          <a:ea typeface="+mn-ea"/>
                          <a:cs typeface="+mn-cs"/>
                        </a:rPr>
                        <a:t>Lynwood</a:t>
                      </a:r>
                      <a:r>
                        <a:rPr lang="es-MX" sz="1800" kern="1200" dirty="0">
                          <a:solidFill>
                            <a:schemeClr val="dk1"/>
                          </a:solidFill>
                          <a:effectLst/>
                          <a:latin typeface="+mn-lt"/>
                          <a:ea typeface="+mn-ea"/>
                          <a:cs typeface="+mn-cs"/>
                        </a:rPr>
                        <a:t> CA.</a:t>
                      </a:r>
                      <a:endParaRPr lang="es-MX" sz="1600" kern="1200" dirty="0">
                        <a:solidFill>
                          <a:schemeClr val="dk1"/>
                        </a:solidFill>
                        <a:effectLst/>
                        <a:latin typeface="+mn-lt"/>
                        <a:ea typeface="+mn-ea"/>
                        <a:cs typeface="+mn-cs"/>
                      </a:endParaRPr>
                    </a:p>
                    <a:p>
                      <a:r>
                        <a:rPr lang="es-MX" sz="1800" kern="1200" dirty="0">
                          <a:solidFill>
                            <a:schemeClr val="dk1"/>
                          </a:solidFill>
                          <a:effectLst/>
                          <a:latin typeface="+mn-lt"/>
                          <a:ea typeface="+mn-ea"/>
                          <a:cs typeface="+mn-cs"/>
                        </a:rPr>
                        <a:t>         -Entrevista en radio local.</a:t>
                      </a:r>
                      <a:endParaRPr lang="es-MX" dirty="0"/>
                    </a:p>
                  </a:txBody>
                  <a:tcPr/>
                </a:tc>
                <a:extLst>
                  <a:ext uri="{0D108BD9-81ED-4DB2-BD59-A6C34878D82A}">
                    <a16:rowId xmlns:a16="http://schemas.microsoft.com/office/drawing/2014/main" val="843731438"/>
                  </a:ext>
                </a:extLst>
              </a:tr>
            </a:tbl>
          </a:graphicData>
        </a:graphic>
      </p:graphicFrame>
    </p:spTree>
    <p:extLst>
      <p:ext uri="{BB962C8B-B14F-4D97-AF65-F5344CB8AC3E}">
        <p14:creationId xmlns:p14="http://schemas.microsoft.com/office/powerpoint/2010/main" val="326261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5" name="CuadroTexto 4">
            <a:extLst>
              <a:ext uri="{FF2B5EF4-FFF2-40B4-BE49-F238E27FC236}">
                <a16:creationId xmlns:a16="http://schemas.microsoft.com/office/drawing/2014/main" id="{B03001B7-8DB6-A627-B257-2770EAB08C7C}"/>
              </a:ext>
            </a:extLst>
          </p:cNvPr>
          <p:cNvSpPr txBox="1"/>
          <p:nvPr/>
        </p:nvSpPr>
        <p:spPr>
          <a:xfrm>
            <a:off x="120073" y="1440765"/>
            <a:ext cx="11730182" cy="646331"/>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Informe sobre credencialización e inscripción al Listado Nominal de Electores Residentes en el Extranjero correspondientes al estado de Jalisco.</a:t>
            </a:r>
            <a:endParaRPr lang="es-MX" dirty="0"/>
          </a:p>
        </p:txBody>
      </p:sp>
      <p:pic>
        <p:nvPicPr>
          <p:cNvPr id="6" name="Imagen 5">
            <a:extLst>
              <a:ext uri="{FF2B5EF4-FFF2-40B4-BE49-F238E27FC236}">
                <a16:creationId xmlns:a16="http://schemas.microsoft.com/office/drawing/2014/main" id="{571269EA-49C3-43AA-7F5E-D38B78FA0F8E}"/>
              </a:ext>
            </a:extLst>
          </p:cNvPr>
          <p:cNvPicPr>
            <a:picLocks noChangeAspect="1"/>
          </p:cNvPicPr>
          <p:nvPr/>
        </p:nvPicPr>
        <p:blipFill>
          <a:blip r:embed="rId3"/>
          <a:stretch>
            <a:fillRect/>
          </a:stretch>
        </p:blipFill>
        <p:spPr>
          <a:xfrm>
            <a:off x="315363" y="2444630"/>
            <a:ext cx="6053853" cy="1737511"/>
          </a:xfrm>
          <a:prstGeom prst="rect">
            <a:avLst/>
          </a:prstGeom>
        </p:spPr>
      </p:pic>
      <p:pic>
        <p:nvPicPr>
          <p:cNvPr id="7" name="Imagen 6">
            <a:extLst>
              <a:ext uri="{FF2B5EF4-FFF2-40B4-BE49-F238E27FC236}">
                <a16:creationId xmlns:a16="http://schemas.microsoft.com/office/drawing/2014/main" id="{E3D5931C-C3FD-DA6B-AC0B-B1AF111C58DA}"/>
              </a:ext>
            </a:extLst>
          </p:cNvPr>
          <p:cNvPicPr>
            <a:picLocks noChangeAspect="1"/>
          </p:cNvPicPr>
          <p:nvPr/>
        </p:nvPicPr>
        <p:blipFill>
          <a:blip r:embed="rId4"/>
          <a:stretch>
            <a:fillRect/>
          </a:stretch>
        </p:blipFill>
        <p:spPr>
          <a:xfrm>
            <a:off x="6096000" y="4435779"/>
            <a:ext cx="5547360" cy="981456"/>
          </a:xfrm>
          <a:prstGeom prst="rect">
            <a:avLst/>
          </a:prstGeom>
        </p:spPr>
      </p:pic>
    </p:spTree>
    <p:extLst>
      <p:ext uri="{BB962C8B-B14F-4D97-AF65-F5344CB8AC3E}">
        <p14:creationId xmlns:p14="http://schemas.microsoft.com/office/powerpoint/2010/main" val="298980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7C46C-AE3E-EA10-4107-D828FE243A5D}"/>
              </a:ext>
            </a:extLst>
          </p:cNvPr>
          <p:cNvPicPr>
            <a:picLocks noChangeAspect="1"/>
          </p:cNvPicPr>
          <p:nvPr/>
        </p:nvPicPr>
        <p:blipFill>
          <a:blip r:embed="rId2"/>
          <a:stretch>
            <a:fillRect/>
          </a:stretch>
        </p:blipFill>
        <p:spPr>
          <a:xfrm>
            <a:off x="1524" y="-1"/>
            <a:ext cx="12190476" cy="6858857"/>
          </a:xfrm>
          <a:prstGeom prst="rect">
            <a:avLst/>
          </a:prstGeom>
        </p:spPr>
      </p:pic>
      <p:sp>
        <p:nvSpPr>
          <p:cNvPr id="2" name="CuadroTexto 1">
            <a:extLst>
              <a:ext uri="{FF2B5EF4-FFF2-40B4-BE49-F238E27FC236}">
                <a16:creationId xmlns:a16="http://schemas.microsoft.com/office/drawing/2014/main" id="{33DD736E-B64A-0A7F-8B31-7E84020E5D49}"/>
              </a:ext>
            </a:extLst>
          </p:cNvPr>
          <p:cNvSpPr txBox="1"/>
          <p:nvPr/>
        </p:nvSpPr>
        <p:spPr>
          <a:xfrm>
            <a:off x="3562597" y="1056904"/>
            <a:ext cx="826522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id="{5D37092B-984D-BE30-802E-D6CAC2C095A4}"/>
              </a:ext>
            </a:extLst>
          </p:cNvPr>
          <p:cNvSpPr txBox="1"/>
          <p:nvPr/>
        </p:nvSpPr>
        <p:spPr>
          <a:xfrm>
            <a:off x="3475512" y="589599"/>
            <a:ext cx="8716488" cy="253916"/>
          </a:xfrm>
          <a:prstGeom prst="rect">
            <a:avLst/>
          </a:prstGeom>
          <a:solidFill>
            <a:srgbClr val="B0B0B0"/>
          </a:solidFill>
          <a:ln>
            <a:noFill/>
          </a:ln>
        </p:spPr>
        <p:txBody>
          <a:bodyPr wrap="square" rtlCol="0">
            <a:spAutoFit/>
          </a:bodyPr>
          <a:lstStyle/>
          <a:p>
            <a:r>
              <a:rPr lang="es-MX" sz="1050" b="1" dirty="0">
                <a:solidFill>
                  <a:srgbClr val="692282"/>
                </a:solidFill>
                <a:latin typeface="Optima" panose="02000503060000020004" pitchFamily="2" charset="0"/>
              </a:rPr>
              <a:t>COMISIÓN DE IMPLEMENTACIÓN Y SEGUIMIENTO AL VOTO DE LAS Y LOS JALISCIENCES EN EL EXTRANJERO</a:t>
            </a:r>
          </a:p>
        </p:txBody>
      </p:sp>
      <p:sp>
        <p:nvSpPr>
          <p:cNvPr id="13" name="CuadroTexto 12">
            <a:extLst>
              <a:ext uri="{FF2B5EF4-FFF2-40B4-BE49-F238E27FC236}">
                <a16:creationId xmlns:a16="http://schemas.microsoft.com/office/drawing/2014/main" id="{D826198D-603B-B938-081A-2A1FACBF13D9}"/>
              </a:ext>
            </a:extLst>
          </p:cNvPr>
          <p:cNvSpPr txBox="1"/>
          <p:nvPr/>
        </p:nvSpPr>
        <p:spPr>
          <a:xfrm>
            <a:off x="283779" y="1366345"/>
            <a:ext cx="11613931" cy="369332"/>
          </a:xfrm>
          <a:prstGeom prst="rect">
            <a:avLst/>
          </a:prstGeom>
          <a:noFill/>
        </p:spPr>
        <p:txBody>
          <a:bodyPr wrap="square" rtlCol="0">
            <a:spAutoFit/>
          </a:bodyPr>
          <a:lstStyle/>
          <a:p>
            <a:r>
              <a:rPr lang="es-MX" sz="1800" b="1" dirty="0">
                <a:effectLst/>
                <a:latin typeface="Arial Narrow" panose="020B0606020202030204" pitchFamily="34" charset="0"/>
                <a:ea typeface="Calibri" panose="020F0502020204030204" pitchFamily="34" charset="0"/>
                <a:cs typeface="Times New Roman" panose="02020603050405020304" pitchFamily="18" charset="0"/>
              </a:rPr>
              <a:t>Informe sobre actividades de formación en educación cívica y participación ciudadana a distancia.</a:t>
            </a:r>
            <a:endParaRPr lang="es-MX" dirty="0"/>
          </a:p>
        </p:txBody>
      </p:sp>
      <p:sp>
        <p:nvSpPr>
          <p:cNvPr id="14" name="CuadroTexto 13">
            <a:extLst>
              <a:ext uri="{FF2B5EF4-FFF2-40B4-BE49-F238E27FC236}">
                <a16:creationId xmlns:a16="http://schemas.microsoft.com/office/drawing/2014/main" id="{7DF1EF9F-AF1B-74E8-7145-3436B375A8BC}"/>
              </a:ext>
            </a:extLst>
          </p:cNvPr>
          <p:cNvSpPr txBox="1"/>
          <p:nvPr/>
        </p:nvSpPr>
        <p:spPr>
          <a:xfrm>
            <a:off x="378691" y="1838036"/>
            <a:ext cx="4664364" cy="369332"/>
          </a:xfrm>
          <a:prstGeom prst="rect">
            <a:avLst/>
          </a:prstGeom>
          <a:noFill/>
        </p:spPr>
        <p:txBody>
          <a:bodyPr wrap="square" rtlCol="0">
            <a:spAutoFit/>
          </a:bodyPr>
          <a:lstStyle/>
          <a:p>
            <a:r>
              <a:rPr lang="es-MX" sz="1800" i="1" dirty="0">
                <a:effectLst/>
                <a:latin typeface="Arial Narrow" panose="020B0606020202030204" pitchFamily="34" charset="0"/>
                <a:ea typeface="Calibri" panose="020F0502020204030204" pitchFamily="34" charset="0"/>
                <a:cs typeface="Times New Roman" panose="02020603050405020304" pitchFamily="18" charset="0"/>
              </a:rPr>
              <a:t>Curso Básico sobre derechos políticos y democracia</a:t>
            </a:r>
            <a:endParaRPr lang="es-MX" dirty="0"/>
          </a:p>
        </p:txBody>
      </p:sp>
      <p:pic>
        <p:nvPicPr>
          <p:cNvPr id="15" name="Imagen 14">
            <a:extLst>
              <a:ext uri="{FF2B5EF4-FFF2-40B4-BE49-F238E27FC236}">
                <a16:creationId xmlns:a16="http://schemas.microsoft.com/office/drawing/2014/main" id="{5CBB65A5-D1EB-A7E7-DB6F-A0DD8E84139D}"/>
              </a:ext>
            </a:extLst>
          </p:cNvPr>
          <p:cNvPicPr>
            <a:picLocks noChangeAspect="1"/>
          </p:cNvPicPr>
          <p:nvPr/>
        </p:nvPicPr>
        <p:blipFill>
          <a:blip r:embed="rId3"/>
          <a:stretch>
            <a:fillRect/>
          </a:stretch>
        </p:blipFill>
        <p:spPr>
          <a:xfrm>
            <a:off x="1036722" y="2207368"/>
            <a:ext cx="2202441" cy="1634684"/>
          </a:xfrm>
          <a:prstGeom prst="rect">
            <a:avLst/>
          </a:prstGeom>
        </p:spPr>
      </p:pic>
      <p:sp>
        <p:nvSpPr>
          <p:cNvPr id="16" name="CuadroTexto 15">
            <a:extLst>
              <a:ext uri="{FF2B5EF4-FFF2-40B4-BE49-F238E27FC236}">
                <a16:creationId xmlns:a16="http://schemas.microsoft.com/office/drawing/2014/main" id="{5263085D-78D1-1040-BA85-DCB5D7CDFE89}"/>
              </a:ext>
            </a:extLst>
          </p:cNvPr>
          <p:cNvSpPr txBox="1"/>
          <p:nvPr/>
        </p:nvSpPr>
        <p:spPr>
          <a:xfrm>
            <a:off x="578069" y="3920359"/>
            <a:ext cx="4319752" cy="646331"/>
          </a:xfrm>
          <a:prstGeom prst="rect">
            <a:avLst/>
          </a:prstGeom>
          <a:noFill/>
        </p:spPr>
        <p:txBody>
          <a:bodyPr wrap="square" rtlCol="0">
            <a:spAutoFit/>
          </a:bodyPr>
          <a:lstStyle/>
          <a:p>
            <a:r>
              <a:rPr lang="es-MX" sz="1800" i="1" dirty="0">
                <a:effectLst/>
                <a:latin typeface="Arial Narrow" panose="020B0606020202030204" pitchFamily="34" charset="0"/>
                <a:ea typeface="Calibri" panose="020F0502020204030204" pitchFamily="34" charset="0"/>
                <a:cs typeface="Times New Roman" panose="02020603050405020304" pitchFamily="18" charset="0"/>
              </a:rPr>
              <a:t>Participación en Foro sobre Diputaciones Migrantes en el Congreso de Jalisco</a:t>
            </a:r>
            <a:endParaRPr lang="es-MX" dirty="0"/>
          </a:p>
        </p:txBody>
      </p:sp>
      <p:pic>
        <p:nvPicPr>
          <p:cNvPr id="17" name="Imagen 16">
            <a:extLst>
              <a:ext uri="{FF2B5EF4-FFF2-40B4-BE49-F238E27FC236}">
                <a16:creationId xmlns:a16="http://schemas.microsoft.com/office/drawing/2014/main" id="{45E65585-F50B-8FDB-28D5-2B1028DD4FFF}"/>
              </a:ext>
            </a:extLst>
          </p:cNvPr>
          <p:cNvPicPr>
            <a:picLocks noChangeAspect="1"/>
          </p:cNvPicPr>
          <p:nvPr/>
        </p:nvPicPr>
        <p:blipFill>
          <a:blip r:embed="rId4"/>
          <a:stretch>
            <a:fillRect/>
          </a:stretch>
        </p:blipFill>
        <p:spPr>
          <a:xfrm>
            <a:off x="1036722" y="4644997"/>
            <a:ext cx="1891205" cy="1891205"/>
          </a:xfrm>
          <a:prstGeom prst="rect">
            <a:avLst/>
          </a:prstGeom>
        </p:spPr>
      </p:pic>
      <p:sp>
        <p:nvSpPr>
          <p:cNvPr id="18" name="CuadroTexto 17">
            <a:extLst>
              <a:ext uri="{FF2B5EF4-FFF2-40B4-BE49-F238E27FC236}">
                <a16:creationId xmlns:a16="http://schemas.microsoft.com/office/drawing/2014/main" id="{80212C20-4134-E659-6395-AB1DDCC51461}"/>
              </a:ext>
            </a:extLst>
          </p:cNvPr>
          <p:cNvSpPr txBox="1"/>
          <p:nvPr/>
        </p:nvSpPr>
        <p:spPr>
          <a:xfrm>
            <a:off x="6410036" y="1838036"/>
            <a:ext cx="4553528" cy="369332"/>
          </a:xfrm>
          <a:prstGeom prst="rect">
            <a:avLst/>
          </a:prstGeom>
          <a:noFill/>
        </p:spPr>
        <p:txBody>
          <a:bodyPr wrap="square" rtlCol="0">
            <a:spAutoFit/>
          </a:bodyPr>
          <a:lstStyle/>
          <a:p>
            <a:r>
              <a:rPr lang="es-MX" sz="1800" i="1" dirty="0">
                <a:effectLst/>
                <a:latin typeface="Arial Narrow" panose="020B0606020202030204" pitchFamily="34" charset="0"/>
                <a:ea typeface="Calibri" panose="020F0502020204030204" pitchFamily="34" charset="0"/>
                <a:cs typeface="Times New Roman" panose="02020603050405020304" pitchFamily="18" charset="0"/>
              </a:rPr>
              <a:t>Actualización de página de Facebook y micrositio</a:t>
            </a:r>
            <a:endParaRPr lang="es-MX" dirty="0"/>
          </a:p>
        </p:txBody>
      </p:sp>
      <p:pic>
        <p:nvPicPr>
          <p:cNvPr id="19" name="Imagen 18">
            <a:extLst>
              <a:ext uri="{FF2B5EF4-FFF2-40B4-BE49-F238E27FC236}">
                <a16:creationId xmlns:a16="http://schemas.microsoft.com/office/drawing/2014/main" id="{9F94E22A-2E35-117D-7DC8-15033C7C5A6A}"/>
              </a:ext>
            </a:extLst>
          </p:cNvPr>
          <p:cNvPicPr>
            <a:picLocks noChangeAspect="1"/>
          </p:cNvPicPr>
          <p:nvPr/>
        </p:nvPicPr>
        <p:blipFill>
          <a:blip r:embed="rId5"/>
          <a:stretch>
            <a:fillRect/>
          </a:stretch>
        </p:blipFill>
        <p:spPr>
          <a:xfrm>
            <a:off x="7019583" y="2207368"/>
            <a:ext cx="3475021" cy="1828959"/>
          </a:xfrm>
          <a:prstGeom prst="rect">
            <a:avLst/>
          </a:prstGeom>
        </p:spPr>
      </p:pic>
      <p:sp>
        <p:nvSpPr>
          <p:cNvPr id="20" name="CuadroTexto 19">
            <a:extLst>
              <a:ext uri="{FF2B5EF4-FFF2-40B4-BE49-F238E27FC236}">
                <a16:creationId xmlns:a16="http://schemas.microsoft.com/office/drawing/2014/main" id="{F47E0EEA-ED45-29E5-0C46-116251806AD3}"/>
              </a:ext>
            </a:extLst>
          </p:cNvPr>
          <p:cNvSpPr txBox="1"/>
          <p:nvPr/>
        </p:nvSpPr>
        <p:spPr>
          <a:xfrm>
            <a:off x="6927273" y="4036327"/>
            <a:ext cx="3567331" cy="369332"/>
          </a:xfrm>
          <a:prstGeom prst="rect">
            <a:avLst/>
          </a:prstGeom>
          <a:noFill/>
        </p:spPr>
        <p:txBody>
          <a:bodyPr wrap="square" rtlCol="0">
            <a:spAutoFit/>
          </a:bodyPr>
          <a:lstStyle/>
          <a:p>
            <a:r>
              <a:rPr lang="es-MX" dirty="0"/>
              <a:t>Urna electrónica</a:t>
            </a:r>
          </a:p>
        </p:txBody>
      </p:sp>
      <p:pic>
        <p:nvPicPr>
          <p:cNvPr id="21" name="Imagen 20">
            <a:extLst>
              <a:ext uri="{FF2B5EF4-FFF2-40B4-BE49-F238E27FC236}">
                <a16:creationId xmlns:a16="http://schemas.microsoft.com/office/drawing/2014/main" id="{5F8ACADD-A73A-9163-5E37-005EB02ABF06}"/>
              </a:ext>
            </a:extLst>
          </p:cNvPr>
          <p:cNvPicPr>
            <a:picLocks noChangeAspect="1"/>
          </p:cNvPicPr>
          <p:nvPr/>
        </p:nvPicPr>
        <p:blipFill>
          <a:blip r:embed="rId6"/>
          <a:stretch>
            <a:fillRect/>
          </a:stretch>
        </p:blipFill>
        <p:spPr>
          <a:xfrm>
            <a:off x="6927273" y="4458956"/>
            <a:ext cx="2543837" cy="1891205"/>
          </a:xfrm>
          <a:prstGeom prst="rect">
            <a:avLst/>
          </a:prstGeom>
        </p:spPr>
      </p:pic>
    </p:spTree>
    <p:extLst>
      <p:ext uri="{BB962C8B-B14F-4D97-AF65-F5344CB8AC3E}">
        <p14:creationId xmlns:p14="http://schemas.microsoft.com/office/powerpoint/2010/main" val="4657381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960</Words>
  <Application>Microsoft Office PowerPoint</Application>
  <PresentationFormat>Panorámica</PresentationFormat>
  <Paragraphs>95</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 Narrow</vt:lpstr>
      <vt:lpstr>Calibri</vt:lpstr>
      <vt:lpstr>Calibri Light</vt:lpstr>
      <vt:lpstr>Optima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Nava</dc:creator>
  <cp:lastModifiedBy>Carlos Javier Aguirre Arias</cp:lastModifiedBy>
  <cp:revision>16</cp:revision>
  <dcterms:created xsi:type="dcterms:W3CDTF">2023-02-13T16:12:33Z</dcterms:created>
  <dcterms:modified xsi:type="dcterms:W3CDTF">2023-02-16T19:28:08Z</dcterms:modified>
</cp:coreProperties>
</file>