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9" r:id="rId5"/>
    <p:sldId id="262" r:id="rId6"/>
    <p:sldId id="263" r:id="rId7"/>
    <p:sldId id="273" r:id="rId8"/>
    <p:sldId id="265" r:id="rId9"/>
    <p:sldId id="269" r:id="rId10"/>
    <p:sldId id="272" r:id="rId11"/>
    <p:sldId id="266" r:id="rId12"/>
    <p:sldId id="268" r:id="rId13"/>
    <p:sldId id="274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6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430A47-6895-4B2A-8D09-665C54F74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8FA3D69-7321-4B51-8B77-4EF022A9E8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D2C616-3CC1-4F59-8864-F9F18C6B4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1B46-F0EB-4D92-BECE-177E3E23C7FE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2FDDD0-29B7-41E4-A2EE-B55C4E093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7A5887-6667-44B3-AB8E-6E8D197E7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BCC49-7980-4346-8A03-20D8A0470C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08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4B24EE-F5D1-4D08-85B1-1C0758A5A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3FE3FF6-6194-4D80-9B38-16FADBCEF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3CEB7C-2851-48FB-BCA4-62807A5E8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1B46-F0EB-4D92-BECE-177E3E23C7FE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902201-E640-41E5-9A50-02222FAFA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ACE60C-C562-4CFE-B61C-9049E83AC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BCC49-7980-4346-8A03-20D8A0470C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87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50CF541-82F4-4218-BDBF-8799EADE5A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E8714B9-8A90-4BC9-AB89-E80CDADF5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E38EE0-6845-4F2F-9461-565879252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1B46-F0EB-4D92-BECE-177E3E23C7FE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C71B1B-5D1C-477D-A837-92E60B4B9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A02945-B40C-4085-9699-869F5DE8D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BCC49-7980-4346-8A03-20D8A0470C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87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BF4075-A074-4619-B41A-85410A8AF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19226AA-7FF3-4EB0-A636-D1E3979DEF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3B7BC9C-DB9A-4206-9292-02E27C78A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1B46-F0EB-4D92-BECE-177E3E23C7FE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724403-FBF0-4816-9DE6-41168DCE7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89348E-3797-4001-B8A5-F81469165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BCC49-7980-4346-8A03-20D8A0470C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10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9F7D9B-CFDD-47A7-9DD4-9C9E2D3DA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93DDA9D-A55F-4063-A86C-FFF66FE96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DFE508-01C8-4D51-B85E-F8B556714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1B46-F0EB-4D92-BECE-177E3E23C7FE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654ED3-3EC6-42A8-A687-2AFF27B00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ECE68E-2846-4C4F-82A6-AD206A19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BCC49-7980-4346-8A03-20D8A0470C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67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24654A-557B-4F4A-91C4-F1AC62F7C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ECE716-1925-42DC-A119-36CA333B08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545B23F-2A98-4FC1-84CB-266CD686CC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244A98C-5BBB-407F-A2C8-E830E535E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1B46-F0EB-4D92-BECE-177E3E23C7FE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7CA3B3B-638B-4F87-BEF3-016950B16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3ED6606-380C-452F-8EF7-776DC6995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BCC49-7980-4346-8A03-20D8A0470C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893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07A5D4-2A79-4FBE-A836-158B42772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978FC41-DC39-49BB-B7FC-F8D0B8F1C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8A60FA5-5431-48B8-AA7D-D5422DEC26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137C16C-ECD9-4C78-9767-79CBC9963F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7DE8D03-3F30-417F-B2D3-A18A9C3ECB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DEA5AF9-4163-4BA2-B7E2-2B4EA767F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1B46-F0EB-4D92-BECE-177E3E23C7FE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94700AA-7B17-428E-AE66-8ABCDF04C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16DE988-78E8-44A6-813F-D5B05EAF9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BCC49-7980-4346-8A03-20D8A0470C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0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99F5C4-B518-4E0C-ADF9-75F7C558C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6CED0E6-3C0E-493F-AC92-55A71875D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1B46-F0EB-4D92-BECE-177E3E23C7FE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9570614-D4E3-4289-9E63-92C5CA48B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FD8FD61-3B21-4CF1-A023-86B7830D8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BCC49-7980-4346-8A03-20D8A0470C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48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C9CE157-3629-4EDD-BC96-5090113E6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1B46-F0EB-4D92-BECE-177E3E23C7FE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840784B-F38E-48A2-91B3-40DA3C9BF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2451737-1FA2-4BAD-B731-EFDAA1E1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BCC49-7980-4346-8A03-20D8A0470C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581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B926AD-0B56-4A8C-8839-67187BF3D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B3A54B-4D76-43E8-9255-D982B0FE9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20944E4-77F1-4CE3-8349-8C4F42B88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E74533B-7E35-48D6-A676-8828EA93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1B46-F0EB-4D92-BECE-177E3E23C7FE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18EFA36-5975-41E4-BDEF-FFCBE3635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DA43BBF-CD39-4175-8DAC-9CE1F6DB3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BCC49-7980-4346-8A03-20D8A0470C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28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E88ABD-009D-4077-941F-11182C50C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FD66C23-D095-4208-BF3E-501D296E46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26214D2-3EF2-4745-8952-3F03C55BD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684EC0-D11C-402A-95D8-D3C761CC2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1B46-F0EB-4D92-BECE-177E3E23C7FE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72149D-CB89-4463-AD30-446168FCB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C103C8B-EE31-4CF6-9D71-EB820D750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BCC49-7980-4346-8A03-20D8A0470C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969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B04B0BD-D2D4-4563-BE68-3011923A8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033176-45AB-41DB-987B-5F7DE18E6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0A2F39-7A2D-4FCF-9775-9721A5C087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71B46-F0EB-4D92-BECE-177E3E23C7FE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736B008-0176-4A30-A9E9-3EFC80ADAB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8D6667-E8F9-4DA3-BD08-3DBC8DF775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BCC49-7980-4346-8A03-20D8A0470C7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0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69B781-4E94-4BED-9365-0E1477C5691D}"/>
              </a:ext>
            </a:extLst>
          </p:cNvPr>
          <p:cNvSpPr txBox="1"/>
          <p:nvPr/>
        </p:nvSpPr>
        <p:spPr>
          <a:xfrm>
            <a:off x="2330824" y="1658813"/>
            <a:ext cx="9568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Informe de trabajo, Dirección de Educación Cívica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AE882B47-CF97-4D5D-9B4F-206F0E8D313E}"/>
              </a:ext>
            </a:extLst>
          </p:cNvPr>
          <p:cNvCxnSpPr>
            <a:cxnSpLocks/>
          </p:cNvCxnSpPr>
          <p:nvPr/>
        </p:nvCxnSpPr>
        <p:spPr>
          <a:xfrm>
            <a:off x="2330824" y="2982252"/>
            <a:ext cx="958625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4D4293E-5308-4B6B-9DEE-88ECFD4153E6}"/>
              </a:ext>
            </a:extLst>
          </p:cNvPr>
          <p:cNvSpPr txBox="1"/>
          <p:nvPr/>
        </p:nvSpPr>
        <p:spPr>
          <a:xfrm>
            <a:off x="2486212" y="3129002"/>
            <a:ext cx="9412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Enero-febrero 2021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801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7C4868-B590-40CD-BADF-A775A7ABE2E6}"/>
              </a:ext>
            </a:extLst>
          </p:cNvPr>
          <p:cNvSpPr txBox="1"/>
          <p:nvPr/>
        </p:nvSpPr>
        <p:spPr>
          <a:xfrm>
            <a:off x="8456705" y="400424"/>
            <a:ext cx="25818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Acompañamiento en las capacitaciones de SE y CAES del INE. 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Asistencia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</a:t>
            </a:r>
            <a:r>
              <a:rPr lang="en-US" dirty="0">
                <a:solidFill>
                  <a:schemeClr val="bg1"/>
                </a:solidFill>
              </a:rPr>
              <a:t> la </a:t>
            </a:r>
            <a:r>
              <a:rPr lang="en-US" dirty="0" err="1">
                <a:solidFill>
                  <a:schemeClr val="bg1"/>
                </a:solidFill>
              </a:rPr>
              <a:t>totalidad</a:t>
            </a:r>
            <a:r>
              <a:rPr lang="en-US" dirty="0">
                <a:solidFill>
                  <a:schemeClr val="bg1"/>
                </a:solidFill>
              </a:rPr>
              <a:t> de los  </a:t>
            </a:r>
            <a:r>
              <a:rPr lang="en-US">
                <a:solidFill>
                  <a:schemeClr val="bg1"/>
                </a:solidFill>
              </a:rPr>
              <a:t>distritos.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86B4DD3-B790-4ED4-B1B6-2CB4EE720118}"/>
              </a:ext>
            </a:extLst>
          </p:cNvPr>
          <p:cNvSpPr txBox="1"/>
          <p:nvPr/>
        </p:nvSpPr>
        <p:spPr>
          <a:xfrm>
            <a:off x="373530" y="400424"/>
            <a:ext cx="7417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Acompañamiento en las capacitaciones de SE y CAES del INE.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2851469-7DAA-422A-BE43-CE9C9819E098}"/>
              </a:ext>
            </a:extLst>
          </p:cNvPr>
          <p:cNvSpPr txBox="1"/>
          <p:nvPr/>
        </p:nvSpPr>
        <p:spPr>
          <a:xfrm>
            <a:off x="373530" y="2124332"/>
            <a:ext cx="7622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EC4FED69-8F27-43FD-B5DC-266B04908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583" y="2262831"/>
            <a:ext cx="4633362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37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7C4868-B590-40CD-BADF-A775A7ABE2E6}"/>
              </a:ext>
            </a:extLst>
          </p:cNvPr>
          <p:cNvSpPr txBox="1"/>
          <p:nvPr/>
        </p:nvSpPr>
        <p:spPr>
          <a:xfrm>
            <a:off x="8456705" y="400424"/>
            <a:ext cx="258183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Producción</a:t>
            </a:r>
            <a:r>
              <a:rPr lang="en-US" sz="2400" b="1" dirty="0">
                <a:solidFill>
                  <a:schemeClr val="bg1"/>
                </a:solidFill>
              </a:rPr>
              <a:t> de videos </a:t>
            </a:r>
            <a:r>
              <a:rPr lang="en-US" sz="2400" b="1" dirty="0" err="1">
                <a:solidFill>
                  <a:schemeClr val="bg1"/>
                </a:solidFill>
              </a:rPr>
              <a:t>didácticos</a:t>
            </a:r>
            <a:r>
              <a:rPr lang="en-US" sz="2400" b="1" dirty="0">
                <a:solidFill>
                  <a:schemeClr val="bg1"/>
                </a:solidFill>
              </a:rPr>
              <a:t> para la </a:t>
            </a:r>
            <a:r>
              <a:rPr lang="en-US" sz="2400" b="1" dirty="0" err="1">
                <a:solidFill>
                  <a:schemeClr val="bg1"/>
                </a:solidFill>
              </a:rPr>
              <a:t>ciudadanía</a:t>
            </a:r>
            <a:r>
              <a:rPr lang="en-US" sz="2400" b="1" dirty="0">
                <a:solidFill>
                  <a:schemeClr val="bg1"/>
                </a:solidFill>
              </a:rPr>
              <a:t>. 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4 videos de 1 </a:t>
            </a:r>
            <a:r>
              <a:rPr lang="en-US" dirty="0" err="1">
                <a:solidFill>
                  <a:schemeClr val="bg1"/>
                </a:solidFill>
              </a:rPr>
              <a:t>minuto</a:t>
            </a:r>
            <a:r>
              <a:rPr lang="en-US" dirty="0">
                <a:solidFill>
                  <a:schemeClr val="bg1"/>
                </a:solidFill>
              </a:rPr>
              <a:t> y 10 </a:t>
            </a:r>
            <a:r>
              <a:rPr lang="en-US" dirty="0" err="1">
                <a:solidFill>
                  <a:schemeClr val="bg1"/>
                </a:solidFill>
              </a:rPr>
              <a:t>segundos</a:t>
            </a:r>
            <a:r>
              <a:rPr lang="en-US" dirty="0">
                <a:solidFill>
                  <a:schemeClr val="bg1"/>
                </a:solidFill>
              </a:rPr>
              <a:t>. Para </a:t>
            </a:r>
            <a:r>
              <a:rPr lang="en-US" dirty="0" err="1">
                <a:solidFill>
                  <a:schemeClr val="bg1"/>
                </a:solidFill>
              </a:rPr>
              <a:t>comunicar</a:t>
            </a:r>
            <a:r>
              <a:rPr lang="en-US" dirty="0">
                <a:solidFill>
                  <a:schemeClr val="bg1"/>
                </a:solidFill>
              </a:rPr>
              <a:t> a la </a:t>
            </a:r>
            <a:r>
              <a:rPr lang="en-US" dirty="0" err="1">
                <a:solidFill>
                  <a:schemeClr val="bg1"/>
                </a:solidFill>
              </a:rPr>
              <a:t>ciudadanía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contenido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</a:t>
            </a:r>
            <a:r>
              <a:rPr lang="en-US" dirty="0">
                <a:solidFill>
                  <a:schemeClr val="bg1"/>
                </a:solidFill>
              </a:rPr>
              <a:t> los </a:t>
            </a:r>
            <a:r>
              <a:rPr lang="en-US" dirty="0" err="1">
                <a:solidFill>
                  <a:schemeClr val="bg1"/>
                </a:solidFill>
              </a:rPr>
              <a:t>temas</a:t>
            </a:r>
            <a:r>
              <a:rPr lang="en-US" dirty="0">
                <a:solidFill>
                  <a:schemeClr val="bg1"/>
                </a:solidFill>
              </a:rPr>
              <a:t> 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solidFill>
                  <a:schemeClr val="bg1"/>
                </a:solidFill>
              </a:rPr>
              <a:t>Promoción</a:t>
            </a:r>
            <a:r>
              <a:rPr lang="en-US" dirty="0">
                <a:solidFill>
                  <a:schemeClr val="bg1"/>
                </a:solidFill>
              </a:rPr>
              <a:t> del </a:t>
            </a:r>
            <a:r>
              <a:rPr lang="en-US" dirty="0" err="1">
                <a:solidFill>
                  <a:schemeClr val="bg1"/>
                </a:solidFill>
              </a:rPr>
              <a:t>voto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informado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solidFill>
                  <a:schemeClr val="bg1"/>
                </a:solidFill>
              </a:rPr>
              <a:t>Participación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ciudadana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solidFill>
                  <a:schemeClr val="bg1"/>
                </a:solidFill>
              </a:rPr>
              <a:t>Voto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incluyente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solidFill>
                  <a:schemeClr val="bg1"/>
                </a:solidFill>
              </a:rPr>
              <a:t>Tecnología</a:t>
            </a:r>
            <a:r>
              <a:rPr lang="en-US" dirty="0">
                <a:solidFill>
                  <a:schemeClr val="bg1"/>
                </a:solidFill>
              </a:rPr>
              <a:t> electoral.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86B4DD3-B790-4ED4-B1B6-2CB4EE720118}"/>
              </a:ext>
            </a:extLst>
          </p:cNvPr>
          <p:cNvSpPr txBox="1"/>
          <p:nvPr/>
        </p:nvSpPr>
        <p:spPr>
          <a:xfrm>
            <a:off x="373529" y="410900"/>
            <a:ext cx="7417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Producción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videos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didácticos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para la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ciudadanía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2851469-7DAA-422A-BE43-CE9C9819E098}"/>
              </a:ext>
            </a:extLst>
          </p:cNvPr>
          <p:cNvSpPr txBox="1"/>
          <p:nvPr/>
        </p:nvSpPr>
        <p:spPr>
          <a:xfrm>
            <a:off x="373530" y="2124332"/>
            <a:ext cx="7622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69A51B4E-FA4E-4143-8506-F4E79A4F0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320" y="1020053"/>
            <a:ext cx="5379720" cy="537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66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7C4868-B590-40CD-BADF-A775A7ABE2E6}"/>
              </a:ext>
            </a:extLst>
          </p:cNvPr>
          <p:cNvSpPr txBox="1"/>
          <p:nvPr/>
        </p:nvSpPr>
        <p:spPr>
          <a:xfrm>
            <a:off x="8456705" y="400424"/>
            <a:ext cx="258183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</a:rPr>
              <a:t>Diseño de la documentación para simulacros.</a:t>
            </a:r>
            <a:endParaRPr lang="en-US" sz="20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36 </a:t>
            </a:r>
            <a:r>
              <a:rPr lang="en-US" dirty="0" err="1">
                <a:solidFill>
                  <a:schemeClr val="bg1"/>
                </a:solidFill>
              </a:rPr>
              <a:t>productos</a:t>
            </a:r>
            <a:r>
              <a:rPr lang="en-US" dirty="0">
                <a:solidFill>
                  <a:schemeClr val="bg1"/>
                </a:solidFill>
              </a:rPr>
              <a:t> del </a:t>
            </a:r>
            <a:r>
              <a:rPr lang="en-US" dirty="0" err="1">
                <a:solidFill>
                  <a:schemeClr val="bg1"/>
                </a:solidFill>
              </a:rPr>
              <a:t>simulacro</a:t>
            </a:r>
            <a:r>
              <a:rPr lang="en-US" dirty="0">
                <a:solidFill>
                  <a:schemeClr val="bg1"/>
                </a:solidFill>
              </a:rPr>
              <a:t> de la </a:t>
            </a:r>
            <a:r>
              <a:rPr lang="en-US" dirty="0" err="1">
                <a:solidFill>
                  <a:schemeClr val="bg1"/>
                </a:solidFill>
              </a:rPr>
              <a:t>elección</a:t>
            </a:r>
            <a:r>
              <a:rPr lang="en-US" dirty="0">
                <a:solidFill>
                  <a:schemeClr val="bg1"/>
                </a:solidFill>
              </a:rPr>
              <a:t> local.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14 </a:t>
            </a:r>
            <a:r>
              <a:rPr lang="en-US" dirty="0" err="1">
                <a:solidFill>
                  <a:schemeClr val="bg1"/>
                </a:solidFill>
              </a:rPr>
              <a:t>productos</a:t>
            </a:r>
            <a:r>
              <a:rPr lang="en-US" dirty="0">
                <a:solidFill>
                  <a:schemeClr val="bg1"/>
                </a:solidFill>
              </a:rPr>
              <a:t> del </a:t>
            </a:r>
            <a:r>
              <a:rPr lang="en-US" dirty="0" err="1">
                <a:solidFill>
                  <a:schemeClr val="bg1"/>
                </a:solidFill>
              </a:rPr>
              <a:t>simulacro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voto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</a:t>
            </a:r>
            <a:r>
              <a:rPr lang="en-US" dirty="0">
                <a:solidFill>
                  <a:schemeClr val="bg1"/>
                </a:solidFill>
              </a:rPr>
              <a:t> el </a:t>
            </a:r>
            <a:r>
              <a:rPr lang="en-US" dirty="0" err="1">
                <a:solidFill>
                  <a:schemeClr val="bg1"/>
                </a:solidFill>
              </a:rPr>
              <a:t>extranjero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Estamos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proceso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validación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La </a:t>
            </a:r>
            <a:r>
              <a:rPr lang="en-US" dirty="0" err="1">
                <a:solidFill>
                  <a:schemeClr val="bg1"/>
                </a:solidFill>
              </a:rPr>
              <a:t>entrega</a:t>
            </a:r>
            <a:r>
              <a:rPr lang="en-US" dirty="0">
                <a:solidFill>
                  <a:schemeClr val="bg1"/>
                </a:solidFill>
              </a:rPr>
              <a:t> a la Junta Local </a:t>
            </a:r>
            <a:r>
              <a:rPr lang="en-US" dirty="0" err="1">
                <a:solidFill>
                  <a:schemeClr val="bg1"/>
                </a:solidFill>
              </a:rPr>
              <a:t>está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programada</a:t>
            </a:r>
            <a:r>
              <a:rPr lang="en-US" dirty="0">
                <a:solidFill>
                  <a:schemeClr val="bg1"/>
                </a:solidFill>
              </a:rPr>
              <a:t> para el 25 de </a:t>
            </a:r>
            <a:r>
              <a:rPr lang="en-US" dirty="0" err="1">
                <a:solidFill>
                  <a:schemeClr val="bg1"/>
                </a:solidFill>
              </a:rPr>
              <a:t>marzo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86B4DD3-B790-4ED4-B1B6-2CB4EE720118}"/>
              </a:ext>
            </a:extLst>
          </p:cNvPr>
          <p:cNvSpPr txBox="1"/>
          <p:nvPr/>
        </p:nvSpPr>
        <p:spPr>
          <a:xfrm>
            <a:off x="373529" y="410900"/>
            <a:ext cx="7417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Diseño del documentación para simulacros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2851469-7DAA-422A-BE43-CE9C9819E098}"/>
              </a:ext>
            </a:extLst>
          </p:cNvPr>
          <p:cNvSpPr txBox="1"/>
          <p:nvPr/>
        </p:nvSpPr>
        <p:spPr>
          <a:xfrm>
            <a:off x="373530" y="2124332"/>
            <a:ext cx="7622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3157C5B2-B749-4D09-980E-ACD064640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84" y="1042015"/>
            <a:ext cx="3444550" cy="440943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0E400C7-0E36-43D6-8714-B48E16EAF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7796" y="1497753"/>
            <a:ext cx="3988815" cy="306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50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7C4868-B590-40CD-BADF-A775A7ABE2E6}"/>
              </a:ext>
            </a:extLst>
          </p:cNvPr>
          <p:cNvSpPr txBox="1"/>
          <p:nvPr/>
        </p:nvSpPr>
        <p:spPr>
          <a:xfrm>
            <a:off x="8456705" y="400424"/>
            <a:ext cx="258183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</a:rPr>
              <a:t>Actualización del micrositio de educación cívica.</a:t>
            </a:r>
            <a:endParaRPr lang="en-US" sz="20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Incorporando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información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reciente</a:t>
            </a:r>
            <a:r>
              <a:rPr lang="en-US" dirty="0">
                <a:solidFill>
                  <a:schemeClr val="bg1"/>
                </a:solidFill>
              </a:rPr>
              <a:t> y </a:t>
            </a:r>
            <a:r>
              <a:rPr lang="en-US" dirty="0" err="1">
                <a:solidFill>
                  <a:schemeClr val="bg1"/>
                </a:solidFill>
              </a:rPr>
              <a:t>diseñando</a:t>
            </a:r>
            <a:r>
              <a:rPr lang="en-US" dirty="0">
                <a:solidFill>
                  <a:schemeClr val="bg1"/>
                </a:solidFill>
              </a:rPr>
              <a:t> los </a:t>
            </a:r>
            <a:r>
              <a:rPr lang="en-US" dirty="0" err="1">
                <a:solidFill>
                  <a:schemeClr val="bg1"/>
                </a:solidFill>
              </a:rPr>
              <a:t>juegos</a:t>
            </a:r>
            <a:r>
              <a:rPr lang="en-US" dirty="0">
                <a:solidFill>
                  <a:schemeClr val="bg1"/>
                </a:solidFill>
              </a:rPr>
              <a:t> de mesa </a:t>
            </a:r>
            <a:r>
              <a:rPr lang="en-US" dirty="0" err="1">
                <a:solidFill>
                  <a:schemeClr val="bg1"/>
                </a:solidFill>
              </a:rPr>
              <a:t>en</a:t>
            </a:r>
            <a:r>
              <a:rPr lang="en-US" dirty="0">
                <a:solidFill>
                  <a:schemeClr val="bg1"/>
                </a:solidFill>
              </a:rPr>
              <a:t> version </a:t>
            </a:r>
            <a:r>
              <a:rPr lang="en-US" dirty="0" err="1">
                <a:solidFill>
                  <a:schemeClr val="bg1"/>
                </a:solidFill>
              </a:rPr>
              <a:t>interactiva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86B4DD3-B790-4ED4-B1B6-2CB4EE720118}"/>
              </a:ext>
            </a:extLst>
          </p:cNvPr>
          <p:cNvSpPr txBox="1"/>
          <p:nvPr/>
        </p:nvSpPr>
        <p:spPr>
          <a:xfrm>
            <a:off x="373529" y="410900"/>
            <a:ext cx="7417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Actualización del micrositio de Educación Cívica.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2851469-7DAA-422A-BE43-CE9C9819E098}"/>
              </a:ext>
            </a:extLst>
          </p:cNvPr>
          <p:cNvSpPr txBox="1"/>
          <p:nvPr/>
        </p:nvSpPr>
        <p:spPr>
          <a:xfrm>
            <a:off x="373530" y="2124332"/>
            <a:ext cx="7622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9C448B9C-A7B3-4D17-9D54-8901C5427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054" y="1322773"/>
            <a:ext cx="7046896" cy="396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89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49CBD08-5453-4233-8580-79BFCBA815C5}"/>
              </a:ext>
            </a:extLst>
          </p:cNvPr>
          <p:cNvSpPr txBox="1"/>
          <p:nvPr/>
        </p:nvSpPr>
        <p:spPr>
          <a:xfrm>
            <a:off x="2348754" y="1819840"/>
            <a:ext cx="9568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GRACIAS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DA7A0C3D-61C3-4F34-B795-DE62161534E8}"/>
              </a:ext>
            </a:extLst>
          </p:cNvPr>
          <p:cNvCxnSpPr>
            <a:cxnSpLocks/>
          </p:cNvCxnSpPr>
          <p:nvPr/>
        </p:nvCxnSpPr>
        <p:spPr>
          <a:xfrm>
            <a:off x="2330824" y="2982252"/>
            <a:ext cx="9586258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950F7F2-5CA2-4816-A9A8-6D39E442C891}"/>
              </a:ext>
            </a:extLst>
          </p:cNvPr>
          <p:cNvSpPr txBox="1"/>
          <p:nvPr/>
        </p:nvSpPr>
        <p:spPr>
          <a:xfrm>
            <a:off x="2486212" y="3129002"/>
            <a:ext cx="9412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 de Educación Cívica.</a:t>
            </a:r>
            <a:endParaRPr lang="en-US" sz="2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076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49CBD08-5453-4233-8580-79BFCBA815C5}"/>
              </a:ext>
            </a:extLst>
          </p:cNvPr>
          <p:cNvSpPr txBox="1"/>
          <p:nvPr/>
        </p:nvSpPr>
        <p:spPr>
          <a:xfrm>
            <a:off x="2330825" y="2181401"/>
            <a:ext cx="9568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Reporte</a:t>
            </a: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los </a:t>
            </a:r>
            <a:r>
              <a:rPr lang="en-US" sz="4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avances</a:t>
            </a:r>
            <a:endParaRPr lang="en-US" sz="4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DA7A0C3D-61C3-4F34-B795-DE62161534E8}"/>
              </a:ext>
            </a:extLst>
          </p:cNvPr>
          <p:cNvCxnSpPr>
            <a:cxnSpLocks/>
          </p:cNvCxnSpPr>
          <p:nvPr/>
        </p:nvCxnSpPr>
        <p:spPr>
          <a:xfrm>
            <a:off x="2330824" y="2982252"/>
            <a:ext cx="9586258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950F7F2-5CA2-4816-A9A8-6D39E442C891}"/>
              </a:ext>
            </a:extLst>
          </p:cNvPr>
          <p:cNvSpPr txBox="1"/>
          <p:nvPr/>
        </p:nvSpPr>
        <p:spPr>
          <a:xfrm>
            <a:off x="2486212" y="3129002"/>
            <a:ext cx="9412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 de Educación Cívica.</a:t>
            </a:r>
            <a:endParaRPr lang="en-US" sz="2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654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1A43107-EC28-4BD0-8182-B224DA279632}"/>
              </a:ext>
            </a:extLst>
          </p:cNvPr>
          <p:cNvSpPr txBox="1"/>
          <p:nvPr/>
        </p:nvSpPr>
        <p:spPr>
          <a:xfrm>
            <a:off x="8492970" y="1293335"/>
            <a:ext cx="27784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En</a:t>
            </a:r>
            <a:r>
              <a:rPr lang="en-US" dirty="0">
                <a:solidFill>
                  <a:schemeClr val="bg1"/>
                </a:solidFill>
              </a:rPr>
              <a:t> un </a:t>
            </a:r>
            <a:r>
              <a:rPr lang="en-US" dirty="0" err="1">
                <a:solidFill>
                  <a:schemeClr val="bg1"/>
                </a:solidFill>
              </a:rPr>
              <a:t>formato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electrónico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este</a:t>
            </a:r>
            <a:r>
              <a:rPr lang="en-US" dirty="0">
                <a:solidFill>
                  <a:schemeClr val="bg1"/>
                </a:solidFill>
              </a:rPr>
              <a:t> Manual de </a:t>
            </a:r>
            <a:r>
              <a:rPr lang="en-US" dirty="0" err="1">
                <a:solidFill>
                  <a:schemeClr val="bg1"/>
                </a:solidFill>
              </a:rPr>
              <a:t>Inducción</a:t>
            </a:r>
            <a:r>
              <a:rPr lang="en-US" dirty="0">
                <a:solidFill>
                  <a:schemeClr val="bg1"/>
                </a:solidFill>
              </a:rPr>
              <a:t>, con </a:t>
            </a:r>
            <a:r>
              <a:rPr lang="en-US" dirty="0" err="1">
                <a:solidFill>
                  <a:schemeClr val="bg1"/>
                </a:solidFill>
              </a:rPr>
              <a:t>información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vertida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varias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áreas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representa</a:t>
            </a:r>
            <a:r>
              <a:rPr lang="en-US" dirty="0">
                <a:solidFill>
                  <a:schemeClr val="bg1"/>
                </a:solidFill>
              </a:rPr>
              <a:t> un primer </a:t>
            </a:r>
            <a:r>
              <a:rPr lang="en-US" dirty="0" err="1">
                <a:solidFill>
                  <a:schemeClr val="bg1"/>
                </a:solidFill>
              </a:rPr>
              <a:t>acercamiento</a:t>
            </a:r>
            <a:r>
              <a:rPr lang="en-US" dirty="0">
                <a:solidFill>
                  <a:schemeClr val="bg1"/>
                </a:solidFill>
              </a:rPr>
              <a:t> a la </a:t>
            </a:r>
            <a:r>
              <a:rPr lang="en-US" dirty="0" err="1">
                <a:solidFill>
                  <a:schemeClr val="bg1"/>
                </a:solidFill>
              </a:rPr>
              <a:t>operatividad</a:t>
            </a:r>
            <a:r>
              <a:rPr lang="en-US" dirty="0">
                <a:solidFill>
                  <a:schemeClr val="bg1"/>
                </a:solidFill>
              </a:rPr>
              <a:t> del </a:t>
            </a:r>
            <a:r>
              <a:rPr lang="en-US" dirty="0" err="1">
                <a:solidFill>
                  <a:schemeClr val="bg1"/>
                </a:solidFill>
              </a:rPr>
              <a:t>Instituto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</a:t>
            </a:r>
            <a:r>
              <a:rPr lang="en-US" dirty="0">
                <a:solidFill>
                  <a:schemeClr val="bg1"/>
                </a:solidFill>
              </a:rPr>
              <a:t> el </a:t>
            </a:r>
            <a:r>
              <a:rPr lang="en-US" dirty="0" err="1">
                <a:solidFill>
                  <a:schemeClr val="bg1"/>
                </a:solidFill>
              </a:rPr>
              <a:t>contexto</a:t>
            </a:r>
            <a:r>
              <a:rPr lang="en-US" dirty="0">
                <a:solidFill>
                  <a:schemeClr val="bg1"/>
                </a:solidFill>
              </a:rPr>
              <a:t> de un </a:t>
            </a:r>
            <a:r>
              <a:rPr lang="en-US" dirty="0" err="1">
                <a:solidFill>
                  <a:schemeClr val="bg1"/>
                </a:solidFill>
              </a:rPr>
              <a:t>proceso</a:t>
            </a:r>
            <a:r>
              <a:rPr lang="en-US" dirty="0">
                <a:solidFill>
                  <a:schemeClr val="bg1"/>
                </a:solidFill>
              </a:rPr>
              <a:t> electoral. Y </a:t>
            </a:r>
            <a:r>
              <a:rPr lang="en-US" dirty="0" err="1">
                <a:solidFill>
                  <a:schemeClr val="bg1"/>
                </a:solidFill>
              </a:rPr>
              <a:t>es</a:t>
            </a:r>
            <a:r>
              <a:rPr lang="en-US" dirty="0">
                <a:solidFill>
                  <a:schemeClr val="bg1"/>
                </a:solidFill>
              </a:rPr>
              <a:t> un </a:t>
            </a:r>
            <a:r>
              <a:rPr lang="en-US" dirty="0" err="1">
                <a:solidFill>
                  <a:schemeClr val="bg1"/>
                </a:solidFill>
              </a:rPr>
              <a:t>ejemplo</a:t>
            </a:r>
            <a:r>
              <a:rPr lang="en-US" dirty="0">
                <a:solidFill>
                  <a:schemeClr val="bg1"/>
                </a:solidFill>
              </a:rPr>
              <a:t> para </a:t>
            </a:r>
            <a:r>
              <a:rPr lang="en-US" dirty="0" err="1">
                <a:solidFill>
                  <a:schemeClr val="bg1"/>
                </a:solidFill>
              </a:rPr>
              <a:t>cualquier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ciudadano</a:t>
            </a:r>
            <a:r>
              <a:rPr lang="en-US" dirty="0">
                <a:solidFill>
                  <a:schemeClr val="bg1"/>
                </a:solidFill>
              </a:rPr>
              <a:t> o </a:t>
            </a:r>
            <a:r>
              <a:rPr lang="en-US" dirty="0" err="1">
                <a:solidFill>
                  <a:schemeClr val="bg1"/>
                </a:solidFill>
              </a:rPr>
              <a:t>ciudadana</a:t>
            </a:r>
            <a:r>
              <a:rPr lang="en-US" dirty="0">
                <a:solidFill>
                  <a:schemeClr val="bg1"/>
                </a:solidFill>
              </a:rPr>
              <a:t>, de la </a:t>
            </a:r>
            <a:r>
              <a:rPr lang="en-US" dirty="0" err="1">
                <a:solidFill>
                  <a:schemeClr val="bg1"/>
                </a:solidFill>
              </a:rPr>
              <a:t>relevancia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esta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institución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7C4868-B590-40CD-BADF-A775A7ABE2E6}"/>
              </a:ext>
            </a:extLst>
          </p:cNvPr>
          <p:cNvSpPr txBox="1"/>
          <p:nvPr/>
        </p:nvSpPr>
        <p:spPr>
          <a:xfrm>
            <a:off x="8456705" y="400424"/>
            <a:ext cx="2581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Manual de </a:t>
            </a:r>
            <a:r>
              <a:rPr lang="en-US" sz="2400" b="1" dirty="0" err="1">
                <a:solidFill>
                  <a:schemeClr val="bg1"/>
                </a:solidFill>
              </a:rPr>
              <a:t>Inducción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86B4DD3-B790-4ED4-B1B6-2CB4EE720118}"/>
              </a:ext>
            </a:extLst>
          </p:cNvPr>
          <p:cNvSpPr txBox="1"/>
          <p:nvPr/>
        </p:nvSpPr>
        <p:spPr>
          <a:xfrm>
            <a:off x="373530" y="410900"/>
            <a:ext cx="4508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Manual de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Inducción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</a:p>
          <a:p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Proceso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electoral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concurrente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2020-2021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2851469-7DAA-422A-BE43-CE9C9819E098}"/>
              </a:ext>
            </a:extLst>
          </p:cNvPr>
          <p:cNvSpPr txBox="1"/>
          <p:nvPr/>
        </p:nvSpPr>
        <p:spPr>
          <a:xfrm>
            <a:off x="373530" y="2124332"/>
            <a:ext cx="7622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563" y="1323425"/>
            <a:ext cx="3205855" cy="489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10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1A43107-EC28-4BD0-8182-B224DA279632}"/>
              </a:ext>
            </a:extLst>
          </p:cNvPr>
          <p:cNvSpPr txBox="1"/>
          <p:nvPr/>
        </p:nvSpPr>
        <p:spPr>
          <a:xfrm>
            <a:off x="8492968" y="1968038"/>
            <a:ext cx="2581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Evaluación</a:t>
            </a:r>
            <a:r>
              <a:rPr lang="en-US" dirty="0">
                <a:solidFill>
                  <a:schemeClr val="bg1"/>
                </a:solidFill>
              </a:rPr>
              <a:t> del material, (</a:t>
            </a:r>
            <a:r>
              <a:rPr lang="en-US" dirty="0" err="1">
                <a:solidFill>
                  <a:schemeClr val="bg1"/>
                </a:solidFill>
              </a:rPr>
              <a:t>áreas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oportunidad</a:t>
            </a:r>
            <a:r>
              <a:rPr lang="en-US" dirty="0">
                <a:solidFill>
                  <a:schemeClr val="bg1"/>
                </a:solidFill>
              </a:rPr>
              <a:t>).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7C4868-B590-40CD-BADF-A775A7ABE2E6}"/>
              </a:ext>
            </a:extLst>
          </p:cNvPr>
          <p:cNvSpPr txBox="1"/>
          <p:nvPr/>
        </p:nvSpPr>
        <p:spPr>
          <a:xfrm>
            <a:off x="8492969" y="369933"/>
            <a:ext cx="2581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Evaluación</a:t>
            </a:r>
            <a:r>
              <a:rPr lang="en-US" sz="2400" b="1" dirty="0">
                <a:solidFill>
                  <a:schemeClr val="bg1"/>
                </a:solidFill>
              </a:rPr>
              <a:t> del Manual de </a:t>
            </a:r>
            <a:r>
              <a:rPr lang="en-US" sz="2400" b="1" dirty="0" err="1">
                <a:solidFill>
                  <a:schemeClr val="bg1"/>
                </a:solidFill>
              </a:rPr>
              <a:t>Inducción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86B4DD3-B790-4ED4-B1B6-2CB4EE720118}"/>
              </a:ext>
            </a:extLst>
          </p:cNvPr>
          <p:cNvSpPr txBox="1"/>
          <p:nvPr/>
        </p:nvSpPr>
        <p:spPr>
          <a:xfrm>
            <a:off x="373529" y="410900"/>
            <a:ext cx="5938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Evaluación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del Manual de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Inducción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</a:p>
          <a:p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Proceso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electoral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concurrente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2020-2021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2851469-7DAA-422A-BE43-CE9C9819E098}"/>
              </a:ext>
            </a:extLst>
          </p:cNvPr>
          <p:cNvSpPr txBox="1"/>
          <p:nvPr/>
        </p:nvSpPr>
        <p:spPr>
          <a:xfrm>
            <a:off x="373530" y="2124332"/>
            <a:ext cx="7622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CCEA3E9B-CAF7-4D76-B896-177247407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452" y="1195730"/>
            <a:ext cx="4137927" cy="535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73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1A43107-EC28-4BD0-8182-B224DA279632}"/>
              </a:ext>
            </a:extLst>
          </p:cNvPr>
          <p:cNvSpPr txBox="1"/>
          <p:nvPr/>
        </p:nvSpPr>
        <p:spPr>
          <a:xfrm>
            <a:off x="8456705" y="2262831"/>
            <a:ext cx="25818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El INE </a:t>
            </a:r>
            <a:r>
              <a:rPr lang="en-US" dirty="0" err="1">
                <a:solidFill>
                  <a:schemeClr val="bg1"/>
                </a:solidFill>
              </a:rPr>
              <a:t>solicitó</a:t>
            </a:r>
            <a:r>
              <a:rPr lang="en-US" dirty="0">
                <a:solidFill>
                  <a:schemeClr val="bg1"/>
                </a:solidFill>
              </a:rPr>
              <a:t> un </a:t>
            </a:r>
            <a:r>
              <a:rPr lang="en-US" dirty="0" err="1">
                <a:solidFill>
                  <a:schemeClr val="bg1"/>
                </a:solidFill>
              </a:rPr>
              <a:t>tiraje</a:t>
            </a:r>
            <a:r>
              <a:rPr lang="en-US" dirty="0">
                <a:solidFill>
                  <a:schemeClr val="bg1"/>
                </a:solidFill>
              </a:rPr>
              <a:t> de 101, 408 </a:t>
            </a:r>
            <a:r>
              <a:rPr lang="en-US" dirty="0" err="1">
                <a:solidFill>
                  <a:schemeClr val="bg1"/>
                </a:solidFill>
              </a:rPr>
              <a:t>ejemplares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Estamos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proceso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validación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La </a:t>
            </a:r>
            <a:r>
              <a:rPr lang="en-US" dirty="0" err="1">
                <a:solidFill>
                  <a:schemeClr val="bg1"/>
                </a:solidFill>
              </a:rPr>
              <a:t>entrega</a:t>
            </a:r>
            <a:r>
              <a:rPr lang="en-US" dirty="0">
                <a:solidFill>
                  <a:schemeClr val="bg1"/>
                </a:solidFill>
              </a:rPr>
              <a:t> a la Junta Local </a:t>
            </a:r>
            <a:r>
              <a:rPr lang="en-US" dirty="0" err="1">
                <a:solidFill>
                  <a:schemeClr val="bg1"/>
                </a:solidFill>
              </a:rPr>
              <a:t>está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programada</a:t>
            </a:r>
            <a:r>
              <a:rPr lang="en-US" dirty="0">
                <a:solidFill>
                  <a:schemeClr val="bg1"/>
                </a:solidFill>
              </a:rPr>
              <a:t> para el 25 de </a:t>
            </a:r>
            <a:r>
              <a:rPr lang="en-US" dirty="0" err="1">
                <a:solidFill>
                  <a:schemeClr val="bg1"/>
                </a:solidFill>
              </a:rPr>
              <a:t>marzo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7C4868-B590-40CD-BADF-A775A7ABE2E6}"/>
              </a:ext>
            </a:extLst>
          </p:cNvPr>
          <p:cNvSpPr txBox="1"/>
          <p:nvPr/>
        </p:nvSpPr>
        <p:spPr>
          <a:xfrm>
            <a:off x="8456705" y="400424"/>
            <a:ext cx="25818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chemeClr val="bg1"/>
                </a:solidFill>
              </a:rPr>
              <a:t>Información para la y el Funcionario de casilla. Elecciones locales.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86B4DD3-B790-4ED4-B1B6-2CB4EE720118}"/>
              </a:ext>
            </a:extLst>
          </p:cNvPr>
          <p:cNvSpPr txBox="1"/>
          <p:nvPr/>
        </p:nvSpPr>
        <p:spPr>
          <a:xfrm>
            <a:off x="373529" y="410900"/>
            <a:ext cx="6923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Adenda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s-MX" sz="2400" b="1" i="1" dirty="0"/>
              <a:t>Información para la y el Funcionario de casilla. Elecciones locales. </a:t>
            </a:r>
            <a:endParaRPr lang="es-MX" sz="2400" dirty="0"/>
          </a:p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2851469-7DAA-422A-BE43-CE9C9819E098}"/>
              </a:ext>
            </a:extLst>
          </p:cNvPr>
          <p:cNvSpPr txBox="1"/>
          <p:nvPr/>
        </p:nvSpPr>
        <p:spPr>
          <a:xfrm>
            <a:off x="373530" y="2124332"/>
            <a:ext cx="7622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360" y="1296598"/>
            <a:ext cx="3226015" cy="510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763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7C4868-B590-40CD-BADF-A775A7ABE2E6}"/>
              </a:ext>
            </a:extLst>
          </p:cNvPr>
          <p:cNvSpPr txBox="1"/>
          <p:nvPr/>
        </p:nvSpPr>
        <p:spPr>
          <a:xfrm>
            <a:off x="8456705" y="400424"/>
            <a:ext cx="258183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</a:rPr>
              <a:t>Adenda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s-MX" sz="2000" b="1" dirty="0">
                <a:solidFill>
                  <a:schemeClr val="bg1"/>
                </a:solidFill>
              </a:rPr>
              <a:t>Información para la y el Funcionario de </a:t>
            </a:r>
            <a:r>
              <a:rPr lang="es-MX" sz="2000" b="1" u="sng" dirty="0">
                <a:solidFill>
                  <a:schemeClr val="bg1"/>
                </a:solidFill>
              </a:rPr>
              <a:t>Casilla Especial</a:t>
            </a:r>
            <a:r>
              <a:rPr lang="es-MX" sz="2000" b="1" dirty="0">
                <a:solidFill>
                  <a:schemeClr val="bg1"/>
                </a:solidFill>
              </a:rPr>
              <a:t>. Elecciones locales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El INE </a:t>
            </a:r>
            <a:r>
              <a:rPr lang="en-US" dirty="0" err="1">
                <a:solidFill>
                  <a:schemeClr val="bg1"/>
                </a:solidFill>
              </a:rPr>
              <a:t>solicitó</a:t>
            </a:r>
            <a:r>
              <a:rPr lang="en-US" dirty="0">
                <a:solidFill>
                  <a:schemeClr val="bg1"/>
                </a:solidFill>
              </a:rPr>
              <a:t> un </a:t>
            </a:r>
            <a:r>
              <a:rPr lang="en-US" dirty="0" err="1">
                <a:solidFill>
                  <a:schemeClr val="bg1"/>
                </a:solidFill>
              </a:rPr>
              <a:t>tiraje</a:t>
            </a:r>
            <a:r>
              <a:rPr lang="en-US" dirty="0">
                <a:solidFill>
                  <a:schemeClr val="bg1"/>
                </a:solidFill>
              </a:rPr>
              <a:t> de 1, 918 </a:t>
            </a:r>
            <a:r>
              <a:rPr lang="en-US" dirty="0" err="1">
                <a:solidFill>
                  <a:schemeClr val="bg1"/>
                </a:solidFill>
              </a:rPr>
              <a:t>ejemplares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Estamos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proceso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validación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La </a:t>
            </a:r>
            <a:r>
              <a:rPr lang="en-US" dirty="0" err="1">
                <a:solidFill>
                  <a:schemeClr val="bg1"/>
                </a:solidFill>
              </a:rPr>
              <a:t>entrega</a:t>
            </a:r>
            <a:r>
              <a:rPr lang="en-US" dirty="0">
                <a:solidFill>
                  <a:schemeClr val="bg1"/>
                </a:solidFill>
              </a:rPr>
              <a:t> a la Junta Local </a:t>
            </a:r>
            <a:r>
              <a:rPr lang="en-US" dirty="0" err="1">
                <a:solidFill>
                  <a:schemeClr val="bg1"/>
                </a:solidFill>
              </a:rPr>
              <a:t>está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programada</a:t>
            </a:r>
            <a:r>
              <a:rPr lang="en-US" dirty="0">
                <a:solidFill>
                  <a:schemeClr val="bg1"/>
                </a:solidFill>
              </a:rPr>
              <a:t> para el 25 de </a:t>
            </a:r>
            <a:r>
              <a:rPr lang="en-US" dirty="0" err="1">
                <a:solidFill>
                  <a:schemeClr val="bg1"/>
                </a:solidFill>
              </a:rPr>
              <a:t>marzo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86B4DD3-B790-4ED4-B1B6-2CB4EE720118}"/>
              </a:ext>
            </a:extLst>
          </p:cNvPr>
          <p:cNvSpPr txBox="1"/>
          <p:nvPr/>
        </p:nvSpPr>
        <p:spPr>
          <a:xfrm>
            <a:off x="373529" y="410900"/>
            <a:ext cx="7417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Adenda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s-MX" sz="2400" b="1" dirty="0"/>
              <a:t>Información para la y el Funcionario de </a:t>
            </a:r>
            <a:r>
              <a:rPr lang="es-MX" sz="2400" b="1" u="sng" dirty="0"/>
              <a:t>Casilla Especial</a:t>
            </a:r>
            <a:r>
              <a:rPr lang="es-MX" sz="2400" b="1" dirty="0"/>
              <a:t>. Elecciones locales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2851469-7DAA-422A-BE43-CE9C9819E098}"/>
              </a:ext>
            </a:extLst>
          </p:cNvPr>
          <p:cNvSpPr txBox="1"/>
          <p:nvPr/>
        </p:nvSpPr>
        <p:spPr>
          <a:xfrm>
            <a:off x="373530" y="2124332"/>
            <a:ext cx="7622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511" y="1427584"/>
            <a:ext cx="3066805" cy="485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91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7C4868-B590-40CD-BADF-A775A7ABE2E6}"/>
              </a:ext>
            </a:extLst>
          </p:cNvPr>
          <p:cNvSpPr txBox="1"/>
          <p:nvPr/>
        </p:nvSpPr>
        <p:spPr>
          <a:xfrm>
            <a:off x="8456705" y="400424"/>
            <a:ext cx="258183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</a:rPr>
              <a:t>Curso de capacitación para vocales del INE, sobre las particularidades de las elecciones locales.</a:t>
            </a:r>
            <a:endParaRPr lang="en-US" sz="20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Realizado</a:t>
            </a:r>
            <a:r>
              <a:rPr lang="en-US" dirty="0">
                <a:solidFill>
                  <a:schemeClr val="bg1"/>
                </a:solidFill>
              </a:rPr>
              <a:t> el </a:t>
            </a:r>
            <a:r>
              <a:rPr lang="en-US" dirty="0" err="1">
                <a:solidFill>
                  <a:schemeClr val="bg1"/>
                </a:solidFill>
              </a:rPr>
              <a:t>pasado</a:t>
            </a:r>
            <a:r>
              <a:rPr lang="en-US" dirty="0">
                <a:solidFill>
                  <a:schemeClr val="bg1"/>
                </a:solidFill>
              </a:rPr>
              <a:t> 21 de </a:t>
            </a:r>
            <a:r>
              <a:rPr lang="en-US" dirty="0" err="1">
                <a:solidFill>
                  <a:schemeClr val="bg1"/>
                </a:solidFill>
              </a:rPr>
              <a:t>enero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formato</a:t>
            </a:r>
            <a:r>
              <a:rPr lang="en-US" dirty="0">
                <a:solidFill>
                  <a:schemeClr val="bg1"/>
                </a:solidFill>
              </a:rPr>
              <a:t> virtual.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86B4DD3-B790-4ED4-B1B6-2CB4EE720118}"/>
              </a:ext>
            </a:extLst>
          </p:cNvPr>
          <p:cNvSpPr txBox="1"/>
          <p:nvPr/>
        </p:nvSpPr>
        <p:spPr>
          <a:xfrm>
            <a:off x="373529" y="410900"/>
            <a:ext cx="7417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Curso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capacitación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para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Vocales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del INE,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sobre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las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particularidades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las </a:t>
            </a:r>
            <a:r>
              <a:rPr lang="es-MX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</a:t>
            </a:r>
            <a:r>
              <a:rPr lang="es-MX" sz="2400" b="1" dirty="0"/>
              <a:t>lecciones locales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2851469-7DAA-422A-BE43-CE9C9819E098}"/>
              </a:ext>
            </a:extLst>
          </p:cNvPr>
          <p:cNvSpPr txBox="1"/>
          <p:nvPr/>
        </p:nvSpPr>
        <p:spPr>
          <a:xfrm>
            <a:off x="373530" y="2124332"/>
            <a:ext cx="7622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8A489BB-09E6-4897-9889-6546C80AD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105" y="1718780"/>
            <a:ext cx="6139751" cy="460481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CCE55A7A-9C34-484C-867F-112633F1D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4105" y="2124332"/>
            <a:ext cx="2021673" cy="151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1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7C4868-B590-40CD-BADF-A775A7ABE2E6}"/>
              </a:ext>
            </a:extLst>
          </p:cNvPr>
          <p:cNvSpPr txBox="1"/>
          <p:nvPr/>
        </p:nvSpPr>
        <p:spPr>
          <a:xfrm>
            <a:off x="8456705" y="400424"/>
            <a:ext cx="258183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Capacitación al personal distrital /presencial y en línea, respecto a las particularidades del Proceso Electoral Concurrente 2020-2021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Asistencia</a:t>
            </a:r>
            <a:r>
              <a:rPr lang="en-US" dirty="0">
                <a:solidFill>
                  <a:schemeClr val="bg1"/>
                </a:solidFill>
              </a:rPr>
              <a:t> de la </a:t>
            </a:r>
            <a:r>
              <a:rPr lang="en-US" dirty="0" err="1">
                <a:solidFill>
                  <a:schemeClr val="bg1"/>
                </a:solidFill>
              </a:rPr>
              <a:t>totalidad</a:t>
            </a:r>
            <a:r>
              <a:rPr lang="en-US" dirty="0">
                <a:solidFill>
                  <a:schemeClr val="bg1"/>
                </a:solidFill>
              </a:rPr>
              <a:t> del personal </a:t>
            </a:r>
            <a:r>
              <a:rPr lang="en-US" dirty="0" err="1">
                <a:solidFill>
                  <a:schemeClr val="bg1"/>
                </a:solidFill>
              </a:rPr>
              <a:t>distrital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bg1"/>
                </a:solidFill>
              </a:rPr>
              <a:t>Numeralia</a:t>
            </a:r>
            <a:r>
              <a:rPr lang="en-US" b="1" dirty="0">
                <a:solidFill>
                  <a:schemeClr val="bg1"/>
                </a:solidFill>
              </a:rPr>
              <a:t>: 7040 personas (40 </a:t>
            </a:r>
            <a:r>
              <a:rPr lang="en-US" b="1" dirty="0" err="1">
                <a:solidFill>
                  <a:schemeClr val="bg1"/>
                </a:solidFill>
              </a:rPr>
              <a:t>mujeres</a:t>
            </a:r>
            <a:r>
              <a:rPr lang="en-US" b="1" dirty="0">
                <a:solidFill>
                  <a:schemeClr val="bg1"/>
                </a:solidFill>
              </a:rPr>
              <a:t>, 30 hombres).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86B4DD3-B790-4ED4-B1B6-2CB4EE720118}"/>
              </a:ext>
            </a:extLst>
          </p:cNvPr>
          <p:cNvSpPr txBox="1"/>
          <p:nvPr/>
        </p:nvSpPr>
        <p:spPr>
          <a:xfrm>
            <a:off x="373529" y="410900"/>
            <a:ext cx="7417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Capacitación al personal distrital /presencial y en línea, respecto a las particularidades del Proceso Electoral Concurrente 2020-2021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2851469-7DAA-422A-BE43-CE9C9819E098}"/>
              </a:ext>
            </a:extLst>
          </p:cNvPr>
          <p:cNvSpPr txBox="1"/>
          <p:nvPr/>
        </p:nvSpPr>
        <p:spPr>
          <a:xfrm>
            <a:off x="373530" y="2124332"/>
            <a:ext cx="7622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EBE2EBEE-7C31-42E2-9DCF-F0A2E7CB0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960" y="1730268"/>
            <a:ext cx="2889754" cy="385910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4D5E4787-75AB-4D68-B26E-D7E64AA12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4714" y="1730268"/>
            <a:ext cx="2901948" cy="38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69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7C4868-B590-40CD-BADF-A775A7ABE2E6}"/>
              </a:ext>
            </a:extLst>
          </p:cNvPr>
          <p:cNvSpPr txBox="1"/>
          <p:nvPr/>
        </p:nvSpPr>
        <p:spPr>
          <a:xfrm>
            <a:off x="8456705" y="400424"/>
            <a:ext cx="2581835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Capacitación al personal distrital /presencial y en línea, respecto a las particularidades del Proceso Electoral Concurrente 2020-2021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Asistencia</a:t>
            </a:r>
            <a:r>
              <a:rPr lang="en-US" dirty="0">
                <a:solidFill>
                  <a:schemeClr val="bg1"/>
                </a:solidFill>
              </a:rPr>
              <a:t> de la </a:t>
            </a:r>
            <a:r>
              <a:rPr lang="en-US" dirty="0" err="1">
                <a:solidFill>
                  <a:schemeClr val="bg1"/>
                </a:solidFill>
              </a:rPr>
              <a:t>totalidad</a:t>
            </a:r>
            <a:r>
              <a:rPr lang="en-US" dirty="0">
                <a:solidFill>
                  <a:schemeClr val="bg1"/>
                </a:solidFill>
              </a:rPr>
              <a:t> del personal </a:t>
            </a:r>
            <a:r>
              <a:rPr lang="en-US" dirty="0" err="1">
                <a:solidFill>
                  <a:schemeClr val="bg1"/>
                </a:solidFill>
              </a:rPr>
              <a:t>distrital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foráneo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86B4DD3-B790-4ED4-B1B6-2CB4EE720118}"/>
              </a:ext>
            </a:extLst>
          </p:cNvPr>
          <p:cNvSpPr txBox="1"/>
          <p:nvPr/>
        </p:nvSpPr>
        <p:spPr>
          <a:xfrm>
            <a:off x="373529" y="410900"/>
            <a:ext cx="7417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Capacitación al personal distrital /presencial y en línea, respecto a las particularidades del Proceso Electoral Concurrente 2020-2021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2851469-7DAA-422A-BE43-CE9C9819E098}"/>
              </a:ext>
            </a:extLst>
          </p:cNvPr>
          <p:cNvSpPr txBox="1"/>
          <p:nvPr/>
        </p:nvSpPr>
        <p:spPr>
          <a:xfrm>
            <a:off x="373530" y="2124332"/>
            <a:ext cx="7622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172D2E5-A556-4AD4-B897-9AEC06FDE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533" y="1335416"/>
            <a:ext cx="3660744" cy="488099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934D115F-96CA-43AE-906F-E3C8F8AAA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77" y="2210539"/>
            <a:ext cx="4086687" cy="306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30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1286</TotalTime>
  <Words>531</Words>
  <Application>Microsoft Office PowerPoint</Application>
  <PresentationFormat>Panorámica</PresentationFormat>
  <Paragraphs>75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Eduardo Soyuz</dc:creator>
  <cp:lastModifiedBy>IEPC-USUARIO</cp:lastModifiedBy>
  <cp:revision>32</cp:revision>
  <dcterms:created xsi:type="dcterms:W3CDTF">2020-11-12T16:12:06Z</dcterms:created>
  <dcterms:modified xsi:type="dcterms:W3CDTF">2021-02-19T19:28:41Z</dcterms:modified>
</cp:coreProperties>
</file>