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8" r:id="rId4"/>
    <p:sldId id="319" r:id="rId5"/>
    <p:sldId id="259" r:id="rId6"/>
    <p:sldId id="320" r:id="rId7"/>
    <p:sldId id="309" r:id="rId8"/>
    <p:sldId id="311" r:id="rId9"/>
    <p:sldId id="310" r:id="rId10"/>
    <p:sldId id="260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430A47-6895-4B2A-8D09-665C54F74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FA3D69-7321-4B51-8B77-4EF022A9E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D2C616-3CC1-4F59-8864-F9F18C6B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2FDDD0-29B7-41E4-A2EE-B55C4E0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7A5887-6667-44B3-AB8E-6E8D197E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0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4B24EE-F5D1-4D08-85B1-1C0758A5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FE3FF6-6194-4D80-9B38-16FADBCEF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3CEB7C-2851-48FB-BCA4-62807A5E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902201-E640-41E5-9A50-02222FAF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ACE60C-C562-4CFE-B61C-9049E83A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8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50CF541-82F4-4218-BDBF-8799EADE5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8714B9-8A90-4BC9-AB89-E80CDADF5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E38EE0-6845-4F2F-9461-56587925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C71B1B-5D1C-477D-A837-92E60B4B9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02945-B40C-4085-9699-869F5DE8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8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BF4075-A074-4619-B41A-85410A8A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9226AA-7FF3-4EB0-A636-D1E3979DE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B7BC9C-DB9A-4206-9292-02E27C78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724403-FBF0-4816-9DE6-41168DCE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9348E-3797-4001-B8A5-F8146916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1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9F7D9B-CFDD-47A7-9DD4-9C9E2D3D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3DDA9D-A55F-4063-A86C-FFF66FE96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DFE508-01C8-4D51-B85E-F8B55671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654ED3-3EC6-42A8-A687-2AFF27B0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ECE68E-2846-4C4F-82A6-AD206A19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6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4654A-557B-4F4A-91C4-F1AC62F7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CE716-1925-42DC-A119-36CA333B0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45B23F-2A98-4FC1-84CB-266CD686C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44A98C-5BBB-407F-A2C8-E830E535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CA3B3B-638B-4F87-BEF3-016950B1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ED6606-380C-452F-8EF7-776DC699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9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7A5D4-2A79-4FBE-A836-158B42772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78FC41-DC39-49BB-B7FC-F8D0B8F1C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A60FA5-5431-48B8-AA7D-D5422DEC2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137C16C-ECD9-4C78-9767-79CBC9963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DE8D03-3F30-417F-B2D3-A18A9C3EC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DEA5AF9-4163-4BA2-B7E2-2B4EA767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4700AA-7B17-428E-AE66-8ABCDF04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16DE988-78E8-44A6-813F-D5B05EAF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9F5C4-B518-4E0C-ADF9-75F7C558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CED0E6-3C0E-493F-AC92-55A71875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570614-D4E3-4289-9E63-92C5CA48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D8FD61-3B21-4CF1-A023-86B7830D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9CE157-3629-4EDD-BC96-5090113E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40784B-F38E-48A2-91B3-40DA3C9B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451737-1FA2-4BAD-B731-EFDAA1E1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8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B926AD-0B56-4A8C-8839-67187BF3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B3A54B-4D76-43E8-9255-D982B0FE9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0944E4-77F1-4CE3-8349-8C4F42B88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74533B-7E35-48D6-A676-8828EA93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8EFA36-5975-41E4-BDEF-FFCBE3635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A43BBF-CD39-4175-8DAC-9CE1F6DB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2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88ABD-009D-4077-941F-11182C50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D66C23-D095-4208-BF3E-501D296E4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6214D2-3EF2-4745-8952-3F03C55BD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684EC0-D11C-402A-95D8-D3C761CC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72149D-CB89-4463-AD30-446168FC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103C8B-EE31-4CF6-9D71-EB820D75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6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B04B0BD-D2D4-4563-BE68-3011923A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033176-45AB-41DB-987B-5F7DE18E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0A2F39-7A2D-4FCF-9775-9721A5C08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71B46-F0EB-4D92-BECE-177E3E23C7FE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36B008-0176-4A30-A9E9-3EFC80ADA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8D6667-E8F9-4DA3-BD08-3DBC8DF77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0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ysCdk53fla41AH1MAy0ejTVbdNPz0B2f/view?usp=sharin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iepcjalisco.org.mx/tablero-electoral-2021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69B781-4E94-4BED-9365-0E1477C5691D}"/>
              </a:ext>
            </a:extLst>
          </p:cNvPr>
          <p:cNvSpPr txBox="1"/>
          <p:nvPr/>
        </p:nvSpPr>
        <p:spPr>
          <a:xfrm>
            <a:off x="2330825" y="2127617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Tablero Electoral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E882B47-CF97-4D5D-9B4F-206F0E8D313E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D4293E-5308-4B6B-9DEE-88ECFD4153E6}"/>
              </a:ext>
            </a:extLst>
          </p:cNvPr>
          <p:cNvSpPr txBox="1"/>
          <p:nvPr/>
        </p:nvSpPr>
        <p:spPr>
          <a:xfrm>
            <a:off x="2486212" y="3129002"/>
            <a:ext cx="9412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Electoral 2020-2021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9;p3"/>
          <p:cNvGraphicFramePr/>
          <p:nvPr>
            <p:extLst>
              <p:ext uri="{D42A27DB-BD31-4B8C-83A1-F6EECF244321}">
                <p14:modId xmlns:p14="http://schemas.microsoft.com/office/powerpoint/2010/main" val="4107860051"/>
              </p:ext>
            </p:extLst>
          </p:nvPr>
        </p:nvGraphicFramePr>
        <p:xfrm>
          <a:off x="9012339" y="1397484"/>
          <a:ext cx="1837475" cy="6407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37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s-MX" sz="1800" b="1" u="none" strike="noStrike" cap="none" dirty="0" smtClean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Plataformas electorales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256" y="502949"/>
            <a:ext cx="6905829" cy="59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9;p3"/>
          <p:cNvGraphicFramePr/>
          <p:nvPr>
            <p:extLst>
              <p:ext uri="{D42A27DB-BD31-4B8C-83A1-F6EECF244321}">
                <p14:modId xmlns:p14="http://schemas.microsoft.com/office/powerpoint/2010/main" val="2042995357"/>
              </p:ext>
            </p:extLst>
          </p:nvPr>
        </p:nvGraphicFramePr>
        <p:xfrm>
          <a:off x="9012339" y="1397484"/>
          <a:ext cx="1837475" cy="47225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37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225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s-MX" sz="1800" b="1" u="none" strike="noStrike" cap="none" dirty="0" smtClean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Candidaturas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078" y="382136"/>
            <a:ext cx="7077797" cy="589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9;p3"/>
          <p:cNvGraphicFramePr/>
          <p:nvPr>
            <p:extLst>
              <p:ext uri="{D42A27DB-BD31-4B8C-83A1-F6EECF244321}">
                <p14:modId xmlns:p14="http://schemas.microsoft.com/office/powerpoint/2010/main" val="135820156"/>
              </p:ext>
            </p:extLst>
          </p:nvPr>
        </p:nvGraphicFramePr>
        <p:xfrm>
          <a:off x="9421772" y="1356542"/>
          <a:ext cx="1837475" cy="44496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37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49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s-MX" sz="1800" b="1" u="none" strike="noStrike" cap="none" dirty="0" smtClean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Ubica tu casilla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659" y="655093"/>
            <a:ext cx="7243959" cy="533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9;p3"/>
          <p:cNvGraphicFramePr/>
          <p:nvPr>
            <p:extLst>
              <p:ext uri="{D42A27DB-BD31-4B8C-83A1-F6EECF244321}">
                <p14:modId xmlns:p14="http://schemas.microsoft.com/office/powerpoint/2010/main" val="3503354413"/>
              </p:ext>
            </p:extLst>
          </p:nvPr>
        </p:nvGraphicFramePr>
        <p:xfrm>
          <a:off x="9012339" y="1397484"/>
          <a:ext cx="1837475" cy="6407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37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s-MX" sz="1800" b="1" u="none" strike="noStrike" cap="none" dirty="0" smtClean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Geografía electoral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799" y="791571"/>
            <a:ext cx="7320774" cy="480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9;p3"/>
          <p:cNvGraphicFramePr/>
          <p:nvPr>
            <p:extLst>
              <p:ext uri="{D42A27DB-BD31-4B8C-83A1-F6EECF244321}">
                <p14:modId xmlns:p14="http://schemas.microsoft.com/office/powerpoint/2010/main" val="4246284456"/>
              </p:ext>
            </p:extLst>
          </p:nvPr>
        </p:nvGraphicFramePr>
        <p:xfrm>
          <a:off x="9012339" y="1397484"/>
          <a:ext cx="1837475" cy="6407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37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s-MX" sz="1800" b="1" u="none" strike="noStrike" cap="none" dirty="0" smtClean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Voto en el extranjero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539" y="232029"/>
            <a:ext cx="4808773" cy="637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9;p3"/>
          <p:cNvGraphicFramePr/>
          <p:nvPr>
            <p:extLst>
              <p:ext uri="{D42A27DB-BD31-4B8C-83A1-F6EECF244321}">
                <p14:modId xmlns:p14="http://schemas.microsoft.com/office/powerpoint/2010/main" val="1135557860"/>
              </p:ext>
            </p:extLst>
          </p:nvPr>
        </p:nvGraphicFramePr>
        <p:xfrm>
          <a:off x="9012339" y="1397484"/>
          <a:ext cx="1837475" cy="11887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37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s-MX" sz="1800" b="1" u="none" strike="noStrike" cap="none" dirty="0" smtClean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Violencia política en razón de género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157" y="802283"/>
            <a:ext cx="6731102" cy="531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7030A0"/>
                </a:solidFill>
              </a:rPr>
              <a:t>¿Cómo usar el Tablero Electoral?</a:t>
            </a:r>
            <a:endParaRPr lang="es-MX" b="1" dirty="0">
              <a:solidFill>
                <a:srgbClr val="7030A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Si eres candidato o candidata, envía tus propuestas para ser capturadas y la ciudadanía pueda conocerlas.</a:t>
            </a:r>
          </a:p>
          <a:p>
            <a:r>
              <a:rPr lang="es-MX" dirty="0" smtClean="0"/>
              <a:t>Es otro canal de difusión e información que te da más alcance y contribuyes con el voto informado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Si eres un o una votante, medio de comunicación o miembro de la academia, navega en él compara propuestas, plataformas, descarga la información en datos abiertos, utilízala, difúndela y ayúdanos a que llegue a más personas.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35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7030A0"/>
                </a:solidFill>
              </a:rPr>
              <a:t>Formato Propuestas</a:t>
            </a:r>
            <a:endParaRPr lang="es-MX" sz="4000" b="1" dirty="0">
              <a:solidFill>
                <a:srgbClr val="7030A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sz="1800" dirty="0">
                <a:hlinkClick r:id="rId3"/>
              </a:rPr>
              <a:t>https://</a:t>
            </a:r>
            <a:r>
              <a:rPr lang="es-MX" sz="1800" dirty="0" smtClean="0">
                <a:hlinkClick r:id="rId3"/>
              </a:rPr>
              <a:t>drive.google.com/file/d/1ysCdk53fla41AH1MAy0ejTVbdNPz0B2f/view?usp=sharing</a:t>
            </a:r>
            <a:r>
              <a:rPr lang="es-MX" sz="1800" dirty="0" smtClean="0"/>
              <a:t> </a:t>
            </a:r>
            <a:endParaRPr lang="es-MX"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53" y="1594966"/>
            <a:ext cx="5514277" cy="42301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372" y="2719666"/>
            <a:ext cx="2563255" cy="256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326" y="1892675"/>
            <a:ext cx="8169348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086255" y="5748636"/>
            <a:ext cx="5529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3"/>
              </a:rPr>
              <a:t>https://www2.iepcjalisco.org.mx/tablero-electoral-2021</a:t>
            </a:r>
            <a:r>
              <a:rPr lang="es-MX" dirty="0" smtClean="0">
                <a:hlinkClick r:id="rId3"/>
              </a:rPr>
              <a:t>/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239" y="1389100"/>
            <a:ext cx="8171965" cy="3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7030A0"/>
                </a:solidFill>
              </a:rPr>
              <a:t>Herramienta de Voto Informado</a:t>
            </a:r>
            <a:endParaRPr lang="es-MX" dirty="0">
              <a:solidFill>
                <a:srgbClr val="7030A0"/>
              </a:solidFill>
            </a:endParaRPr>
          </a:p>
        </p:txBody>
      </p:sp>
      <p:sp>
        <p:nvSpPr>
          <p:cNvPr id="21" name="Marcador de contenido 20"/>
          <p:cNvSpPr>
            <a:spLocks noGrp="1"/>
          </p:cNvSpPr>
          <p:nvPr>
            <p:ph idx="1"/>
          </p:nvPr>
        </p:nvSpPr>
        <p:spPr>
          <a:xfrm>
            <a:off x="679580" y="1573698"/>
            <a:ext cx="10515600" cy="383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 smtClean="0"/>
              <a:t>La </a:t>
            </a:r>
            <a:r>
              <a:rPr lang="es-ES" sz="2000" dirty="0"/>
              <a:t>Estrategia Nacional de Cultura y Educación Cívica 2017-2023 del Instituto Nacional Electoral, busca el fortalecimiento de la cultura democrática, mediante la apropiación del espacio público por parte de la ciudadanía, sobre tres ejes estratégicos: verdad, diálogo y exigencia. </a:t>
            </a:r>
            <a:endParaRPr lang="es-ES" sz="2000" dirty="0" smtClean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 smtClean="0"/>
              <a:t>Bajo </a:t>
            </a:r>
            <a:r>
              <a:rPr lang="es-ES" sz="2000" dirty="0"/>
              <a:t>esta directriz y con la finalidad de contribuir a dicho fortalecimiento, el Instituto Electoral y de Participación Ciudadana del Estado de Jalisco, diseñó y puso a disposición de la sociedad jalisciense el Tablero Electoral,</a:t>
            </a:r>
            <a:r>
              <a:rPr lang="es-ES" sz="2000" b="1" dirty="0"/>
              <a:t> cuyo objetivo principal consiste en otorgar a la ciudadanía las herramientas necesarias para poder emitir un voto informado en las elecciones. </a:t>
            </a:r>
            <a:endParaRPr lang="es-ES" sz="2000" b="1" dirty="0" smtClean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/>
              <a:t>La </a:t>
            </a:r>
            <a:r>
              <a:rPr lang="es-ES" sz="2000" b="1" dirty="0"/>
              <a:t>información contenida en el Tablero Electoral, contribuye a empoderar a la ciudadanía para exigir el cumplimiento de las propuestas de carácter político, económico y social, presentadas por las candidaturas. </a:t>
            </a:r>
            <a:endParaRPr lang="es-MX" sz="2000" b="1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249" y="868978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7030A0"/>
                </a:solidFill>
              </a:rPr>
              <a:t>Herramienta de visibilidad de candidaturas</a:t>
            </a:r>
            <a:endParaRPr lang="es-MX" dirty="0">
              <a:solidFill>
                <a:srgbClr val="7030A0"/>
              </a:solidFill>
            </a:endParaRPr>
          </a:p>
        </p:txBody>
      </p:sp>
      <p:sp>
        <p:nvSpPr>
          <p:cNvPr id="21" name="Marcador de contenido 20"/>
          <p:cNvSpPr>
            <a:spLocks noGrp="1"/>
          </p:cNvSpPr>
          <p:nvPr>
            <p:ph idx="1"/>
          </p:nvPr>
        </p:nvSpPr>
        <p:spPr>
          <a:xfrm>
            <a:off x="670249" y="2441445"/>
            <a:ext cx="10515600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dirty="0" smtClean="0"/>
              <a:t>Además de contribuir al voto informado, el Tablero Electoral contribuye a que las candidaturas de todos los partido tengan </a:t>
            </a:r>
            <a:r>
              <a:rPr lang="es-ES" sz="3200" b="1" dirty="0" smtClean="0"/>
              <a:t>más visibilidad en igualdad de circunstancias </a:t>
            </a:r>
            <a:r>
              <a:rPr lang="es-ES" sz="3200" dirty="0" smtClean="0"/>
              <a:t>y la ciudadanía las conozca a todas. </a:t>
            </a:r>
            <a:endParaRPr lang="es-MX" sz="3200" b="1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7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76" y="1456114"/>
            <a:ext cx="6722535" cy="1171944"/>
          </a:xfrm>
          <a:prstGeom prst="rect">
            <a:avLst/>
          </a:prstGeom>
        </p:spPr>
      </p:pic>
      <p:sp>
        <p:nvSpPr>
          <p:cNvPr id="3" name="Rectángulo: esquinas redondeadas 3">
            <a:extLst>
              <a:ext uri="{FF2B5EF4-FFF2-40B4-BE49-F238E27FC236}">
                <a16:creationId xmlns:a16="http://schemas.microsoft.com/office/drawing/2014/main" xmlns="" id="{0B37D4D4-4D00-457B-98F7-D32531D7F334}"/>
              </a:ext>
            </a:extLst>
          </p:cNvPr>
          <p:cNvSpPr/>
          <p:nvPr/>
        </p:nvSpPr>
        <p:spPr>
          <a:xfrm>
            <a:off x="3835022" y="3439234"/>
            <a:ext cx="4353636" cy="922213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 dirty="0" smtClean="0">
                <a:latin typeface="Trebuchet MS" panose="020B0603020202020204" pitchFamily="34" charset="0"/>
              </a:rPr>
              <a:t>Contenido</a:t>
            </a:r>
            <a:endParaRPr lang="es-MX" sz="5400" b="1" dirty="0">
              <a:latin typeface="Trebuchet MS" panose="020B0603020202020204" pitchFamily="34" charset="0"/>
            </a:endParaRPr>
          </a:p>
        </p:txBody>
      </p:sp>
      <p:pic>
        <p:nvPicPr>
          <p:cNvPr id="4" name="Google Shape;317;p16" descr="Cursor de flecha - Descargar PNG/SVG transparente">
            <a:extLst>
              <a:ext uri="{FF2B5EF4-FFF2-40B4-BE49-F238E27FC236}">
                <a16:creationId xmlns:a16="http://schemas.microsoft.com/office/drawing/2014/main" xmlns="" id="{53ACD19F-8293-45A8-A699-29754702564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0220072">
            <a:off x="7587284" y="4005187"/>
            <a:ext cx="969864" cy="758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3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21" y="2532607"/>
            <a:ext cx="906462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 flipH="1">
            <a:off x="2647806" y="4146355"/>
            <a:ext cx="751561" cy="6069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1718662" y="4826544"/>
            <a:ext cx="2609850" cy="1190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este apartado encontrarás toda la información que necesitas saber sobre las elecciones, urnas electrónicas, noticias del proceso electoral y qué es la violencia política contra la mujer en razón de género.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4429125" y="2067471"/>
            <a:ext cx="10740" cy="1801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3306390" y="703296"/>
            <a:ext cx="2266950" cy="12909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calendario electoral contiene todas las fechas importantes del proceso electoral. Este proceso consta de diversas actividades, las cuales podrás consultar en este apartado. </a:t>
            </a: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5412628" y="4103492"/>
            <a:ext cx="8311" cy="807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4545274" y="4958624"/>
            <a:ext cx="1971675" cy="1058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sesión está dedicada a brindarte información sobre las plataformas de todos los actores políticos involucrados en </a:t>
            </a:r>
            <a:r>
              <a:rPr lang="es-MX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 electoral 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 flipH="1" flipV="1">
            <a:off x="6335340" y="2051186"/>
            <a:ext cx="8310" cy="18174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5688274" y="715355"/>
            <a:ext cx="2152650" cy="12966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este apartado podrás consultar todas las candidaturas a los diversos cargos de elección como diputaciones y alcaldías, de todos los partidos políticos así como candidaturas independientes.</a:t>
            </a:r>
            <a:endParaRPr lang="es-MX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7259899" y="4131363"/>
            <a:ext cx="17201" cy="735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Cuadro de texto 2"/>
          <p:cNvSpPr txBox="1">
            <a:spLocks noChangeArrowheads="1"/>
          </p:cNvSpPr>
          <p:nvPr/>
        </p:nvSpPr>
        <p:spPr bwMode="auto">
          <a:xfrm>
            <a:off x="6926524" y="4954723"/>
            <a:ext cx="1643986" cy="1057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sección está dedicada a </a:t>
            </a:r>
            <a:r>
              <a:rPr lang="es-MX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brindarte información de </a:t>
            </a:r>
            <a:r>
              <a:rPr lang="es-MX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manera sencilla a ubicar tu casilla electoral.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8144569" y="2133290"/>
            <a:ext cx="523875" cy="18192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Cuadro de texto 2"/>
          <p:cNvSpPr txBox="1">
            <a:spLocks noChangeArrowheads="1"/>
          </p:cNvSpPr>
          <p:nvPr/>
        </p:nvSpPr>
        <p:spPr bwMode="auto">
          <a:xfrm>
            <a:off x="8144569" y="761393"/>
            <a:ext cx="1781175" cy="12776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Geografía electoral es la forma en la que se divide el territorio de nuestro estado en distintos y secciones electorales, las podrás consultar en esta sección  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351129" y="-34119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695585" y="1948624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7030A0"/>
                </a:solidFill>
              </a:rPr>
              <a:t>Menú principal</a:t>
            </a:r>
            <a:endParaRPr lang="es-MX" dirty="0">
              <a:solidFill>
                <a:srgbClr val="7030A0"/>
              </a:solidFill>
            </a:endParaRPr>
          </a:p>
        </p:txBody>
      </p:sp>
      <p:cxnSp>
        <p:nvCxnSpPr>
          <p:cNvPr id="26" name="Conector recto de flecha 25"/>
          <p:cNvCxnSpPr/>
          <p:nvPr/>
        </p:nvCxnSpPr>
        <p:spPr>
          <a:xfrm>
            <a:off x="9035156" y="3590847"/>
            <a:ext cx="1013198" cy="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10048354" y="3375403"/>
            <a:ext cx="104067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1100" dirty="0" smtClean="0"/>
              <a:t>Redes sociales </a:t>
            </a:r>
          </a:p>
          <a:p>
            <a:r>
              <a:rPr lang="es-MX" sz="1100" dirty="0" smtClean="0"/>
              <a:t>del IEPC Jalisco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41998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9;p3"/>
          <p:cNvGraphicFramePr/>
          <p:nvPr>
            <p:extLst>
              <p:ext uri="{D42A27DB-BD31-4B8C-83A1-F6EECF244321}">
                <p14:modId xmlns:p14="http://schemas.microsoft.com/office/powerpoint/2010/main" val="1643153353"/>
              </p:ext>
            </p:extLst>
          </p:nvPr>
        </p:nvGraphicFramePr>
        <p:xfrm>
          <a:off x="9102955" y="689030"/>
          <a:ext cx="1837475" cy="40279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37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27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s-MX" sz="1800" b="1" u="none" strike="noStrike" cap="none" dirty="0" smtClean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Inicio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200" y="1609340"/>
            <a:ext cx="7731812" cy="417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9;p3"/>
          <p:cNvGraphicFramePr/>
          <p:nvPr>
            <p:extLst>
              <p:ext uri="{D42A27DB-BD31-4B8C-83A1-F6EECF244321}">
                <p14:modId xmlns:p14="http://schemas.microsoft.com/office/powerpoint/2010/main" val="3822679089"/>
              </p:ext>
            </p:extLst>
          </p:nvPr>
        </p:nvGraphicFramePr>
        <p:xfrm>
          <a:off x="9012339" y="1397484"/>
          <a:ext cx="1837475" cy="6407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37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Calendario Electoral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19" y="996287"/>
            <a:ext cx="7358655" cy="457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9;p3"/>
          <p:cNvGraphicFramePr/>
          <p:nvPr>
            <p:extLst>
              <p:ext uri="{D42A27DB-BD31-4B8C-83A1-F6EECF244321}">
                <p14:modId xmlns:p14="http://schemas.microsoft.com/office/powerpoint/2010/main" val="1295964222"/>
              </p:ext>
            </p:extLst>
          </p:nvPr>
        </p:nvGraphicFramePr>
        <p:xfrm>
          <a:off x="9102955" y="689030"/>
          <a:ext cx="1837475" cy="52562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37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56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s-MX" sz="1800" b="1" u="none" strike="noStrike" cap="none" dirty="0" smtClean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Numeralia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12" y="727576"/>
            <a:ext cx="5635196" cy="48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467</Words>
  <Application>Microsoft Office PowerPoint</Application>
  <PresentationFormat>Panorámica</PresentationFormat>
  <Paragraphs>34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Trebuchet MS</vt:lpstr>
      <vt:lpstr>Office Theme</vt:lpstr>
      <vt:lpstr>Presentación de PowerPoint</vt:lpstr>
      <vt:lpstr>Presentación de PowerPoint</vt:lpstr>
      <vt:lpstr>Herramienta de Voto Informado</vt:lpstr>
      <vt:lpstr>Herramienta de visibilidad de candidaturas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usar el Tablero Electoral?</vt:lpstr>
      <vt:lpstr>Formato Propuestas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Soyuz</dc:creator>
  <cp:lastModifiedBy>Carlos Javier Aguirre Arias</cp:lastModifiedBy>
  <cp:revision>48</cp:revision>
  <dcterms:created xsi:type="dcterms:W3CDTF">2020-11-12T16:12:06Z</dcterms:created>
  <dcterms:modified xsi:type="dcterms:W3CDTF">2021-04-23T21:16:59Z</dcterms:modified>
</cp:coreProperties>
</file>