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5" r:id="rId2"/>
    <p:sldId id="266" r:id="rId3"/>
    <p:sldId id="267" r:id="rId4"/>
    <p:sldId id="268" r:id="rId5"/>
    <p:sldId id="271" r:id="rId6"/>
    <p:sldId id="272" r:id="rId7"/>
    <p:sldId id="270" r:id="rId8"/>
    <p:sldId id="273" r:id="rId9"/>
    <p:sldId id="277" r:id="rId10"/>
    <p:sldId id="274" r:id="rId11"/>
    <p:sldId id="278" r:id="rId12"/>
    <p:sldId id="279" r:id="rId13"/>
    <p:sldId id="290" r:id="rId14"/>
    <p:sldId id="291" r:id="rId15"/>
    <p:sldId id="280" r:id="rId16"/>
    <p:sldId id="281" r:id="rId17"/>
    <p:sldId id="282" r:id="rId18"/>
    <p:sldId id="283" r:id="rId19"/>
    <p:sldId id="284" r:id="rId20"/>
    <p:sldId id="286" r:id="rId21"/>
    <p:sldId id="285" r:id="rId22"/>
    <p:sldId id="288" r:id="rId23"/>
    <p:sldId id="289" r:id="rId24"/>
    <p:sldId id="292" r:id="rId25"/>
    <p:sldId id="293" r:id="rId26"/>
    <p:sldId id="294" r:id="rId27"/>
    <p:sldId id="299" r:id="rId28"/>
    <p:sldId id="300" r:id="rId29"/>
    <p:sldId id="297" r:id="rId30"/>
    <p:sldId id="298" r:id="rId31"/>
    <p:sldId id="296" r:id="rId32"/>
    <p:sldId id="276"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4D4B9"/>
    <a:srgbClr val="7DC19A"/>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D5A883-31BE-4766-B5BB-617660D12CEE}" v="39" dt="2024-04-03T23:30:08.86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22" autoAdjust="0"/>
  </p:normalViewPr>
  <p:slideViewPr>
    <p:cSldViewPr>
      <p:cViewPr varScale="1">
        <p:scale>
          <a:sx n="42" d="100"/>
          <a:sy n="42" d="100"/>
        </p:scale>
        <p:origin x="528"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11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FE8BD3-BC40-4DC1-A005-172D6985C0B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8517AE69-F08C-4C92-97F2-5EF172765264}">
      <dgm:prSet phldrT="[Texto]" custT="1"/>
      <dgm:spPr>
        <a:xfrm>
          <a:off x="871" y="318198"/>
          <a:ext cx="3172920" cy="295843"/>
        </a:xfrm>
        <a:prstGeom prst="roundRect">
          <a:avLst>
            <a:gd name="adj" fmla="val 10000"/>
          </a:avLst>
        </a:prstGeom>
        <a:solidFill>
          <a:srgbClr val="FFFFFF">
            <a:lumMod val="50000"/>
          </a:srgbClr>
        </a:solidFill>
        <a:ln w="25400" cap="flat" cmpd="sng" algn="ctr">
          <a:solidFill>
            <a:srgbClr val="FFFFFF">
              <a:hueOff val="0"/>
              <a:satOff val="0"/>
              <a:lumOff val="0"/>
              <a:alphaOff val="0"/>
            </a:srgbClr>
          </a:solidFill>
          <a:prstDash val="solid"/>
        </a:ln>
        <a:effectLst/>
      </dgm:spPr>
      <dgm:t>
        <a:bodyPr/>
        <a:lstStyle/>
        <a:p>
          <a:r>
            <a:rPr lang="es-ES" sz="3200" dirty="0">
              <a:solidFill>
                <a:srgbClr val="FFFFFF"/>
              </a:solidFill>
              <a:latin typeface="Poppins" panose="020B0604020202020204" charset="0"/>
              <a:ea typeface="+mn-ea"/>
              <a:cs typeface="Poppins" panose="020B0604020202020204" charset="0"/>
            </a:rPr>
            <a:t>Identificación</a:t>
          </a:r>
          <a:endParaRPr lang="es-ES" sz="2400" dirty="0">
            <a:solidFill>
              <a:srgbClr val="FFFFFF"/>
            </a:solidFill>
            <a:latin typeface="Poppins" panose="020B0604020202020204" charset="0"/>
            <a:ea typeface="+mn-ea"/>
            <a:cs typeface="Poppins" panose="020B0604020202020204" charset="0"/>
          </a:endParaRPr>
        </a:p>
      </dgm:t>
    </dgm:pt>
    <dgm:pt modelId="{A3A4A67D-F736-46E8-9CE5-C9D44048C39E}" type="parTrans" cxnId="{5F1F06B9-4C98-4864-8E67-543FB475AC4D}">
      <dgm:prSet/>
      <dgm:spPr/>
      <dgm:t>
        <a:bodyPr/>
        <a:lstStyle/>
        <a:p>
          <a:endParaRPr lang="es-ES" sz="2400"/>
        </a:p>
      </dgm:t>
    </dgm:pt>
    <dgm:pt modelId="{59AA278E-6565-4DD9-AE07-C9F3E6D44012}" type="sibTrans" cxnId="{5F1F06B9-4C98-4864-8E67-543FB475AC4D}">
      <dgm:prSet/>
      <dgm:spPr/>
      <dgm:t>
        <a:bodyPr/>
        <a:lstStyle/>
        <a:p>
          <a:endParaRPr lang="es-ES" sz="2400"/>
        </a:p>
      </dgm:t>
    </dgm:pt>
    <dgm:pt modelId="{7D7679C6-A110-445C-98B3-D1635BE25908}">
      <dgm:prSet phldrT="[Texto]" custT="1"/>
      <dgm:spPr>
        <a:xfrm>
          <a:off x="635455" y="1010656"/>
          <a:ext cx="2538336" cy="1586460"/>
        </a:xfrm>
        <a:prstGeom prst="roundRect">
          <a:avLst>
            <a:gd name="adj" fmla="val 10000"/>
          </a:avLst>
        </a:prstGeom>
        <a:noFill/>
        <a:ln w="25400" cap="flat" cmpd="sng" algn="ctr">
          <a:solidFill>
            <a:srgbClr val="FFFFFF">
              <a:lumMod val="50000"/>
            </a:srgbClr>
          </a:solidFill>
          <a:prstDash val="solid"/>
        </a:ln>
        <a:effectLst/>
      </dgm:spPr>
      <dgm:t>
        <a:bodyPr/>
        <a:lstStyle/>
        <a:p>
          <a:pPr>
            <a:spcAft>
              <a:spcPts val="0"/>
            </a:spcAft>
          </a:pPr>
          <a:r>
            <a:rPr lang="es-MX" sz="2400" dirty="0">
              <a:solidFill>
                <a:srgbClr val="000000">
                  <a:hueOff val="0"/>
                  <a:satOff val="0"/>
                  <a:lumOff val="0"/>
                  <a:alphaOff val="0"/>
                </a:srgbClr>
              </a:solidFill>
              <a:latin typeface="Poppins" panose="020B0604020202020204" charset="0"/>
              <a:ea typeface="+mn-ea"/>
              <a:cs typeface="Poppins" panose="020B0604020202020204" charset="0"/>
            </a:rPr>
            <a:t>Permiten que el personal del INE identifique a través del Sistema de Identificación para Voto Presencial en el Extranjero (</a:t>
          </a:r>
          <a:r>
            <a:rPr lang="es-MX" sz="2400" b="1" dirty="0">
              <a:solidFill>
                <a:srgbClr val="000000">
                  <a:hueOff val="0"/>
                  <a:satOff val="0"/>
                  <a:lumOff val="0"/>
                  <a:alphaOff val="0"/>
                </a:srgbClr>
              </a:solidFill>
              <a:latin typeface="Poppins" panose="020B0604020202020204" charset="0"/>
              <a:ea typeface="+mn-ea"/>
              <a:cs typeface="Poppins" panose="020B0604020202020204" charset="0"/>
            </a:rPr>
            <a:t>SIVPE) </a:t>
          </a:r>
          <a:r>
            <a:rPr lang="es-MX" sz="2400" dirty="0">
              <a:solidFill>
                <a:srgbClr val="000000">
                  <a:hueOff val="0"/>
                  <a:satOff val="0"/>
                  <a:lumOff val="0"/>
                  <a:alphaOff val="0"/>
                </a:srgbClr>
              </a:solidFill>
              <a:latin typeface="Poppins" panose="020B0604020202020204" charset="0"/>
              <a:ea typeface="+mn-ea"/>
              <a:cs typeface="Poppins" panose="020B0604020202020204" charset="0"/>
            </a:rPr>
            <a:t>a las personas votantes que estén registradas en la LNE-Extranjero.</a:t>
          </a:r>
          <a:endParaRPr lang="es-ES" sz="2400" dirty="0">
            <a:solidFill>
              <a:srgbClr val="000000">
                <a:hueOff val="0"/>
                <a:satOff val="0"/>
                <a:lumOff val="0"/>
                <a:alphaOff val="0"/>
              </a:srgbClr>
            </a:solidFill>
            <a:latin typeface="Poppins" panose="020B0604020202020204" charset="0"/>
            <a:ea typeface="+mn-ea"/>
            <a:cs typeface="Poppins" panose="020B0604020202020204" charset="0"/>
          </a:endParaRPr>
        </a:p>
      </dgm:t>
    </dgm:pt>
    <dgm:pt modelId="{F3F50C19-F147-47E2-86A3-F2197206B648}" type="parTrans" cxnId="{1BCA9BF2-63C1-4AEB-8E3D-A781EC5B3A5F}">
      <dgm:prSet/>
      <dgm:spPr>
        <a:xfrm>
          <a:off x="318163" y="614041"/>
          <a:ext cx="317292" cy="1189845"/>
        </a:xfrm>
        <a:custGeom>
          <a:avLst/>
          <a:gdLst/>
          <a:ahLst/>
          <a:cxnLst/>
          <a:rect l="0" t="0" r="0" b="0"/>
          <a:pathLst>
            <a:path>
              <a:moveTo>
                <a:pt x="0" y="0"/>
              </a:moveTo>
              <a:lnTo>
                <a:pt x="0" y="1189845"/>
              </a:lnTo>
              <a:lnTo>
                <a:pt x="317292" y="1189845"/>
              </a:lnTo>
            </a:path>
          </a:pathLst>
        </a:custGeom>
        <a:noFill/>
        <a:ln w="25400" cap="flat" cmpd="sng" algn="ctr">
          <a:solidFill>
            <a:srgbClr val="FFFFFF">
              <a:lumMod val="50000"/>
            </a:srgbClr>
          </a:solidFill>
          <a:prstDash val="solid"/>
        </a:ln>
        <a:effectLst/>
      </dgm:spPr>
      <dgm:t>
        <a:bodyPr/>
        <a:lstStyle/>
        <a:p>
          <a:endParaRPr lang="es-ES" sz="2400"/>
        </a:p>
      </dgm:t>
    </dgm:pt>
    <dgm:pt modelId="{63F1A1C9-C769-4B60-B3CD-CE8D5D0CEF1B}" type="sibTrans" cxnId="{1BCA9BF2-63C1-4AEB-8E3D-A781EC5B3A5F}">
      <dgm:prSet/>
      <dgm:spPr/>
      <dgm:t>
        <a:bodyPr/>
        <a:lstStyle/>
        <a:p>
          <a:endParaRPr lang="es-ES" sz="2400"/>
        </a:p>
      </dgm:t>
    </dgm:pt>
    <dgm:pt modelId="{DCF062EC-5E98-4C87-8087-F901E2F690FB}">
      <dgm:prSet phldrT="[Texto]" custT="1"/>
      <dgm:spPr>
        <a:xfrm>
          <a:off x="3967022" y="318198"/>
          <a:ext cx="3172920" cy="261004"/>
        </a:xfrm>
        <a:prstGeom prst="roundRect">
          <a:avLst>
            <a:gd name="adj" fmla="val 10000"/>
          </a:avLst>
        </a:prstGeom>
        <a:solidFill>
          <a:srgbClr val="FFFFFF">
            <a:lumMod val="50000"/>
          </a:srgbClr>
        </a:solidFill>
        <a:ln w="25400" cap="flat" cmpd="sng" algn="ctr">
          <a:solidFill>
            <a:srgbClr val="FFFFFF">
              <a:hueOff val="0"/>
              <a:satOff val="0"/>
              <a:lumOff val="0"/>
              <a:alphaOff val="0"/>
            </a:srgbClr>
          </a:solidFill>
          <a:prstDash val="solid"/>
        </a:ln>
        <a:effectLst/>
      </dgm:spPr>
      <dgm:t>
        <a:bodyPr/>
        <a:lstStyle/>
        <a:p>
          <a:r>
            <a:rPr lang="es-ES" sz="3200" dirty="0">
              <a:solidFill>
                <a:srgbClr val="FFFFFF"/>
              </a:solidFill>
              <a:latin typeface="Poppins" panose="020B0604020202020204" charset="0"/>
              <a:ea typeface="+mn-ea"/>
              <a:cs typeface="Poppins" panose="020B0604020202020204" charset="0"/>
            </a:rPr>
            <a:t>Votación</a:t>
          </a:r>
          <a:endParaRPr lang="es-ES" sz="2400" dirty="0">
            <a:solidFill>
              <a:srgbClr val="FFFFFF"/>
            </a:solidFill>
            <a:latin typeface="Poppins" panose="020B0604020202020204" charset="0"/>
            <a:ea typeface="+mn-ea"/>
            <a:cs typeface="Poppins" panose="020B0604020202020204" charset="0"/>
          </a:endParaRPr>
        </a:p>
      </dgm:t>
    </dgm:pt>
    <dgm:pt modelId="{C8F02078-EF2F-4618-9CB9-505849B29746}" type="parTrans" cxnId="{BECB77FC-36E9-4ED3-B24E-5801BB84A56C}">
      <dgm:prSet/>
      <dgm:spPr/>
      <dgm:t>
        <a:bodyPr/>
        <a:lstStyle/>
        <a:p>
          <a:endParaRPr lang="es-ES" sz="2400"/>
        </a:p>
      </dgm:t>
    </dgm:pt>
    <dgm:pt modelId="{0EC88017-966E-48CE-82E2-65F817CB646B}" type="sibTrans" cxnId="{BECB77FC-36E9-4ED3-B24E-5801BB84A56C}">
      <dgm:prSet/>
      <dgm:spPr/>
      <dgm:t>
        <a:bodyPr/>
        <a:lstStyle/>
        <a:p>
          <a:endParaRPr lang="es-ES" sz="2400"/>
        </a:p>
      </dgm:t>
    </dgm:pt>
    <dgm:pt modelId="{19E09900-2307-41AD-883F-C6A8822CAEED}">
      <dgm:prSet phldrT="[Texto]" custT="1"/>
      <dgm:spPr>
        <a:xfrm>
          <a:off x="4601606" y="975818"/>
          <a:ext cx="2538336" cy="1586460"/>
        </a:xfrm>
        <a:prstGeom prst="roundRect">
          <a:avLst>
            <a:gd name="adj" fmla="val 10000"/>
          </a:avLst>
        </a:prstGeom>
        <a:noFill/>
        <a:ln w="25400" cap="flat" cmpd="sng" algn="ctr">
          <a:solidFill>
            <a:srgbClr val="FFFFFF">
              <a:lumMod val="50000"/>
            </a:srgbClr>
          </a:solidFill>
          <a:prstDash val="solid"/>
        </a:ln>
        <a:effectLst/>
      </dgm:spPr>
      <dgm:t>
        <a:bodyPr/>
        <a:lstStyle/>
        <a:p>
          <a:pPr>
            <a:spcAft>
              <a:spcPts val="0"/>
            </a:spcAft>
          </a:pPr>
          <a:r>
            <a:rPr lang="es-MX" sz="2400" dirty="0">
              <a:solidFill>
                <a:srgbClr val="000000">
                  <a:hueOff val="0"/>
                  <a:satOff val="0"/>
                  <a:lumOff val="0"/>
                  <a:alphaOff val="0"/>
                </a:srgbClr>
              </a:solidFill>
              <a:latin typeface="Poppins" panose="020B0604020202020204" charset="0"/>
              <a:ea typeface="+mn-ea"/>
              <a:cs typeface="Poppins" panose="020B0604020202020204" charset="0"/>
            </a:rPr>
            <a:t>Permiten que la ciudadanía emita su voto vía Internet a través del Sistema de Voto Electrónico por Internet para</a:t>
          </a:r>
        </a:p>
        <a:p>
          <a:pPr>
            <a:spcAft>
              <a:spcPts val="0"/>
            </a:spcAft>
          </a:pPr>
          <a:r>
            <a:rPr lang="es-MX" sz="2400" dirty="0">
              <a:solidFill>
                <a:srgbClr val="000000">
                  <a:hueOff val="0"/>
                  <a:satOff val="0"/>
                  <a:lumOff val="0"/>
                  <a:alphaOff val="0"/>
                </a:srgbClr>
              </a:solidFill>
              <a:latin typeface="Poppins" panose="020B0604020202020204" charset="0"/>
              <a:ea typeface="+mn-ea"/>
              <a:cs typeface="Poppins" panose="020B0604020202020204" charset="0"/>
            </a:rPr>
            <a:t>las y los Mexicanos Residentes en el Extranjero (</a:t>
          </a:r>
          <a:r>
            <a:rPr lang="es-MX" sz="2400" b="1" dirty="0">
              <a:solidFill>
                <a:srgbClr val="000000">
                  <a:hueOff val="0"/>
                  <a:satOff val="0"/>
                  <a:lumOff val="0"/>
                  <a:alphaOff val="0"/>
                </a:srgbClr>
              </a:solidFill>
              <a:latin typeface="Poppins" panose="020B0604020202020204" charset="0"/>
              <a:ea typeface="+mn-ea"/>
              <a:cs typeface="Poppins" panose="020B0604020202020204" charset="0"/>
            </a:rPr>
            <a:t>SIVEI).</a:t>
          </a:r>
          <a:endParaRPr lang="es-ES" sz="2400" b="1" dirty="0">
            <a:solidFill>
              <a:srgbClr val="000000">
                <a:hueOff val="0"/>
                <a:satOff val="0"/>
                <a:lumOff val="0"/>
                <a:alphaOff val="0"/>
              </a:srgbClr>
            </a:solidFill>
            <a:latin typeface="Poppins" panose="020B0604020202020204" charset="0"/>
            <a:ea typeface="+mn-ea"/>
            <a:cs typeface="Poppins" panose="020B0604020202020204" charset="0"/>
          </a:endParaRPr>
        </a:p>
      </dgm:t>
    </dgm:pt>
    <dgm:pt modelId="{3661972B-921B-48E5-B199-C487CB124F20}" type="parTrans" cxnId="{18FE5206-1C10-4988-B23F-78F8EBB4C2E7}">
      <dgm:prSet/>
      <dgm:spPr>
        <a:xfrm>
          <a:off x="4284314" y="579203"/>
          <a:ext cx="317292" cy="1189845"/>
        </a:xfrm>
        <a:custGeom>
          <a:avLst/>
          <a:gdLst/>
          <a:ahLst/>
          <a:cxnLst/>
          <a:rect l="0" t="0" r="0" b="0"/>
          <a:pathLst>
            <a:path>
              <a:moveTo>
                <a:pt x="0" y="0"/>
              </a:moveTo>
              <a:lnTo>
                <a:pt x="0" y="1189845"/>
              </a:lnTo>
              <a:lnTo>
                <a:pt x="317292" y="1189845"/>
              </a:lnTo>
            </a:path>
          </a:pathLst>
        </a:custGeom>
        <a:noFill/>
        <a:ln w="25400" cap="flat" cmpd="sng" algn="ctr">
          <a:solidFill>
            <a:srgbClr val="FFFFFF">
              <a:lumMod val="50000"/>
            </a:srgbClr>
          </a:solidFill>
          <a:prstDash val="solid"/>
        </a:ln>
        <a:effectLst/>
      </dgm:spPr>
      <dgm:t>
        <a:bodyPr/>
        <a:lstStyle/>
        <a:p>
          <a:endParaRPr lang="es-ES" sz="2400"/>
        </a:p>
      </dgm:t>
    </dgm:pt>
    <dgm:pt modelId="{A4B85A5E-00B2-4360-95E1-AB2E4D63804D}" type="sibTrans" cxnId="{18FE5206-1C10-4988-B23F-78F8EBB4C2E7}">
      <dgm:prSet/>
      <dgm:spPr/>
      <dgm:t>
        <a:bodyPr/>
        <a:lstStyle/>
        <a:p>
          <a:endParaRPr lang="es-ES" sz="2400"/>
        </a:p>
      </dgm:t>
    </dgm:pt>
    <dgm:pt modelId="{12CF662E-125D-441B-B371-0A20DA300B84}" type="pres">
      <dgm:prSet presAssocID="{ACFE8BD3-BC40-4DC1-A005-172D6985C0B5}" presName="diagram" presStyleCnt="0">
        <dgm:presLayoutVars>
          <dgm:chPref val="1"/>
          <dgm:dir/>
          <dgm:animOne val="branch"/>
          <dgm:animLvl val="lvl"/>
          <dgm:resizeHandles/>
        </dgm:presLayoutVars>
      </dgm:prSet>
      <dgm:spPr/>
    </dgm:pt>
    <dgm:pt modelId="{40A6360D-E208-4145-B5C5-AE8414D80928}" type="pres">
      <dgm:prSet presAssocID="{8517AE69-F08C-4C92-97F2-5EF172765264}" presName="root" presStyleCnt="0"/>
      <dgm:spPr/>
    </dgm:pt>
    <dgm:pt modelId="{C3F28323-B30F-401C-8FEC-654166784E06}" type="pres">
      <dgm:prSet presAssocID="{8517AE69-F08C-4C92-97F2-5EF172765264}" presName="rootComposite" presStyleCnt="0"/>
      <dgm:spPr/>
    </dgm:pt>
    <dgm:pt modelId="{E12716B9-C942-4996-A547-13871B8B7F80}" type="pres">
      <dgm:prSet presAssocID="{8517AE69-F08C-4C92-97F2-5EF172765264}" presName="rootText" presStyleLbl="node1" presStyleIdx="0" presStyleCnt="2" custScaleY="18648"/>
      <dgm:spPr/>
    </dgm:pt>
    <dgm:pt modelId="{5D767F05-A1F2-4BCC-A223-FE2D449F50F5}" type="pres">
      <dgm:prSet presAssocID="{8517AE69-F08C-4C92-97F2-5EF172765264}" presName="rootConnector" presStyleLbl="node1" presStyleIdx="0" presStyleCnt="2"/>
      <dgm:spPr/>
    </dgm:pt>
    <dgm:pt modelId="{096C24B9-6750-4845-9332-48EE1EB22CF8}" type="pres">
      <dgm:prSet presAssocID="{8517AE69-F08C-4C92-97F2-5EF172765264}" presName="childShape" presStyleCnt="0"/>
      <dgm:spPr/>
    </dgm:pt>
    <dgm:pt modelId="{23A14278-2839-497B-913C-D014D570E7F7}" type="pres">
      <dgm:prSet presAssocID="{F3F50C19-F147-47E2-86A3-F2197206B648}" presName="Name13" presStyleLbl="parChTrans1D2" presStyleIdx="0" presStyleCnt="2"/>
      <dgm:spPr/>
    </dgm:pt>
    <dgm:pt modelId="{494D7F54-4D50-4C3A-9BCC-7A732B5E5A7F}" type="pres">
      <dgm:prSet presAssocID="{7D7679C6-A110-445C-98B3-D1635BE25908}" presName="childText" presStyleLbl="bgAcc1" presStyleIdx="0" presStyleCnt="2" custScaleX="134899">
        <dgm:presLayoutVars>
          <dgm:bulletEnabled val="1"/>
        </dgm:presLayoutVars>
      </dgm:prSet>
      <dgm:spPr/>
    </dgm:pt>
    <dgm:pt modelId="{FF81DBC4-F099-4B89-8085-25B2EF345CE2}" type="pres">
      <dgm:prSet presAssocID="{DCF062EC-5E98-4C87-8087-F901E2F690FB}" presName="root" presStyleCnt="0"/>
      <dgm:spPr/>
    </dgm:pt>
    <dgm:pt modelId="{6DF2D244-8EEB-4828-9ACE-F47EC0452DF7}" type="pres">
      <dgm:prSet presAssocID="{DCF062EC-5E98-4C87-8087-F901E2F690FB}" presName="rootComposite" presStyleCnt="0"/>
      <dgm:spPr/>
    </dgm:pt>
    <dgm:pt modelId="{BA8D0C87-FAA4-4BEA-8628-EDBD628754AC}" type="pres">
      <dgm:prSet presAssocID="{DCF062EC-5E98-4C87-8087-F901E2F690FB}" presName="rootText" presStyleLbl="node1" presStyleIdx="1" presStyleCnt="2" custScaleY="16452" custLinFactNeighborX="-797" custLinFactNeighborY="-168"/>
      <dgm:spPr/>
    </dgm:pt>
    <dgm:pt modelId="{CB40F525-DE5C-4AAD-AF58-EC92503EA0CF}" type="pres">
      <dgm:prSet presAssocID="{DCF062EC-5E98-4C87-8087-F901E2F690FB}" presName="rootConnector" presStyleLbl="node1" presStyleIdx="1" presStyleCnt="2"/>
      <dgm:spPr/>
    </dgm:pt>
    <dgm:pt modelId="{00F213B7-C8BE-48E3-9A2A-73C50F7F7B35}" type="pres">
      <dgm:prSet presAssocID="{DCF062EC-5E98-4C87-8087-F901E2F690FB}" presName="childShape" presStyleCnt="0"/>
      <dgm:spPr/>
    </dgm:pt>
    <dgm:pt modelId="{ABE9202B-B712-46AF-82DF-BB18BF2FFB03}" type="pres">
      <dgm:prSet presAssocID="{3661972B-921B-48E5-B199-C487CB124F20}" presName="Name13" presStyleLbl="parChTrans1D2" presStyleIdx="1" presStyleCnt="2"/>
      <dgm:spPr/>
    </dgm:pt>
    <dgm:pt modelId="{4EE90E8B-1610-4AC3-B60C-2432A1C82EB6}" type="pres">
      <dgm:prSet presAssocID="{19E09900-2307-41AD-883F-C6A8822CAEED}" presName="childText" presStyleLbl="bgAcc1" presStyleIdx="1" presStyleCnt="2" custScaleX="125751">
        <dgm:presLayoutVars>
          <dgm:bulletEnabled val="1"/>
        </dgm:presLayoutVars>
      </dgm:prSet>
      <dgm:spPr/>
    </dgm:pt>
  </dgm:ptLst>
  <dgm:cxnLst>
    <dgm:cxn modelId="{18FE5206-1C10-4988-B23F-78F8EBB4C2E7}" srcId="{DCF062EC-5E98-4C87-8087-F901E2F690FB}" destId="{19E09900-2307-41AD-883F-C6A8822CAEED}" srcOrd="0" destOrd="0" parTransId="{3661972B-921B-48E5-B199-C487CB124F20}" sibTransId="{A4B85A5E-00B2-4360-95E1-AB2E4D63804D}"/>
    <dgm:cxn modelId="{B0BB4110-52AF-4CFC-8169-9E92314EA19F}" type="presOf" srcId="{F3F50C19-F147-47E2-86A3-F2197206B648}" destId="{23A14278-2839-497B-913C-D014D570E7F7}" srcOrd="0" destOrd="0" presId="urn:microsoft.com/office/officeart/2005/8/layout/hierarchy3"/>
    <dgm:cxn modelId="{2CB88B1C-BD15-4916-BF96-883B5F631FEF}" type="presOf" srcId="{DCF062EC-5E98-4C87-8087-F901E2F690FB}" destId="{CB40F525-DE5C-4AAD-AF58-EC92503EA0CF}" srcOrd="1" destOrd="0" presId="urn:microsoft.com/office/officeart/2005/8/layout/hierarchy3"/>
    <dgm:cxn modelId="{A3462366-75D4-4FC3-92A3-A6FE8D9A5BC8}" type="presOf" srcId="{7D7679C6-A110-445C-98B3-D1635BE25908}" destId="{494D7F54-4D50-4C3A-9BCC-7A732B5E5A7F}" srcOrd="0" destOrd="0" presId="urn:microsoft.com/office/officeart/2005/8/layout/hierarchy3"/>
    <dgm:cxn modelId="{BB82E669-159F-4BF1-964F-A1198F934A44}" type="presOf" srcId="{8517AE69-F08C-4C92-97F2-5EF172765264}" destId="{E12716B9-C942-4996-A547-13871B8B7F80}" srcOrd="0" destOrd="0" presId="urn:microsoft.com/office/officeart/2005/8/layout/hierarchy3"/>
    <dgm:cxn modelId="{F7379A4A-8D4E-49C4-8897-9579AD3DC1AD}" type="presOf" srcId="{3661972B-921B-48E5-B199-C487CB124F20}" destId="{ABE9202B-B712-46AF-82DF-BB18BF2FFB03}" srcOrd="0" destOrd="0" presId="urn:microsoft.com/office/officeart/2005/8/layout/hierarchy3"/>
    <dgm:cxn modelId="{5032A4A3-6BB5-467C-AAF5-2C7E1D6DA13E}" type="presOf" srcId="{DCF062EC-5E98-4C87-8087-F901E2F690FB}" destId="{BA8D0C87-FAA4-4BEA-8628-EDBD628754AC}" srcOrd="0" destOrd="0" presId="urn:microsoft.com/office/officeart/2005/8/layout/hierarchy3"/>
    <dgm:cxn modelId="{5F1F06B9-4C98-4864-8E67-543FB475AC4D}" srcId="{ACFE8BD3-BC40-4DC1-A005-172D6985C0B5}" destId="{8517AE69-F08C-4C92-97F2-5EF172765264}" srcOrd="0" destOrd="0" parTransId="{A3A4A67D-F736-46E8-9CE5-C9D44048C39E}" sibTransId="{59AA278E-6565-4DD9-AE07-C9F3E6D44012}"/>
    <dgm:cxn modelId="{BED561D8-04E4-411A-8A34-3810087603D1}" type="presOf" srcId="{ACFE8BD3-BC40-4DC1-A005-172D6985C0B5}" destId="{12CF662E-125D-441B-B371-0A20DA300B84}" srcOrd="0" destOrd="0" presId="urn:microsoft.com/office/officeart/2005/8/layout/hierarchy3"/>
    <dgm:cxn modelId="{8FE42DDE-DAD1-4FFE-86C9-03F545260CCD}" type="presOf" srcId="{8517AE69-F08C-4C92-97F2-5EF172765264}" destId="{5D767F05-A1F2-4BCC-A223-FE2D449F50F5}" srcOrd="1" destOrd="0" presId="urn:microsoft.com/office/officeart/2005/8/layout/hierarchy3"/>
    <dgm:cxn modelId="{CDBACBE4-28ED-4A71-B992-57D640239D17}" type="presOf" srcId="{19E09900-2307-41AD-883F-C6A8822CAEED}" destId="{4EE90E8B-1610-4AC3-B60C-2432A1C82EB6}" srcOrd="0" destOrd="0" presId="urn:microsoft.com/office/officeart/2005/8/layout/hierarchy3"/>
    <dgm:cxn modelId="{1BCA9BF2-63C1-4AEB-8E3D-A781EC5B3A5F}" srcId="{8517AE69-F08C-4C92-97F2-5EF172765264}" destId="{7D7679C6-A110-445C-98B3-D1635BE25908}" srcOrd="0" destOrd="0" parTransId="{F3F50C19-F147-47E2-86A3-F2197206B648}" sibTransId="{63F1A1C9-C769-4B60-B3CD-CE8D5D0CEF1B}"/>
    <dgm:cxn modelId="{BECB77FC-36E9-4ED3-B24E-5801BB84A56C}" srcId="{ACFE8BD3-BC40-4DC1-A005-172D6985C0B5}" destId="{DCF062EC-5E98-4C87-8087-F901E2F690FB}" srcOrd="1" destOrd="0" parTransId="{C8F02078-EF2F-4618-9CB9-505849B29746}" sibTransId="{0EC88017-966E-48CE-82E2-65F817CB646B}"/>
    <dgm:cxn modelId="{DA183741-C8BD-488A-A4F0-8AC5A606DD6D}" type="presParOf" srcId="{12CF662E-125D-441B-B371-0A20DA300B84}" destId="{40A6360D-E208-4145-B5C5-AE8414D80928}" srcOrd="0" destOrd="0" presId="urn:microsoft.com/office/officeart/2005/8/layout/hierarchy3"/>
    <dgm:cxn modelId="{09EC0960-F0FC-469F-94FD-3CE8BEC6ECDC}" type="presParOf" srcId="{40A6360D-E208-4145-B5C5-AE8414D80928}" destId="{C3F28323-B30F-401C-8FEC-654166784E06}" srcOrd="0" destOrd="0" presId="urn:microsoft.com/office/officeart/2005/8/layout/hierarchy3"/>
    <dgm:cxn modelId="{D31C7ACF-077C-48A0-A70D-C2F36D098F92}" type="presParOf" srcId="{C3F28323-B30F-401C-8FEC-654166784E06}" destId="{E12716B9-C942-4996-A547-13871B8B7F80}" srcOrd="0" destOrd="0" presId="urn:microsoft.com/office/officeart/2005/8/layout/hierarchy3"/>
    <dgm:cxn modelId="{726FFFB2-4B74-4216-88B2-ADE164B91A1D}" type="presParOf" srcId="{C3F28323-B30F-401C-8FEC-654166784E06}" destId="{5D767F05-A1F2-4BCC-A223-FE2D449F50F5}" srcOrd="1" destOrd="0" presId="urn:microsoft.com/office/officeart/2005/8/layout/hierarchy3"/>
    <dgm:cxn modelId="{92ECC4A0-C1F2-45D8-B48F-876413B9518E}" type="presParOf" srcId="{40A6360D-E208-4145-B5C5-AE8414D80928}" destId="{096C24B9-6750-4845-9332-48EE1EB22CF8}" srcOrd="1" destOrd="0" presId="urn:microsoft.com/office/officeart/2005/8/layout/hierarchy3"/>
    <dgm:cxn modelId="{90994AAA-0298-41D7-BB64-44C9FF7B4714}" type="presParOf" srcId="{096C24B9-6750-4845-9332-48EE1EB22CF8}" destId="{23A14278-2839-497B-913C-D014D570E7F7}" srcOrd="0" destOrd="0" presId="urn:microsoft.com/office/officeart/2005/8/layout/hierarchy3"/>
    <dgm:cxn modelId="{58E8AA0B-CD04-419C-8A3E-88E821480E03}" type="presParOf" srcId="{096C24B9-6750-4845-9332-48EE1EB22CF8}" destId="{494D7F54-4D50-4C3A-9BCC-7A732B5E5A7F}" srcOrd="1" destOrd="0" presId="urn:microsoft.com/office/officeart/2005/8/layout/hierarchy3"/>
    <dgm:cxn modelId="{E42EF695-39FF-4056-9A58-35948C5ECEF1}" type="presParOf" srcId="{12CF662E-125D-441B-B371-0A20DA300B84}" destId="{FF81DBC4-F099-4B89-8085-25B2EF345CE2}" srcOrd="1" destOrd="0" presId="urn:microsoft.com/office/officeart/2005/8/layout/hierarchy3"/>
    <dgm:cxn modelId="{741CBA28-DA37-4A5F-86B1-BAD6E698E375}" type="presParOf" srcId="{FF81DBC4-F099-4B89-8085-25B2EF345CE2}" destId="{6DF2D244-8EEB-4828-9ACE-F47EC0452DF7}" srcOrd="0" destOrd="0" presId="urn:microsoft.com/office/officeart/2005/8/layout/hierarchy3"/>
    <dgm:cxn modelId="{22A54C25-82AD-4D99-8BB0-8681AC1A97CE}" type="presParOf" srcId="{6DF2D244-8EEB-4828-9ACE-F47EC0452DF7}" destId="{BA8D0C87-FAA4-4BEA-8628-EDBD628754AC}" srcOrd="0" destOrd="0" presId="urn:microsoft.com/office/officeart/2005/8/layout/hierarchy3"/>
    <dgm:cxn modelId="{A5D269B0-76CC-4D44-9E55-8B77103E6D95}" type="presParOf" srcId="{6DF2D244-8EEB-4828-9ACE-F47EC0452DF7}" destId="{CB40F525-DE5C-4AAD-AF58-EC92503EA0CF}" srcOrd="1" destOrd="0" presId="urn:microsoft.com/office/officeart/2005/8/layout/hierarchy3"/>
    <dgm:cxn modelId="{CA530217-81F2-4CA8-B677-6BCCCB057A63}" type="presParOf" srcId="{FF81DBC4-F099-4B89-8085-25B2EF345CE2}" destId="{00F213B7-C8BE-48E3-9A2A-73C50F7F7B35}" srcOrd="1" destOrd="0" presId="urn:microsoft.com/office/officeart/2005/8/layout/hierarchy3"/>
    <dgm:cxn modelId="{D4811709-BB08-4B55-A31F-C879814C230C}" type="presParOf" srcId="{00F213B7-C8BE-48E3-9A2A-73C50F7F7B35}" destId="{ABE9202B-B712-46AF-82DF-BB18BF2FFB03}" srcOrd="0" destOrd="0" presId="urn:microsoft.com/office/officeart/2005/8/layout/hierarchy3"/>
    <dgm:cxn modelId="{C5DFC24E-3E89-450D-AA91-4137E5195309}" type="presParOf" srcId="{00F213B7-C8BE-48E3-9A2A-73C50F7F7B35}" destId="{4EE90E8B-1610-4AC3-B60C-2432A1C82EB6}" srcOrd="1"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3D51F7-E209-4FA9-8DB9-34B896787619}" type="doc">
      <dgm:prSet loTypeId="urn:microsoft.com/office/officeart/2005/8/layout/vList3" loCatId="list" qsTypeId="urn:microsoft.com/office/officeart/2005/8/quickstyle/simple1" qsCatId="simple" csTypeId="urn:microsoft.com/office/officeart/2005/8/colors/accent1_2" csCatId="accent1" phldr="1"/>
      <dgm:spPr/>
    </dgm:pt>
    <dgm:pt modelId="{273734CB-5479-4BCD-89ED-31B0CFFBF92B}">
      <dgm:prSet phldrT="[Texto]" custT="1"/>
      <dgm:spPr>
        <a:solidFill>
          <a:srgbClr val="E20091"/>
        </a:solidFill>
      </dgm:spPr>
      <dgm:t>
        <a:bodyPr/>
        <a:lstStyle/>
        <a:p>
          <a:r>
            <a:rPr lang="es-ES" sz="2800" b="0" dirty="0">
              <a:latin typeface="Poppins" panose="020B0604020202020204" charset="0"/>
              <a:cs typeface="Poppins" panose="020B0604020202020204" charset="0"/>
            </a:rPr>
            <a:t>No presentar su credencial para votar</a:t>
          </a:r>
        </a:p>
      </dgm:t>
    </dgm:pt>
    <dgm:pt modelId="{8163AC0A-CEA6-48B7-94F0-B2EC91E43D08}" type="parTrans" cxnId="{2B2F95D5-9C62-4ABF-A653-2E8531B6C161}">
      <dgm:prSet/>
      <dgm:spPr/>
      <dgm:t>
        <a:bodyPr/>
        <a:lstStyle/>
        <a:p>
          <a:endParaRPr lang="es-ES" sz="2800"/>
        </a:p>
      </dgm:t>
    </dgm:pt>
    <dgm:pt modelId="{8DB5B50D-D346-4723-8196-9EB49CE7696E}" type="sibTrans" cxnId="{2B2F95D5-9C62-4ABF-A653-2E8531B6C161}">
      <dgm:prSet/>
      <dgm:spPr/>
      <dgm:t>
        <a:bodyPr/>
        <a:lstStyle/>
        <a:p>
          <a:endParaRPr lang="es-ES" sz="2800"/>
        </a:p>
      </dgm:t>
    </dgm:pt>
    <dgm:pt modelId="{A787A66B-0CBE-4840-8A06-4D5C58311C05}">
      <dgm:prSet phldrT="[Texto]" custT="1"/>
      <dgm:spPr>
        <a:solidFill>
          <a:srgbClr val="E20091"/>
        </a:solidFill>
      </dgm:spPr>
      <dgm:t>
        <a:bodyPr/>
        <a:lstStyle/>
        <a:p>
          <a:r>
            <a:rPr lang="es-ES" sz="2800" b="0" dirty="0">
              <a:latin typeface="Poppins" panose="020B0604020202020204" charset="0"/>
              <a:cs typeface="Poppins" panose="020B0604020202020204" charset="0"/>
            </a:rPr>
            <a:t>La credencial para votar no está vigente </a:t>
          </a:r>
        </a:p>
      </dgm:t>
    </dgm:pt>
    <dgm:pt modelId="{7660F6A2-621B-4051-A319-6B1D81461FF5}" type="parTrans" cxnId="{94311AEA-09A8-4B41-80C4-F960E294AD45}">
      <dgm:prSet/>
      <dgm:spPr/>
      <dgm:t>
        <a:bodyPr/>
        <a:lstStyle/>
        <a:p>
          <a:endParaRPr lang="es-ES" sz="2800"/>
        </a:p>
      </dgm:t>
    </dgm:pt>
    <dgm:pt modelId="{E668C7A6-D411-43BA-86CD-357C25AD051A}" type="sibTrans" cxnId="{94311AEA-09A8-4B41-80C4-F960E294AD45}">
      <dgm:prSet/>
      <dgm:spPr/>
      <dgm:t>
        <a:bodyPr/>
        <a:lstStyle/>
        <a:p>
          <a:endParaRPr lang="es-ES" sz="2800"/>
        </a:p>
      </dgm:t>
    </dgm:pt>
    <dgm:pt modelId="{CD9C9FDA-6464-407E-8CC3-840CB5156945}">
      <dgm:prSet phldrT="[Texto]" custT="1"/>
      <dgm:spPr>
        <a:solidFill>
          <a:srgbClr val="E20091"/>
        </a:solidFill>
      </dgm:spPr>
      <dgm:t>
        <a:bodyPr/>
        <a:lstStyle/>
        <a:p>
          <a:r>
            <a:rPr lang="es-ES" sz="2800" b="0" dirty="0">
              <a:latin typeface="Poppins" panose="020B0604020202020204" charset="0"/>
              <a:cs typeface="Poppins" panose="020B0604020202020204" charset="0"/>
            </a:rPr>
            <a:t>No se registró en ninguna modalidad y el MRV superó los 1500 votos adicionales</a:t>
          </a:r>
        </a:p>
      </dgm:t>
    </dgm:pt>
    <dgm:pt modelId="{F1292D27-684E-4296-96CF-E3A85E33AB5F}" type="parTrans" cxnId="{FF7EA8A9-FE1F-48BD-BAB2-DE4EA02ACAF8}">
      <dgm:prSet/>
      <dgm:spPr/>
      <dgm:t>
        <a:bodyPr/>
        <a:lstStyle/>
        <a:p>
          <a:endParaRPr lang="es-ES" sz="2800"/>
        </a:p>
      </dgm:t>
    </dgm:pt>
    <dgm:pt modelId="{307CFBBF-489D-4C09-A908-868CC215FABC}" type="sibTrans" cxnId="{FF7EA8A9-FE1F-48BD-BAB2-DE4EA02ACAF8}">
      <dgm:prSet/>
      <dgm:spPr/>
      <dgm:t>
        <a:bodyPr/>
        <a:lstStyle/>
        <a:p>
          <a:endParaRPr lang="es-ES" sz="2800"/>
        </a:p>
      </dgm:t>
    </dgm:pt>
    <dgm:pt modelId="{B639B9B6-EB1B-419B-8CE4-E8CDC3D5BC82}">
      <dgm:prSet phldrT="[Texto]" custT="1"/>
      <dgm:spPr>
        <a:solidFill>
          <a:srgbClr val="E20091"/>
        </a:solidFill>
      </dgm:spPr>
      <dgm:t>
        <a:bodyPr/>
        <a:lstStyle/>
        <a:p>
          <a:r>
            <a:rPr lang="es-ES" sz="2800" b="0" dirty="0">
              <a:latin typeface="Poppins" panose="020B0604020202020204" charset="0"/>
              <a:cs typeface="Poppins" panose="020B0604020202020204" charset="0"/>
            </a:rPr>
            <a:t>La credencial para votar se tramitó después del 25 de febrero</a:t>
          </a:r>
        </a:p>
      </dgm:t>
    </dgm:pt>
    <dgm:pt modelId="{E52BE1A6-492C-4B51-A26E-8E492B925E72}" type="parTrans" cxnId="{94D32BCE-A4FD-4F0D-8A87-0932A4F6BDFB}">
      <dgm:prSet/>
      <dgm:spPr/>
      <dgm:t>
        <a:bodyPr/>
        <a:lstStyle/>
        <a:p>
          <a:endParaRPr lang="es-ES" sz="2800"/>
        </a:p>
      </dgm:t>
    </dgm:pt>
    <dgm:pt modelId="{407FF9CD-2AE5-409A-8FC3-DE8A53F0472F}" type="sibTrans" cxnId="{94D32BCE-A4FD-4F0D-8A87-0932A4F6BDFB}">
      <dgm:prSet/>
      <dgm:spPr/>
      <dgm:t>
        <a:bodyPr/>
        <a:lstStyle/>
        <a:p>
          <a:endParaRPr lang="es-ES" sz="2800"/>
        </a:p>
      </dgm:t>
    </dgm:pt>
    <dgm:pt modelId="{EE38D035-47D4-4E45-AABC-B63910D9BD0C}">
      <dgm:prSet phldrT="[Texto]" custT="1"/>
      <dgm:spPr>
        <a:solidFill>
          <a:srgbClr val="E20091"/>
        </a:solidFill>
      </dgm:spPr>
      <dgm:t>
        <a:bodyPr/>
        <a:lstStyle/>
        <a:p>
          <a:r>
            <a:rPr lang="es-ES" sz="2800" dirty="0">
              <a:latin typeface="Poppins" panose="020B0604020202020204" charset="0"/>
              <a:cs typeface="Poppins" panose="020B0604020202020204" charset="0"/>
            </a:rPr>
            <a:t>Haber elegido otra modalidad de votación</a:t>
          </a:r>
        </a:p>
      </dgm:t>
    </dgm:pt>
    <dgm:pt modelId="{1D5AA4B7-03AA-4974-975C-CB1E2C6C1AB3}" type="parTrans" cxnId="{A0CA51F9-FC2C-4300-9B2D-0ED609ACB5A7}">
      <dgm:prSet/>
      <dgm:spPr/>
      <dgm:t>
        <a:bodyPr/>
        <a:lstStyle/>
        <a:p>
          <a:endParaRPr lang="es-ES" sz="2800"/>
        </a:p>
      </dgm:t>
    </dgm:pt>
    <dgm:pt modelId="{68F13093-AA6C-42FF-AE07-84D7B0135824}" type="sibTrans" cxnId="{A0CA51F9-FC2C-4300-9B2D-0ED609ACB5A7}">
      <dgm:prSet/>
      <dgm:spPr/>
      <dgm:t>
        <a:bodyPr/>
        <a:lstStyle/>
        <a:p>
          <a:endParaRPr lang="es-ES" sz="2800"/>
        </a:p>
      </dgm:t>
    </dgm:pt>
    <dgm:pt modelId="{A314BFB6-507B-48EE-9531-CC1C57F1F4E9}" type="pres">
      <dgm:prSet presAssocID="{6C3D51F7-E209-4FA9-8DB9-34B896787619}" presName="linearFlow" presStyleCnt="0">
        <dgm:presLayoutVars>
          <dgm:dir/>
          <dgm:resizeHandles val="exact"/>
        </dgm:presLayoutVars>
      </dgm:prSet>
      <dgm:spPr/>
    </dgm:pt>
    <dgm:pt modelId="{204BFDE5-A6B5-441D-9B4A-1426631BE210}" type="pres">
      <dgm:prSet presAssocID="{273734CB-5479-4BCD-89ED-31B0CFFBF92B}" presName="composite" presStyleCnt="0"/>
      <dgm:spPr/>
    </dgm:pt>
    <dgm:pt modelId="{9899EC40-546A-48CF-B823-2DA101F011D7}" type="pres">
      <dgm:prSet presAssocID="{273734CB-5479-4BCD-89ED-31B0CFFBF92B}" presName="imgShp" presStyleLbl="fgImgPlace1" presStyleIdx="0" presStyleCnt="5"/>
      <dgm:spPr>
        <a:solidFill>
          <a:schemeClr val="accent4">
            <a:lumMod val="60000"/>
            <a:lumOff val="40000"/>
          </a:schemeClr>
        </a:solidFill>
      </dgm:spPr>
    </dgm:pt>
    <dgm:pt modelId="{956AFFAB-B1D3-4FE6-BE63-05DB46BB8CD9}" type="pres">
      <dgm:prSet presAssocID="{273734CB-5479-4BCD-89ED-31B0CFFBF92B}" presName="txShp" presStyleLbl="node1" presStyleIdx="0" presStyleCnt="5">
        <dgm:presLayoutVars>
          <dgm:bulletEnabled val="1"/>
        </dgm:presLayoutVars>
      </dgm:prSet>
      <dgm:spPr/>
    </dgm:pt>
    <dgm:pt modelId="{AEEB7116-F9E3-4EF2-9987-4C6F4FC59FCE}" type="pres">
      <dgm:prSet presAssocID="{8DB5B50D-D346-4723-8196-9EB49CE7696E}" presName="spacing" presStyleCnt="0"/>
      <dgm:spPr/>
    </dgm:pt>
    <dgm:pt modelId="{D9F3CFCF-B00B-462F-B7D3-DF9227A370DB}" type="pres">
      <dgm:prSet presAssocID="{A787A66B-0CBE-4840-8A06-4D5C58311C05}" presName="composite" presStyleCnt="0"/>
      <dgm:spPr/>
    </dgm:pt>
    <dgm:pt modelId="{174515B9-E52B-4E3A-A759-E276EE7E47E6}" type="pres">
      <dgm:prSet presAssocID="{A787A66B-0CBE-4840-8A06-4D5C58311C05}" presName="imgShp" presStyleLbl="fgImgPlace1" presStyleIdx="1" presStyleCnt="5"/>
      <dgm:spPr>
        <a:solidFill>
          <a:srgbClr val="A4D4B9"/>
        </a:solidFill>
      </dgm:spPr>
    </dgm:pt>
    <dgm:pt modelId="{C5D532E9-B837-4B6E-BA3B-316AB8A75270}" type="pres">
      <dgm:prSet presAssocID="{A787A66B-0CBE-4840-8A06-4D5C58311C05}" presName="txShp" presStyleLbl="node1" presStyleIdx="1" presStyleCnt="5">
        <dgm:presLayoutVars>
          <dgm:bulletEnabled val="1"/>
        </dgm:presLayoutVars>
      </dgm:prSet>
      <dgm:spPr/>
    </dgm:pt>
    <dgm:pt modelId="{28F05501-25C5-447E-B2E6-275E1D1C3B93}" type="pres">
      <dgm:prSet presAssocID="{E668C7A6-D411-43BA-86CD-357C25AD051A}" presName="spacing" presStyleCnt="0"/>
      <dgm:spPr/>
    </dgm:pt>
    <dgm:pt modelId="{39C45576-0A69-4FFA-8F42-2A17BE8DA318}" type="pres">
      <dgm:prSet presAssocID="{B639B9B6-EB1B-419B-8CE4-E8CDC3D5BC82}" presName="composite" presStyleCnt="0"/>
      <dgm:spPr/>
    </dgm:pt>
    <dgm:pt modelId="{1732F834-CC85-430E-9E7F-7289AD425AFC}" type="pres">
      <dgm:prSet presAssocID="{B639B9B6-EB1B-419B-8CE4-E8CDC3D5BC82}" presName="imgShp" presStyleLbl="fgImgPlace1" presStyleIdx="2" presStyleCnt="5"/>
      <dgm:spPr>
        <a:solidFill>
          <a:schemeClr val="accent4">
            <a:lumMod val="60000"/>
            <a:lumOff val="40000"/>
          </a:schemeClr>
        </a:solidFill>
      </dgm:spPr>
    </dgm:pt>
    <dgm:pt modelId="{2F393F91-B929-4D2B-9807-CEAFFED35623}" type="pres">
      <dgm:prSet presAssocID="{B639B9B6-EB1B-419B-8CE4-E8CDC3D5BC82}" presName="txShp" presStyleLbl="node1" presStyleIdx="2" presStyleCnt="5">
        <dgm:presLayoutVars>
          <dgm:bulletEnabled val="1"/>
        </dgm:presLayoutVars>
      </dgm:prSet>
      <dgm:spPr/>
    </dgm:pt>
    <dgm:pt modelId="{74951272-0AC8-4E26-BEF5-FA033A2612A4}" type="pres">
      <dgm:prSet presAssocID="{407FF9CD-2AE5-409A-8FC3-DE8A53F0472F}" presName="spacing" presStyleCnt="0"/>
      <dgm:spPr/>
    </dgm:pt>
    <dgm:pt modelId="{6335C805-3D56-4768-8355-53F7602E344C}" type="pres">
      <dgm:prSet presAssocID="{CD9C9FDA-6464-407E-8CC3-840CB5156945}" presName="composite" presStyleCnt="0"/>
      <dgm:spPr/>
    </dgm:pt>
    <dgm:pt modelId="{31231B56-47D9-4641-B458-F5E88C64581A}" type="pres">
      <dgm:prSet presAssocID="{CD9C9FDA-6464-407E-8CC3-840CB5156945}" presName="imgShp" presStyleLbl="fgImgPlace1" presStyleIdx="3" presStyleCnt="5"/>
      <dgm:spPr>
        <a:solidFill>
          <a:srgbClr val="A4D4B9"/>
        </a:solidFill>
      </dgm:spPr>
    </dgm:pt>
    <dgm:pt modelId="{F0C7BCFA-8978-4DB6-8E4A-BB7FA9A86F57}" type="pres">
      <dgm:prSet presAssocID="{CD9C9FDA-6464-407E-8CC3-840CB5156945}" presName="txShp" presStyleLbl="node1" presStyleIdx="3" presStyleCnt="5">
        <dgm:presLayoutVars>
          <dgm:bulletEnabled val="1"/>
        </dgm:presLayoutVars>
      </dgm:prSet>
      <dgm:spPr/>
    </dgm:pt>
    <dgm:pt modelId="{2C281FB8-94A8-469D-8664-33413DDA0DCB}" type="pres">
      <dgm:prSet presAssocID="{307CFBBF-489D-4C09-A908-868CC215FABC}" presName="spacing" presStyleCnt="0"/>
      <dgm:spPr/>
    </dgm:pt>
    <dgm:pt modelId="{00129800-B79E-471B-9A08-F30382F217F8}" type="pres">
      <dgm:prSet presAssocID="{EE38D035-47D4-4E45-AABC-B63910D9BD0C}" presName="composite" presStyleCnt="0"/>
      <dgm:spPr/>
    </dgm:pt>
    <dgm:pt modelId="{128307E2-A26C-4629-807B-3161B3C4BD23}" type="pres">
      <dgm:prSet presAssocID="{EE38D035-47D4-4E45-AABC-B63910D9BD0C}" presName="imgShp" presStyleLbl="fgImgPlace1" presStyleIdx="4" presStyleCnt="5"/>
      <dgm:spPr>
        <a:solidFill>
          <a:schemeClr val="accent4">
            <a:lumMod val="60000"/>
            <a:lumOff val="40000"/>
          </a:schemeClr>
        </a:solidFill>
      </dgm:spPr>
    </dgm:pt>
    <dgm:pt modelId="{ED34675C-14A3-4D6F-B3FB-4F6094B79999}" type="pres">
      <dgm:prSet presAssocID="{EE38D035-47D4-4E45-AABC-B63910D9BD0C}" presName="txShp" presStyleLbl="node1" presStyleIdx="4" presStyleCnt="5">
        <dgm:presLayoutVars>
          <dgm:bulletEnabled val="1"/>
        </dgm:presLayoutVars>
      </dgm:prSet>
      <dgm:spPr/>
    </dgm:pt>
  </dgm:ptLst>
  <dgm:cxnLst>
    <dgm:cxn modelId="{50D6A010-2132-4799-8B19-554077581F32}" type="presOf" srcId="{B639B9B6-EB1B-419B-8CE4-E8CDC3D5BC82}" destId="{2F393F91-B929-4D2B-9807-CEAFFED35623}" srcOrd="0" destOrd="0" presId="urn:microsoft.com/office/officeart/2005/8/layout/vList3"/>
    <dgm:cxn modelId="{3ECF3132-73E4-4A4A-841C-72A40593C5A0}" type="presOf" srcId="{CD9C9FDA-6464-407E-8CC3-840CB5156945}" destId="{F0C7BCFA-8978-4DB6-8E4A-BB7FA9A86F57}" srcOrd="0" destOrd="0" presId="urn:microsoft.com/office/officeart/2005/8/layout/vList3"/>
    <dgm:cxn modelId="{9741153D-56EB-482A-9B7D-EF4E3CFDF294}" type="presOf" srcId="{273734CB-5479-4BCD-89ED-31B0CFFBF92B}" destId="{956AFFAB-B1D3-4FE6-BE63-05DB46BB8CD9}" srcOrd="0" destOrd="0" presId="urn:microsoft.com/office/officeart/2005/8/layout/vList3"/>
    <dgm:cxn modelId="{C8CA957B-7FB7-4EAE-ABA1-2B503F111881}" type="presOf" srcId="{6C3D51F7-E209-4FA9-8DB9-34B896787619}" destId="{A314BFB6-507B-48EE-9531-CC1C57F1F4E9}" srcOrd="0" destOrd="0" presId="urn:microsoft.com/office/officeart/2005/8/layout/vList3"/>
    <dgm:cxn modelId="{FF7EA8A9-FE1F-48BD-BAB2-DE4EA02ACAF8}" srcId="{6C3D51F7-E209-4FA9-8DB9-34B896787619}" destId="{CD9C9FDA-6464-407E-8CC3-840CB5156945}" srcOrd="3" destOrd="0" parTransId="{F1292D27-684E-4296-96CF-E3A85E33AB5F}" sibTransId="{307CFBBF-489D-4C09-A908-868CC215FABC}"/>
    <dgm:cxn modelId="{94D32BCE-A4FD-4F0D-8A87-0932A4F6BDFB}" srcId="{6C3D51F7-E209-4FA9-8DB9-34B896787619}" destId="{B639B9B6-EB1B-419B-8CE4-E8CDC3D5BC82}" srcOrd="2" destOrd="0" parTransId="{E52BE1A6-492C-4B51-A26E-8E492B925E72}" sibTransId="{407FF9CD-2AE5-409A-8FC3-DE8A53F0472F}"/>
    <dgm:cxn modelId="{6E0981D5-D204-43C3-B648-81011EA1B887}" type="presOf" srcId="{EE38D035-47D4-4E45-AABC-B63910D9BD0C}" destId="{ED34675C-14A3-4D6F-B3FB-4F6094B79999}" srcOrd="0" destOrd="0" presId="urn:microsoft.com/office/officeart/2005/8/layout/vList3"/>
    <dgm:cxn modelId="{2B2F95D5-9C62-4ABF-A653-2E8531B6C161}" srcId="{6C3D51F7-E209-4FA9-8DB9-34B896787619}" destId="{273734CB-5479-4BCD-89ED-31B0CFFBF92B}" srcOrd="0" destOrd="0" parTransId="{8163AC0A-CEA6-48B7-94F0-B2EC91E43D08}" sibTransId="{8DB5B50D-D346-4723-8196-9EB49CE7696E}"/>
    <dgm:cxn modelId="{A2A1B1DF-4317-494E-BF80-E9156A48CC21}" type="presOf" srcId="{A787A66B-0CBE-4840-8A06-4D5C58311C05}" destId="{C5D532E9-B837-4B6E-BA3B-316AB8A75270}" srcOrd="0" destOrd="0" presId="urn:microsoft.com/office/officeart/2005/8/layout/vList3"/>
    <dgm:cxn modelId="{94311AEA-09A8-4B41-80C4-F960E294AD45}" srcId="{6C3D51F7-E209-4FA9-8DB9-34B896787619}" destId="{A787A66B-0CBE-4840-8A06-4D5C58311C05}" srcOrd="1" destOrd="0" parTransId="{7660F6A2-621B-4051-A319-6B1D81461FF5}" sibTransId="{E668C7A6-D411-43BA-86CD-357C25AD051A}"/>
    <dgm:cxn modelId="{A0CA51F9-FC2C-4300-9B2D-0ED609ACB5A7}" srcId="{6C3D51F7-E209-4FA9-8DB9-34B896787619}" destId="{EE38D035-47D4-4E45-AABC-B63910D9BD0C}" srcOrd="4" destOrd="0" parTransId="{1D5AA4B7-03AA-4974-975C-CB1E2C6C1AB3}" sibTransId="{68F13093-AA6C-42FF-AE07-84D7B0135824}"/>
    <dgm:cxn modelId="{17F8CFCF-6A47-40E4-BA38-6F53D29DF0FF}" type="presParOf" srcId="{A314BFB6-507B-48EE-9531-CC1C57F1F4E9}" destId="{204BFDE5-A6B5-441D-9B4A-1426631BE210}" srcOrd="0" destOrd="0" presId="urn:microsoft.com/office/officeart/2005/8/layout/vList3"/>
    <dgm:cxn modelId="{8079B67E-44D3-4C93-9016-297437BCCE7C}" type="presParOf" srcId="{204BFDE5-A6B5-441D-9B4A-1426631BE210}" destId="{9899EC40-546A-48CF-B823-2DA101F011D7}" srcOrd="0" destOrd="0" presId="urn:microsoft.com/office/officeart/2005/8/layout/vList3"/>
    <dgm:cxn modelId="{4341DBAA-65D7-457E-ACE9-6126F919720D}" type="presParOf" srcId="{204BFDE5-A6B5-441D-9B4A-1426631BE210}" destId="{956AFFAB-B1D3-4FE6-BE63-05DB46BB8CD9}" srcOrd="1" destOrd="0" presId="urn:microsoft.com/office/officeart/2005/8/layout/vList3"/>
    <dgm:cxn modelId="{95E61129-5D1C-4456-9994-4F5266955994}" type="presParOf" srcId="{A314BFB6-507B-48EE-9531-CC1C57F1F4E9}" destId="{AEEB7116-F9E3-4EF2-9987-4C6F4FC59FCE}" srcOrd="1" destOrd="0" presId="urn:microsoft.com/office/officeart/2005/8/layout/vList3"/>
    <dgm:cxn modelId="{1C5EC20B-53BE-4F1B-9C56-6EA28D0FFF36}" type="presParOf" srcId="{A314BFB6-507B-48EE-9531-CC1C57F1F4E9}" destId="{D9F3CFCF-B00B-462F-B7D3-DF9227A370DB}" srcOrd="2" destOrd="0" presId="urn:microsoft.com/office/officeart/2005/8/layout/vList3"/>
    <dgm:cxn modelId="{7F541B5A-7DE4-4F31-A0B5-53EB2EE48DEA}" type="presParOf" srcId="{D9F3CFCF-B00B-462F-B7D3-DF9227A370DB}" destId="{174515B9-E52B-4E3A-A759-E276EE7E47E6}" srcOrd="0" destOrd="0" presId="urn:microsoft.com/office/officeart/2005/8/layout/vList3"/>
    <dgm:cxn modelId="{2AC016D4-9969-42CE-A7D8-E2F10E88AAD6}" type="presParOf" srcId="{D9F3CFCF-B00B-462F-B7D3-DF9227A370DB}" destId="{C5D532E9-B837-4B6E-BA3B-316AB8A75270}" srcOrd="1" destOrd="0" presId="urn:microsoft.com/office/officeart/2005/8/layout/vList3"/>
    <dgm:cxn modelId="{C5A452C2-D1DD-4D42-9330-E8A66BFA331A}" type="presParOf" srcId="{A314BFB6-507B-48EE-9531-CC1C57F1F4E9}" destId="{28F05501-25C5-447E-B2E6-275E1D1C3B93}" srcOrd="3" destOrd="0" presId="urn:microsoft.com/office/officeart/2005/8/layout/vList3"/>
    <dgm:cxn modelId="{96965A1C-EF34-4B61-A81A-00A4988A9A05}" type="presParOf" srcId="{A314BFB6-507B-48EE-9531-CC1C57F1F4E9}" destId="{39C45576-0A69-4FFA-8F42-2A17BE8DA318}" srcOrd="4" destOrd="0" presId="urn:microsoft.com/office/officeart/2005/8/layout/vList3"/>
    <dgm:cxn modelId="{F39BE192-49E3-4511-9D72-0CF794C8B6C6}" type="presParOf" srcId="{39C45576-0A69-4FFA-8F42-2A17BE8DA318}" destId="{1732F834-CC85-430E-9E7F-7289AD425AFC}" srcOrd="0" destOrd="0" presId="urn:microsoft.com/office/officeart/2005/8/layout/vList3"/>
    <dgm:cxn modelId="{0EA224EE-2993-4B95-A2B6-483D1A0A6942}" type="presParOf" srcId="{39C45576-0A69-4FFA-8F42-2A17BE8DA318}" destId="{2F393F91-B929-4D2B-9807-CEAFFED35623}" srcOrd="1" destOrd="0" presId="urn:microsoft.com/office/officeart/2005/8/layout/vList3"/>
    <dgm:cxn modelId="{5742E19C-8C4A-49A0-A33F-CD4E2E09EC39}" type="presParOf" srcId="{A314BFB6-507B-48EE-9531-CC1C57F1F4E9}" destId="{74951272-0AC8-4E26-BEF5-FA033A2612A4}" srcOrd="5" destOrd="0" presId="urn:microsoft.com/office/officeart/2005/8/layout/vList3"/>
    <dgm:cxn modelId="{6A1704F7-EB5A-455C-A07A-16D33C6EB8BF}" type="presParOf" srcId="{A314BFB6-507B-48EE-9531-CC1C57F1F4E9}" destId="{6335C805-3D56-4768-8355-53F7602E344C}" srcOrd="6" destOrd="0" presId="urn:microsoft.com/office/officeart/2005/8/layout/vList3"/>
    <dgm:cxn modelId="{9A8E14B7-BE7B-4C23-972A-796DB7ABE238}" type="presParOf" srcId="{6335C805-3D56-4768-8355-53F7602E344C}" destId="{31231B56-47D9-4641-B458-F5E88C64581A}" srcOrd="0" destOrd="0" presId="urn:microsoft.com/office/officeart/2005/8/layout/vList3"/>
    <dgm:cxn modelId="{825235DF-290A-47A3-A847-3A34EAF74F76}" type="presParOf" srcId="{6335C805-3D56-4768-8355-53F7602E344C}" destId="{F0C7BCFA-8978-4DB6-8E4A-BB7FA9A86F57}" srcOrd="1" destOrd="0" presId="urn:microsoft.com/office/officeart/2005/8/layout/vList3"/>
    <dgm:cxn modelId="{B808D7F3-DC9D-445D-8EAA-8E7D263DDA99}" type="presParOf" srcId="{A314BFB6-507B-48EE-9531-CC1C57F1F4E9}" destId="{2C281FB8-94A8-469D-8664-33413DDA0DCB}" srcOrd="7" destOrd="0" presId="urn:microsoft.com/office/officeart/2005/8/layout/vList3"/>
    <dgm:cxn modelId="{27764111-BDCE-4A3B-A298-29AC5ABBF5B5}" type="presParOf" srcId="{A314BFB6-507B-48EE-9531-CC1C57F1F4E9}" destId="{00129800-B79E-471B-9A08-F30382F217F8}" srcOrd="8" destOrd="0" presId="urn:microsoft.com/office/officeart/2005/8/layout/vList3"/>
    <dgm:cxn modelId="{7E903483-96FE-4356-8D78-B23AD1AC858B}" type="presParOf" srcId="{00129800-B79E-471B-9A08-F30382F217F8}" destId="{128307E2-A26C-4629-807B-3161B3C4BD23}" srcOrd="0" destOrd="0" presId="urn:microsoft.com/office/officeart/2005/8/layout/vList3"/>
    <dgm:cxn modelId="{383DF7CD-A1CB-4D08-B86B-12D3FFBE26AE}" type="presParOf" srcId="{00129800-B79E-471B-9A08-F30382F217F8}" destId="{ED34675C-14A3-4D6F-B3FB-4F6094B7999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3D51F7-E209-4FA9-8DB9-34B896787619}" type="doc">
      <dgm:prSet loTypeId="urn:microsoft.com/office/officeart/2005/8/layout/vList3" loCatId="list" qsTypeId="urn:microsoft.com/office/officeart/2005/8/quickstyle/simple1" qsCatId="simple" csTypeId="urn:microsoft.com/office/officeart/2005/8/colors/accent1_2" csCatId="accent1" phldr="1"/>
      <dgm:spPr/>
    </dgm:pt>
    <dgm:pt modelId="{273734CB-5479-4BCD-89ED-31B0CFFBF92B}">
      <dgm:prSet phldrT="[Texto]" custT="1"/>
      <dgm:spPr>
        <a:solidFill>
          <a:srgbClr val="E20091"/>
        </a:solidFill>
      </dgm:spPr>
      <dgm:t>
        <a:bodyPr/>
        <a:lstStyle/>
        <a:p>
          <a:r>
            <a:rPr lang="es-ES" sz="2800" b="0" dirty="0">
              <a:latin typeface="Poppins" panose="020B0604020202020204" charset="0"/>
              <a:cs typeface="Poppins" panose="020B0604020202020204" charset="0"/>
            </a:rPr>
            <a:t>Haber emitido el voto previamente</a:t>
          </a:r>
        </a:p>
      </dgm:t>
    </dgm:pt>
    <dgm:pt modelId="{8163AC0A-CEA6-48B7-94F0-B2EC91E43D08}" type="parTrans" cxnId="{2B2F95D5-9C62-4ABF-A653-2E8531B6C161}">
      <dgm:prSet/>
      <dgm:spPr/>
      <dgm:t>
        <a:bodyPr/>
        <a:lstStyle/>
        <a:p>
          <a:endParaRPr lang="es-ES" sz="2800"/>
        </a:p>
      </dgm:t>
    </dgm:pt>
    <dgm:pt modelId="{8DB5B50D-D346-4723-8196-9EB49CE7696E}" type="sibTrans" cxnId="{2B2F95D5-9C62-4ABF-A653-2E8531B6C161}">
      <dgm:prSet/>
      <dgm:spPr/>
      <dgm:t>
        <a:bodyPr/>
        <a:lstStyle/>
        <a:p>
          <a:endParaRPr lang="es-ES" sz="2800"/>
        </a:p>
      </dgm:t>
    </dgm:pt>
    <dgm:pt modelId="{A787A66B-0CBE-4840-8A06-4D5C58311C05}">
      <dgm:prSet phldrT="[Texto]" custT="1"/>
      <dgm:spPr>
        <a:solidFill>
          <a:srgbClr val="E20091"/>
        </a:solidFill>
      </dgm:spPr>
      <dgm:t>
        <a:bodyPr/>
        <a:lstStyle/>
        <a:p>
          <a:r>
            <a:rPr lang="es-ES" sz="2800" b="0" dirty="0">
              <a:latin typeface="Poppins" panose="020B0604020202020204" charset="0"/>
              <a:cs typeface="Poppins" panose="020B0604020202020204" charset="0"/>
            </a:rPr>
            <a:t>Presentarse en estado de ebriedad o bajo efectos de drogas</a:t>
          </a:r>
        </a:p>
      </dgm:t>
    </dgm:pt>
    <dgm:pt modelId="{7660F6A2-621B-4051-A319-6B1D81461FF5}" type="parTrans" cxnId="{94311AEA-09A8-4B41-80C4-F960E294AD45}">
      <dgm:prSet/>
      <dgm:spPr/>
      <dgm:t>
        <a:bodyPr/>
        <a:lstStyle/>
        <a:p>
          <a:endParaRPr lang="es-ES" sz="2800"/>
        </a:p>
      </dgm:t>
    </dgm:pt>
    <dgm:pt modelId="{E668C7A6-D411-43BA-86CD-357C25AD051A}" type="sibTrans" cxnId="{94311AEA-09A8-4B41-80C4-F960E294AD45}">
      <dgm:prSet/>
      <dgm:spPr/>
      <dgm:t>
        <a:bodyPr/>
        <a:lstStyle/>
        <a:p>
          <a:endParaRPr lang="es-ES" sz="2800"/>
        </a:p>
      </dgm:t>
    </dgm:pt>
    <dgm:pt modelId="{CD9C9FDA-6464-407E-8CC3-840CB5156945}">
      <dgm:prSet phldrT="[Texto]" custT="1"/>
      <dgm:spPr>
        <a:solidFill>
          <a:srgbClr val="E20091"/>
        </a:solidFill>
      </dgm:spPr>
      <dgm:t>
        <a:bodyPr/>
        <a:lstStyle/>
        <a:p>
          <a:r>
            <a:rPr lang="es-ES" sz="2800" b="0" dirty="0">
              <a:latin typeface="Poppins" panose="020B0604020202020204" charset="0"/>
              <a:cs typeface="Poppins" panose="020B0604020202020204" charset="0"/>
            </a:rPr>
            <a:t>Estar armado/a</a:t>
          </a:r>
        </a:p>
      </dgm:t>
    </dgm:pt>
    <dgm:pt modelId="{F1292D27-684E-4296-96CF-E3A85E33AB5F}" type="parTrans" cxnId="{FF7EA8A9-FE1F-48BD-BAB2-DE4EA02ACAF8}">
      <dgm:prSet/>
      <dgm:spPr/>
      <dgm:t>
        <a:bodyPr/>
        <a:lstStyle/>
        <a:p>
          <a:endParaRPr lang="es-ES" sz="2800"/>
        </a:p>
      </dgm:t>
    </dgm:pt>
    <dgm:pt modelId="{307CFBBF-489D-4C09-A908-868CC215FABC}" type="sibTrans" cxnId="{FF7EA8A9-FE1F-48BD-BAB2-DE4EA02ACAF8}">
      <dgm:prSet/>
      <dgm:spPr/>
      <dgm:t>
        <a:bodyPr/>
        <a:lstStyle/>
        <a:p>
          <a:endParaRPr lang="es-ES" sz="2800"/>
        </a:p>
      </dgm:t>
    </dgm:pt>
    <dgm:pt modelId="{B639B9B6-EB1B-419B-8CE4-E8CDC3D5BC82}">
      <dgm:prSet phldrT="[Texto]" custT="1"/>
      <dgm:spPr>
        <a:solidFill>
          <a:srgbClr val="E20091"/>
        </a:solidFill>
      </dgm:spPr>
      <dgm:t>
        <a:bodyPr/>
        <a:lstStyle/>
        <a:p>
          <a:r>
            <a:rPr lang="es-ES" sz="2800" b="0" dirty="0">
              <a:latin typeface="Poppins" panose="020B0604020202020204" charset="0"/>
              <a:cs typeface="Poppins" panose="020B0604020202020204" charset="0"/>
            </a:rPr>
            <a:t>Tener el rostro cubierto (a excepción de cubrebocas/caretas)</a:t>
          </a:r>
        </a:p>
      </dgm:t>
    </dgm:pt>
    <dgm:pt modelId="{E52BE1A6-492C-4B51-A26E-8E492B925E72}" type="parTrans" cxnId="{94D32BCE-A4FD-4F0D-8A87-0932A4F6BDFB}">
      <dgm:prSet/>
      <dgm:spPr/>
      <dgm:t>
        <a:bodyPr/>
        <a:lstStyle/>
        <a:p>
          <a:endParaRPr lang="es-ES" sz="2800"/>
        </a:p>
      </dgm:t>
    </dgm:pt>
    <dgm:pt modelId="{407FF9CD-2AE5-409A-8FC3-DE8A53F0472F}" type="sibTrans" cxnId="{94D32BCE-A4FD-4F0D-8A87-0932A4F6BDFB}">
      <dgm:prSet/>
      <dgm:spPr/>
      <dgm:t>
        <a:bodyPr/>
        <a:lstStyle/>
        <a:p>
          <a:endParaRPr lang="es-ES" sz="2800"/>
        </a:p>
      </dgm:t>
    </dgm:pt>
    <dgm:pt modelId="{EE38D035-47D4-4E45-AABC-B63910D9BD0C}">
      <dgm:prSet phldrT="[Texto]" custT="1"/>
      <dgm:spPr>
        <a:solidFill>
          <a:srgbClr val="E20091"/>
        </a:solidFill>
      </dgm:spPr>
      <dgm:t>
        <a:bodyPr/>
        <a:lstStyle/>
        <a:p>
          <a:r>
            <a:rPr lang="es-ES" sz="2800" dirty="0">
              <a:latin typeface="Poppins" panose="020B0604020202020204" charset="0"/>
              <a:cs typeface="Poppins" panose="020B0604020202020204" charset="0"/>
            </a:rPr>
            <a:t>Portar vestimenta o accesorios con propaganda de algún partido político</a:t>
          </a:r>
        </a:p>
      </dgm:t>
    </dgm:pt>
    <dgm:pt modelId="{1D5AA4B7-03AA-4974-975C-CB1E2C6C1AB3}" type="parTrans" cxnId="{A0CA51F9-FC2C-4300-9B2D-0ED609ACB5A7}">
      <dgm:prSet/>
      <dgm:spPr/>
      <dgm:t>
        <a:bodyPr/>
        <a:lstStyle/>
        <a:p>
          <a:endParaRPr lang="es-ES" sz="2800"/>
        </a:p>
      </dgm:t>
    </dgm:pt>
    <dgm:pt modelId="{68F13093-AA6C-42FF-AE07-84D7B0135824}" type="sibTrans" cxnId="{A0CA51F9-FC2C-4300-9B2D-0ED609ACB5A7}">
      <dgm:prSet/>
      <dgm:spPr/>
      <dgm:t>
        <a:bodyPr/>
        <a:lstStyle/>
        <a:p>
          <a:endParaRPr lang="es-ES" sz="2800"/>
        </a:p>
      </dgm:t>
    </dgm:pt>
    <dgm:pt modelId="{A314BFB6-507B-48EE-9531-CC1C57F1F4E9}" type="pres">
      <dgm:prSet presAssocID="{6C3D51F7-E209-4FA9-8DB9-34B896787619}" presName="linearFlow" presStyleCnt="0">
        <dgm:presLayoutVars>
          <dgm:dir/>
          <dgm:resizeHandles val="exact"/>
        </dgm:presLayoutVars>
      </dgm:prSet>
      <dgm:spPr/>
    </dgm:pt>
    <dgm:pt modelId="{204BFDE5-A6B5-441D-9B4A-1426631BE210}" type="pres">
      <dgm:prSet presAssocID="{273734CB-5479-4BCD-89ED-31B0CFFBF92B}" presName="composite" presStyleCnt="0"/>
      <dgm:spPr/>
    </dgm:pt>
    <dgm:pt modelId="{9899EC40-546A-48CF-B823-2DA101F011D7}" type="pres">
      <dgm:prSet presAssocID="{273734CB-5479-4BCD-89ED-31B0CFFBF92B}" presName="imgShp" presStyleLbl="fgImgPlace1" presStyleIdx="0" presStyleCnt="5"/>
      <dgm:spPr>
        <a:solidFill>
          <a:schemeClr val="accent4">
            <a:lumMod val="60000"/>
            <a:lumOff val="40000"/>
          </a:schemeClr>
        </a:solidFill>
      </dgm:spPr>
    </dgm:pt>
    <dgm:pt modelId="{956AFFAB-B1D3-4FE6-BE63-05DB46BB8CD9}" type="pres">
      <dgm:prSet presAssocID="{273734CB-5479-4BCD-89ED-31B0CFFBF92B}" presName="txShp" presStyleLbl="node1" presStyleIdx="0" presStyleCnt="5">
        <dgm:presLayoutVars>
          <dgm:bulletEnabled val="1"/>
        </dgm:presLayoutVars>
      </dgm:prSet>
      <dgm:spPr/>
    </dgm:pt>
    <dgm:pt modelId="{AEEB7116-F9E3-4EF2-9987-4C6F4FC59FCE}" type="pres">
      <dgm:prSet presAssocID="{8DB5B50D-D346-4723-8196-9EB49CE7696E}" presName="spacing" presStyleCnt="0"/>
      <dgm:spPr/>
    </dgm:pt>
    <dgm:pt modelId="{D9F3CFCF-B00B-462F-B7D3-DF9227A370DB}" type="pres">
      <dgm:prSet presAssocID="{A787A66B-0CBE-4840-8A06-4D5C58311C05}" presName="composite" presStyleCnt="0"/>
      <dgm:spPr/>
    </dgm:pt>
    <dgm:pt modelId="{174515B9-E52B-4E3A-A759-E276EE7E47E6}" type="pres">
      <dgm:prSet presAssocID="{A787A66B-0CBE-4840-8A06-4D5C58311C05}" presName="imgShp" presStyleLbl="fgImgPlace1" presStyleIdx="1" presStyleCnt="5"/>
      <dgm:spPr>
        <a:solidFill>
          <a:srgbClr val="A4D4B9"/>
        </a:solidFill>
      </dgm:spPr>
    </dgm:pt>
    <dgm:pt modelId="{C5D532E9-B837-4B6E-BA3B-316AB8A75270}" type="pres">
      <dgm:prSet presAssocID="{A787A66B-0CBE-4840-8A06-4D5C58311C05}" presName="txShp" presStyleLbl="node1" presStyleIdx="1" presStyleCnt="5">
        <dgm:presLayoutVars>
          <dgm:bulletEnabled val="1"/>
        </dgm:presLayoutVars>
      </dgm:prSet>
      <dgm:spPr/>
    </dgm:pt>
    <dgm:pt modelId="{28F05501-25C5-447E-B2E6-275E1D1C3B93}" type="pres">
      <dgm:prSet presAssocID="{E668C7A6-D411-43BA-86CD-357C25AD051A}" presName="spacing" presStyleCnt="0"/>
      <dgm:spPr/>
    </dgm:pt>
    <dgm:pt modelId="{39C45576-0A69-4FFA-8F42-2A17BE8DA318}" type="pres">
      <dgm:prSet presAssocID="{B639B9B6-EB1B-419B-8CE4-E8CDC3D5BC82}" presName="composite" presStyleCnt="0"/>
      <dgm:spPr/>
    </dgm:pt>
    <dgm:pt modelId="{1732F834-CC85-430E-9E7F-7289AD425AFC}" type="pres">
      <dgm:prSet presAssocID="{B639B9B6-EB1B-419B-8CE4-E8CDC3D5BC82}" presName="imgShp" presStyleLbl="fgImgPlace1" presStyleIdx="2" presStyleCnt="5"/>
      <dgm:spPr>
        <a:solidFill>
          <a:schemeClr val="accent4">
            <a:lumMod val="60000"/>
            <a:lumOff val="40000"/>
          </a:schemeClr>
        </a:solidFill>
      </dgm:spPr>
    </dgm:pt>
    <dgm:pt modelId="{2F393F91-B929-4D2B-9807-CEAFFED35623}" type="pres">
      <dgm:prSet presAssocID="{B639B9B6-EB1B-419B-8CE4-E8CDC3D5BC82}" presName="txShp" presStyleLbl="node1" presStyleIdx="2" presStyleCnt="5">
        <dgm:presLayoutVars>
          <dgm:bulletEnabled val="1"/>
        </dgm:presLayoutVars>
      </dgm:prSet>
      <dgm:spPr/>
    </dgm:pt>
    <dgm:pt modelId="{74951272-0AC8-4E26-BEF5-FA033A2612A4}" type="pres">
      <dgm:prSet presAssocID="{407FF9CD-2AE5-409A-8FC3-DE8A53F0472F}" presName="spacing" presStyleCnt="0"/>
      <dgm:spPr/>
    </dgm:pt>
    <dgm:pt modelId="{6335C805-3D56-4768-8355-53F7602E344C}" type="pres">
      <dgm:prSet presAssocID="{CD9C9FDA-6464-407E-8CC3-840CB5156945}" presName="composite" presStyleCnt="0"/>
      <dgm:spPr/>
    </dgm:pt>
    <dgm:pt modelId="{31231B56-47D9-4641-B458-F5E88C64581A}" type="pres">
      <dgm:prSet presAssocID="{CD9C9FDA-6464-407E-8CC3-840CB5156945}" presName="imgShp" presStyleLbl="fgImgPlace1" presStyleIdx="3" presStyleCnt="5"/>
      <dgm:spPr>
        <a:solidFill>
          <a:srgbClr val="A4D4B9"/>
        </a:solidFill>
      </dgm:spPr>
    </dgm:pt>
    <dgm:pt modelId="{F0C7BCFA-8978-4DB6-8E4A-BB7FA9A86F57}" type="pres">
      <dgm:prSet presAssocID="{CD9C9FDA-6464-407E-8CC3-840CB5156945}" presName="txShp" presStyleLbl="node1" presStyleIdx="3" presStyleCnt="5">
        <dgm:presLayoutVars>
          <dgm:bulletEnabled val="1"/>
        </dgm:presLayoutVars>
      </dgm:prSet>
      <dgm:spPr/>
    </dgm:pt>
    <dgm:pt modelId="{2C281FB8-94A8-469D-8664-33413DDA0DCB}" type="pres">
      <dgm:prSet presAssocID="{307CFBBF-489D-4C09-A908-868CC215FABC}" presName="spacing" presStyleCnt="0"/>
      <dgm:spPr/>
    </dgm:pt>
    <dgm:pt modelId="{00129800-B79E-471B-9A08-F30382F217F8}" type="pres">
      <dgm:prSet presAssocID="{EE38D035-47D4-4E45-AABC-B63910D9BD0C}" presName="composite" presStyleCnt="0"/>
      <dgm:spPr/>
    </dgm:pt>
    <dgm:pt modelId="{128307E2-A26C-4629-807B-3161B3C4BD23}" type="pres">
      <dgm:prSet presAssocID="{EE38D035-47D4-4E45-AABC-B63910D9BD0C}" presName="imgShp" presStyleLbl="fgImgPlace1" presStyleIdx="4" presStyleCnt="5"/>
      <dgm:spPr>
        <a:solidFill>
          <a:schemeClr val="accent4">
            <a:lumMod val="60000"/>
            <a:lumOff val="40000"/>
          </a:schemeClr>
        </a:solidFill>
      </dgm:spPr>
    </dgm:pt>
    <dgm:pt modelId="{ED34675C-14A3-4D6F-B3FB-4F6094B79999}" type="pres">
      <dgm:prSet presAssocID="{EE38D035-47D4-4E45-AABC-B63910D9BD0C}" presName="txShp" presStyleLbl="node1" presStyleIdx="4" presStyleCnt="5">
        <dgm:presLayoutVars>
          <dgm:bulletEnabled val="1"/>
        </dgm:presLayoutVars>
      </dgm:prSet>
      <dgm:spPr/>
    </dgm:pt>
  </dgm:ptLst>
  <dgm:cxnLst>
    <dgm:cxn modelId="{50D6A010-2132-4799-8B19-554077581F32}" type="presOf" srcId="{B639B9B6-EB1B-419B-8CE4-E8CDC3D5BC82}" destId="{2F393F91-B929-4D2B-9807-CEAFFED35623}" srcOrd="0" destOrd="0" presId="urn:microsoft.com/office/officeart/2005/8/layout/vList3"/>
    <dgm:cxn modelId="{3ECF3132-73E4-4A4A-841C-72A40593C5A0}" type="presOf" srcId="{CD9C9FDA-6464-407E-8CC3-840CB5156945}" destId="{F0C7BCFA-8978-4DB6-8E4A-BB7FA9A86F57}" srcOrd="0" destOrd="0" presId="urn:microsoft.com/office/officeart/2005/8/layout/vList3"/>
    <dgm:cxn modelId="{9741153D-56EB-482A-9B7D-EF4E3CFDF294}" type="presOf" srcId="{273734CB-5479-4BCD-89ED-31B0CFFBF92B}" destId="{956AFFAB-B1D3-4FE6-BE63-05DB46BB8CD9}" srcOrd="0" destOrd="0" presId="urn:microsoft.com/office/officeart/2005/8/layout/vList3"/>
    <dgm:cxn modelId="{C8CA957B-7FB7-4EAE-ABA1-2B503F111881}" type="presOf" srcId="{6C3D51F7-E209-4FA9-8DB9-34B896787619}" destId="{A314BFB6-507B-48EE-9531-CC1C57F1F4E9}" srcOrd="0" destOrd="0" presId="urn:microsoft.com/office/officeart/2005/8/layout/vList3"/>
    <dgm:cxn modelId="{FF7EA8A9-FE1F-48BD-BAB2-DE4EA02ACAF8}" srcId="{6C3D51F7-E209-4FA9-8DB9-34B896787619}" destId="{CD9C9FDA-6464-407E-8CC3-840CB5156945}" srcOrd="3" destOrd="0" parTransId="{F1292D27-684E-4296-96CF-E3A85E33AB5F}" sibTransId="{307CFBBF-489D-4C09-A908-868CC215FABC}"/>
    <dgm:cxn modelId="{94D32BCE-A4FD-4F0D-8A87-0932A4F6BDFB}" srcId="{6C3D51F7-E209-4FA9-8DB9-34B896787619}" destId="{B639B9B6-EB1B-419B-8CE4-E8CDC3D5BC82}" srcOrd="2" destOrd="0" parTransId="{E52BE1A6-492C-4B51-A26E-8E492B925E72}" sibTransId="{407FF9CD-2AE5-409A-8FC3-DE8A53F0472F}"/>
    <dgm:cxn modelId="{6E0981D5-D204-43C3-B648-81011EA1B887}" type="presOf" srcId="{EE38D035-47D4-4E45-AABC-B63910D9BD0C}" destId="{ED34675C-14A3-4D6F-B3FB-4F6094B79999}" srcOrd="0" destOrd="0" presId="urn:microsoft.com/office/officeart/2005/8/layout/vList3"/>
    <dgm:cxn modelId="{2B2F95D5-9C62-4ABF-A653-2E8531B6C161}" srcId="{6C3D51F7-E209-4FA9-8DB9-34B896787619}" destId="{273734CB-5479-4BCD-89ED-31B0CFFBF92B}" srcOrd="0" destOrd="0" parTransId="{8163AC0A-CEA6-48B7-94F0-B2EC91E43D08}" sibTransId="{8DB5B50D-D346-4723-8196-9EB49CE7696E}"/>
    <dgm:cxn modelId="{A2A1B1DF-4317-494E-BF80-E9156A48CC21}" type="presOf" srcId="{A787A66B-0CBE-4840-8A06-4D5C58311C05}" destId="{C5D532E9-B837-4B6E-BA3B-316AB8A75270}" srcOrd="0" destOrd="0" presId="urn:microsoft.com/office/officeart/2005/8/layout/vList3"/>
    <dgm:cxn modelId="{94311AEA-09A8-4B41-80C4-F960E294AD45}" srcId="{6C3D51F7-E209-4FA9-8DB9-34B896787619}" destId="{A787A66B-0CBE-4840-8A06-4D5C58311C05}" srcOrd="1" destOrd="0" parTransId="{7660F6A2-621B-4051-A319-6B1D81461FF5}" sibTransId="{E668C7A6-D411-43BA-86CD-357C25AD051A}"/>
    <dgm:cxn modelId="{A0CA51F9-FC2C-4300-9B2D-0ED609ACB5A7}" srcId="{6C3D51F7-E209-4FA9-8DB9-34B896787619}" destId="{EE38D035-47D4-4E45-AABC-B63910D9BD0C}" srcOrd="4" destOrd="0" parTransId="{1D5AA4B7-03AA-4974-975C-CB1E2C6C1AB3}" sibTransId="{68F13093-AA6C-42FF-AE07-84D7B0135824}"/>
    <dgm:cxn modelId="{17F8CFCF-6A47-40E4-BA38-6F53D29DF0FF}" type="presParOf" srcId="{A314BFB6-507B-48EE-9531-CC1C57F1F4E9}" destId="{204BFDE5-A6B5-441D-9B4A-1426631BE210}" srcOrd="0" destOrd="0" presId="urn:microsoft.com/office/officeart/2005/8/layout/vList3"/>
    <dgm:cxn modelId="{8079B67E-44D3-4C93-9016-297437BCCE7C}" type="presParOf" srcId="{204BFDE5-A6B5-441D-9B4A-1426631BE210}" destId="{9899EC40-546A-48CF-B823-2DA101F011D7}" srcOrd="0" destOrd="0" presId="urn:microsoft.com/office/officeart/2005/8/layout/vList3"/>
    <dgm:cxn modelId="{4341DBAA-65D7-457E-ACE9-6126F919720D}" type="presParOf" srcId="{204BFDE5-A6B5-441D-9B4A-1426631BE210}" destId="{956AFFAB-B1D3-4FE6-BE63-05DB46BB8CD9}" srcOrd="1" destOrd="0" presId="urn:microsoft.com/office/officeart/2005/8/layout/vList3"/>
    <dgm:cxn modelId="{95E61129-5D1C-4456-9994-4F5266955994}" type="presParOf" srcId="{A314BFB6-507B-48EE-9531-CC1C57F1F4E9}" destId="{AEEB7116-F9E3-4EF2-9987-4C6F4FC59FCE}" srcOrd="1" destOrd="0" presId="urn:microsoft.com/office/officeart/2005/8/layout/vList3"/>
    <dgm:cxn modelId="{1C5EC20B-53BE-4F1B-9C56-6EA28D0FFF36}" type="presParOf" srcId="{A314BFB6-507B-48EE-9531-CC1C57F1F4E9}" destId="{D9F3CFCF-B00B-462F-B7D3-DF9227A370DB}" srcOrd="2" destOrd="0" presId="urn:microsoft.com/office/officeart/2005/8/layout/vList3"/>
    <dgm:cxn modelId="{7F541B5A-7DE4-4F31-A0B5-53EB2EE48DEA}" type="presParOf" srcId="{D9F3CFCF-B00B-462F-B7D3-DF9227A370DB}" destId="{174515B9-E52B-4E3A-A759-E276EE7E47E6}" srcOrd="0" destOrd="0" presId="urn:microsoft.com/office/officeart/2005/8/layout/vList3"/>
    <dgm:cxn modelId="{2AC016D4-9969-42CE-A7D8-E2F10E88AAD6}" type="presParOf" srcId="{D9F3CFCF-B00B-462F-B7D3-DF9227A370DB}" destId="{C5D532E9-B837-4B6E-BA3B-316AB8A75270}" srcOrd="1" destOrd="0" presId="urn:microsoft.com/office/officeart/2005/8/layout/vList3"/>
    <dgm:cxn modelId="{C5A452C2-D1DD-4D42-9330-E8A66BFA331A}" type="presParOf" srcId="{A314BFB6-507B-48EE-9531-CC1C57F1F4E9}" destId="{28F05501-25C5-447E-B2E6-275E1D1C3B93}" srcOrd="3" destOrd="0" presId="urn:microsoft.com/office/officeart/2005/8/layout/vList3"/>
    <dgm:cxn modelId="{96965A1C-EF34-4B61-A81A-00A4988A9A05}" type="presParOf" srcId="{A314BFB6-507B-48EE-9531-CC1C57F1F4E9}" destId="{39C45576-0A69-4FFA-8F42-2A17BE8DA318}" srcOrd="4" destOrd="0" presId="urn:microsoft.com/office/officeart/2005/8/layout/vList3"/>
    <dgm:cxn modelId="{F39BE192-49E3-4511-9D72-0CF794C8B6C6}" type="presParOf" srcId="{39C45576-0A69-4FFA-8F42-2A17BE8DA318}" destId="{1732F834-CC85-430E-9E7F-7289AD425AFC}" srcOrd="0" destOrd="0" presId="urn:microsoft.com/office/officeart/2005/8/layout/vList3"/>
    <dgm:cxn modelId="{0EA224EE-2993-4B95-A2B6-483D1A0A6942}" type="presParOf" srcId="{39C45576-0A69-4FFA-8F42-2A17BE8DA318}" destId="{2F393F91-B929-4D2B-9807-CEAFFED35623}" srcOrd="1" destOrd="0" presId="urn:microsoft.com/office/officeart/2005/8/layout/vList3"/>
    <dgm:cxn modelId="{5742E19C-8C4A-49A0-A33F-CD4E2E09EC39}" type="presParOf" srcId="{A314BFB6-507B-48EE-9531-CC1C57F1F4E9}" destId="{74951272-0AC8-4E26-BEF5-FA033A2612A4}" srcOrd="5" destOrd="0" presId="urn:microsoft.com/office/officeart/2005/8/layout/vList3"/>
    <dgm:cxn modelId="{6A1704F7-EB5A-455C-A07A-16D33C6EB8BF}" type="presParOf" srcId="{A314BFB6-507B-48EE-9531-CC1C57F1F4E9}" destId="{6335C805-3D56-4768-8355-53F7602E344C}" srcOrd="6" destOrd="0" presId="urn:microsoft.com/office/officeart/2005/8/layout/vList3"/>
    <dgm:cxn modelId="{9A8E14B7-BE7B-4C23-972A-796DB7ABE238}" type="presParOf" srcId="{6335C805-3D56-4768-8355-53F7602E344C}" destId="{31231B56-47D9-4641-B458-F5E88C64581A}" srcOrd="0" destOrd="0" presId="urn:microsoft.com/office/officeart/2005/8/layout/vList3"/>
    <dgm:cxn modelId="{825235DF-290A-47A3-A847-3A34EAF74F76}" type="presParOf" srcId="{6335C805-3D56-4768-8355-53F7602E344C}" destId="{F0C7BCFA-8978-4DB6-8E4A-BB7FA9A86F57}" srcOrd="1" destOrd="0" presId="urn:microsoft.com/office/officeart/2005/8/layout/vList3"/>
    <dgm:cxn modelId="{B808D7F3-DC9D-445D-8EAA-8E7D263DDA99}" type="presParOf" srcId="{A314BFB6-507B-48EE-9531-CC1C57F1F4E9}" destId="{2C281FB8-94A8-469D-8664-33413DDA0DCB}" srcOrd="7" destOrd="0" presId="urn:microsoft.com/office/officeart/2005/8/layout/vList3"/>
    <dgm:cxn modelId="{27764111-BDCE-4A3B-A298-29AC5ABBF5B5}" type="presParOf" srcId="{A314BFB6-507B-48EE-9531-CC1C57F1F4E9}" destId="{00129800-B79E-471B-9A08-F30382F217F8}" srcOrd="8" destOrd="0" presId="urn:microsoft.com/office/officeart/2005/8/layout/vList3"/>
    <dgm:cxn modelId="{7E903483-96FE-4356-8D78-B23AD1AC858B}" type="presParOf" srcId="{00129800-B79E-471B-9A08-F30382F217F8}" destId="{128307E2-A26C-4629-807B-3161B3C4BD23}" srcOrd="0" destOrd="0" presId="urn:microsoft.com/office/officeart/2005/8/layout/vList3"/>
    <dgm:cxn modelId="{383DF7CD-A1CB-4D08-B86B-12D3FFBE26AE}" type="presParOf" srcId="{00129800-B79E-471B-9A08-F30382F217F8}" destId="{ED34675C-14A3-4D6F-B3FB-4F6094B7999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716B9-C942-4996-A547-13871B8B7F80}">
      <dsp:nvSpPr>
        <dsp:cNvPr id="0" name=""/>
        <dsp:cNvSpPr/>
      </dsp:nvSpPr>
      <dsp:spPr>
        <a:xfrm>
          <a:off x="179298" y="1148"/>
          <a:ext cx="5093848" cy="474950"/>
        </a:xfrm>
        <a:prstGeom prst="roundRect">
          <a:avLst>
            <a:gd name="adj" fmla="val 10000"/>
          </a:avLst>
        </a:prstGeom>
        <a:solidFill>
          <a:srgbClr val="FFFFFF">
            <a:lumMod val="5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FFFFFF"/>
              </a:solidFill>
              <a:latin typeface="Poppins" panose="020B0604020202020204" charset="0"/>
              <a:ea typeface="+mn-ea"/>
              <a:cs typeface="Poppins" panose="020B0604020202020204" charset="0"/>
            </a:rPr>
            <a:t>Identificación</a:t>
          </a:r>
          <a:endParaRPr lang="es-ES" sz="2400" kern="1200" dirty="0">
            <a:solidFill>
              <a:srgbClr val="FFFFFF"/>
            </a:solidFill>
            <a:latin typeface="Poppins" panose="020B0604020202020204" charset="0"/>
            <a:ea typeface="+mn-ea"/>
            <a:cs typeface="Poppins" panose="020B0604020202020204" charset="0"/>
          </a:endParaRPr>
        </a:p>
      </dsp:txBody>
      <dsp:txXfrm>
        <a:off x="193209" y="15059"/>
        <a:ext cx="5066026" cy="447128"/>
      </dsp:txXfrm>
    </dsp:sp>
    <dsp:sp modelId="{23A14278-2839-497B-913C-D014D570E7F7}">
      <dsp:nvSpPr>
        <dsp:cNvPr id="0" name=""/>
        <dsp:cNvSpPr/>
      </dsp:nvSpPr>
      <dsp:spPr>
        <a:xfrm>
          <a:off x="688683" y="476098"/>
          <a:ext cx="509384" cy="1910193"/>
        </a:xfrm>
        <a:custGeom>
          <a:avLst/>
          <a:gdLst/>
          <a:ahLst/>
          <a:cxnLst/>
          <a:rect l="0" t="0" r="0" b="0"/>
          <a:pathLst>
            <a:path>
              <a:moveTo>
                <a:pt x="0" y="0"/>
              </a:moveTo>
              <a:lnTo>
                <a:pt x="0" y="1189845"/>
              </a:lnTo>
              <a:lnTo>
                <a:pt x="317292" y="1189845"/>
              </a:lnTo>
            </a:path>
          </a:pathLst>
        </a:custGeom>
        <a:noFill/>
        <a:ln w="25400" cap="flat" cmpd="sng" algn="ctr">
          <a:solidFill>
            <a:srgbClr val="FFFFFF">
              <a:lumMod val="50000"/>
            </a:srgbClr>
          </a:solidFill>
          <a:prstDash val="solid"/>
        </a:ln>
        <a:effectLst/>
      </dsp:spPr>
      <dsp:style>
        <a:lnRef idx="2">
          <a:scrgbClr r="0" g="0" b="0"/>
        </a:lnRef>
        <a:fillRef idx="0">
          <a:scrgbClr r="0" g="0" b="0"/>
        </a:fillRef>
        <a:effectRef idx="0">
          <a:scrgbClr r="0" g="0" b="0"/>
        </a:effectRef>
        <a:fontRef idx="minor"/>
      </dsp:style>
    </dsp:sp>
    <dsp:sp modelId="{494D7F54-4D50-4C3A-9BCC-7A732B5E5A7F}">
      <dsp:nvSpPr>
        <dsp:cNvPr id="0" name=""/>
        <dsp:cNvSpPr/>
      </dsp:nvSpPr>
      <dsp:spPr>
        <a:xfrm>
          <a:off x="1198067" y="1112829"/>
          <a:ext cx="5497240" cy="2546924"/>
        </a:xfrm>
        <a:prstGeom prst="roundRect">
          <a:avLst>
            <a:gd name="adj" fmla="val 10000"/>
          </a:avLst>
        </a:prstGeom>
        <a:noFill/>
        <a:ln w="25400" cap="flat" cmpd="sng" algn="ctr">
          <a:solidFill>
            <a:srgbClr val="FFFFFF">
              <a:lumMod val="5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ts val="0"/>
            </a:spcAft>
            <a:buNone/>
          </a:pPr>
          <a:r>
            <a:rPr lang="es-MX" sz="2400" kern="1200" dirty="0">
              <a:solidFill>
                <a:srgbClr val="000000">
                  <a:hueOff val="0"/>
                  <a:satOff val="0"/>
                  <a:lumOff val="0"/>
                  <a:alphaOff val="0"/>
                </a:srgbClr>
              </a:solidFill>
              <a:latin typeface="Poppins" panose="020B0604020202020204" charset="0"/>
              <a:ea typeface="+mn-ea"/>
              <a:cs typeface="Poppins" panose="020B0604020202020204" charset="0"/>
            </a:rPr>
            <a:t>Permiten que el personal del INE identifique a través del Sistema de Identificación para Voto Presencial en el Extranjero (</a:t>
          </a:r>
          <a:r>
            <a:rPr lang="es-MX" sz="2400" b="1" kern="1200" dirty="0">
              <a:solidFill>
                <a:srgbClr val="000000">
                  <a:hueOff val="0"/>
                  <a:satOff val="0"/>
                  <a:lumOff val="0"/>
                  <a:alphaOff val="0"/>
                </a:srgbClr>
              </a:solidFill>
              <a:latin typeface="Poppins" panose="020B0604020202020204" charset="0"/>
              <a:ea typeface="+mn-ea"/>
              <a:cs typeface="Poppins" panose="020B0604020202020204" charset="0"/>
            </a:rPr>
            <a:t>SIVPE) </a:t>
          </a:r>
          <a:r>
            <a:rPr lang="es-MX" sz="2400" kern="1200" dirty="0">
              <a:solidFill>
                <a:srgbClr val="000000">
                  <a:hueOff val="0"/>
                  <a:satOff val="0"/>
                  <a:lumOff val="0"/>
                  <a:alphaOff val="0"/>
                </a:srgbClr>
              </a:solidFill>
              <a:latin typeface="Poppins" panose="020B0604020202020204" charset="0"/>
              <a:ea typeface="+mn-ea"/>
              <a:cs typeface="Poppins" panose="020B0604020202020204" charset="0"/>
            </a:rPr>
            <a:t>a las personas votantes que estén registradas en la LNE-Extranjero.</a:t>
          </a:r>
          <a:endParaRPr lang="es-ES" sz="2400" kern="1200" dirty="0">
            <a:solidFill>
              <a:srgbClr val="000000">
                <a:hueOff val="0"/>
                <a:satOff val="0"/>
                <a:lumOff val="0"/>
                <a:alphaOff val="0"/>
              </a:srgbClr>
            </a:solidFill>
            <a:latin typeface="Poppins" panose="020B0604020202020204" charset="0"/>
            <a:ea typeface="+mn-ea"/>
            <a:cs typeface="Poppins" panose="020B0604020202020204" charset="0"/>
          </a:endParaRPr>
        </a:p>
      </dsp:txBody>
      <dsp:txXfrm>
        <a:off x="1272664" y="1187426"/>
        <a:ext cx="5348046" cy="2397730"/>
      </dsp:txXfrm>
    </dsp:sp>
    <dsp:sp modelId="{BA8D0C87-FAA4-4BEA-8628-EDBD628754AC}">
      <dsp:nvSpPr>
        <dsp:cNvPr id="0" name=""/>
        <dsp:cNvSpPr/>
      </dsp:nvSpPr>
      <dsp:spPr>
        <a:xfrm>
          <a:off x="6909402" y="0"/>
          <a:ext cx="5093848" cy="419019"/>
        </a:xfrm>
        <a:prstGeom prst="roundRect">
          <a:avLst>
            <a:gd name="adj" fmla="val 10000"/>
          </a:avLst>
        </a:prstGeom>
        <a:solidFill>
          <a:srgbClr val="FFFFFF">
            <a:lumMod val="5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FFFFFF"/>
              </a:solidFill>
              <a:latin typeface="Poppins" panose="020B0604020202020204" charset="0"/>
              <a:ea typeface="+mn-ea"/>
              <a:cs typeface="Poppins" panose="020B0604020202020204" charset="0"/>
            </a:rPr>
            <a:t>Votación</a:t>
          </a:r>
          <a:endParaRPr lang="es-ES" sz="2400" kern="1200" dirty="0">
            <a:solidFill>
              <a:srgbClr val="FFFFFF"/>
            </a:solidFill>
            <a:latin typeface="Poppins" panose="020B0604020202020204" charset="0"/>
            <a:ea typeface="+mn-ea"/>
            <a:cs typeface="Poppins" panose="020B0604020202020204" charset="0"/>
          </a:endParaRPr>
        </a:p>
      </dsp:txBody>
      <dsp:txXfrm>
        <a:off x="6921675" y="12273"/>
        <a:ext cx="5069302" cy="394473"/>
      </dsp:txXfrm>
    </dsp:sp>
    <dsp:sp modelId="{ABE9202B-B712-46AF-82DF-BB18BF2FFB03}">
      <dsp:nvSpPr>
        <dsp:cNvPr id="0" name=""/>
        <dsp:cNvSpPr/>
      </dsp:nvSpPr>
      <dsp:spPr>
        <a:xfrm>
          <a:off x="7418787" y="419019"/>
          <a:ext cx="549982" cy="1911341"/>
        </a:xfrm>
        <a:custGeom>
          <a:avLst/>
          <a:gdLst/>
          <a:ahLst/>
          <a:cxnLst/>
          <a:rect l="0" t="0" r="0" b="0"/>
          <a:pathLst>
            <a:path>
              <a:moveTo>
                <a:pt x="0" y="0"/>
              </a:moveTo>
              <a:lnTo>
                <a:pt x="0" y="1189845"/>
              </a:lnTo>
              <a:lnTo>
                <a:pt x="317292" y="1189845"/>
              </a:lnTo>
            </a:path>
          </a:pathLst>
        </a:custGeom>
        <a:noFill/>
        <a:ln w="25400" cap="flat" cmpd="sng" algn="ctr">
          <a:solidFill>
            <a:srgbClr val="FFFFFF">
              <a:lumMod val="50000"/>
            </a:srgbClr>
          </a:solidFill>
          <a:prstDash val="solid"/>
        </a:ln>
        <a:effectLst/>
      </dsp:spPr>
      <dsp:style>
        <a:lnRef idx="2">
          <a:scrgbClr r="0" g="0" b="0"/>
        </a:lnRef>
        <a:fillRef idx="0">
          <a:scrgbClr r="0" g="0" b="0"/>
        </a:fillRef>
        <a:effectRef idx="0">
          <a:scrgbClr r="0" g="0" b="0"/>
        </a:effectRef>
        <a:fontRef idx="minor"/>
      </dsp:style>
    </dsp:sp>
    <dsp:sp modelId="{4EE90E8B-1610-4AC3-B60C-2432A1C82EB6}">
      <dsp:nvSpPr>
        <dsp:cNvPr id="0" name=""/>
        <dsp:cNvSpPr/>
      </dsp:nvSpPr>
      <dsp:spPr>
        <a:xfrm>
          <a:off x="7968769" y="1056899"/>
          <a:ext cx="5124451" cy="2546924"/>
        </a:xfrm>
        <a:prstGeom prst="roundRect">
          <a:avLst>
            <a:gd name="adj" fmla="val 10000"/>
          </a:avLst>
        </a:prstGeom>
        <a:noFill/>
        <a:ln w="25400" cap="flat" cmpd="sng" algn="ctr">
          <a:solidFill>
            <a:srgbClr val="FFFFFF">
              <a:lumMod val="5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ts val="0"/>
            </a:spcAft>
            <a:buNone/>
          </a:pPr>
          <a:r>
            <a:rPr lang="es-MX" sz="2400" kern="1200" dirty="0">
              <a:solidFill>
                <a:srgbClr val="000000">
                  <a:hueOff val="0"/>
                  <a:satOff val="0"/>
                  <a:lumOff val="0"/>
                  <a:alphaOff val="0"/>
                </a:srgbClr>
              </a:solidFill>
              <a:latin typeface="Poppins" panose="020B0604020202020204" charset="0"/>
              <a:ea typeface="+mn-ea"/>
              <a:cs typeface="Poppins" panose="020B0604020202020204" charset="0"/>
            </a:rPr>
            <a:t>Permiten que la ciudadanía emita su voto vía Internet a través del Sistema de Voto Electrónico por Internet para</a:t>
          </a:r>
        </a:p>
        <a:p>
          <a:pPr marL="0" lvl="0" indent="0" algn="ctr" defTabSz="1066800">
            <a:lnSpc>
              <a:spcPct val="90000"/>
            </a:lnSpc>
            <a:spcBef>
              <a:spcPct val="0"/>
            </a:spcBef>
            <a:spcAft>
              <a:spcPts val="0"/>
            </a:spcAft>
            <a:buNone/>
          </a:pPr>
          <a:r>
            <a:rPr lang="es-MX" sz="2400" kern="1200" dirty="0">
              <a:solidFill>
                <a:srgbClr val="000000">
                  <a:hueOff val="0"/>
                  <a:satOff val="0"/>
                  <a:lumOff val="0"/>
                  <a:alphaOff val="0"/>
                </a:srgbClr>
              </a:solidFill>
              <a:latin typeface="Poppins" panose="020B0604020202020204" charset="0"/>
              <a:ea typeface="+mn-ea"/>
              <a:cs typeface="Poppins" panose="020B0604020202020204" charset="0"/>
            </a:rPr>
            <a:t>las y los Mexicanos Residentes en el Extranjero (</a:t>
          </a:r>
          <a:r>
            <a:rPr lang="es-MX" sz="2400" b="1" kern="1200" dirty="0">
              <a:solidFill>
                <a:srgbClr val="000000">
                  <a:hueOff val="0"/>
                  <a:satOff val="0"/>
                  <a:lumOff val="0"/>
                  <a:alphaOff val="0"/>
                </a:srgbClr>
              </a:solidFill>
              <a:latin typeface="Poppins" panose="020B0604020202020204" charset="0"/>
              <a:ea typeface="+mn-ea"/>
              <a:cs typeface="Poppins" panose="020B0604020202020204" charset="0"/>
            </a:rPr>
            <a:t>SIVEI).</a:t>
          </a:r>
          <a:endParaRPr lang="es-ES" sz="2400" b="1" kern="1200" dirty="0">
            <a:solidFill>
              <a:srgbClr val="000000">
                <a:hueOff val="0"/>
                <a:satOff val="0"/>
                <a:lumOff val="0"/>
                <a:alphaOff val="0"/>
              </a:srgbClr>
            </a:solidFill>
            <a:latin typeface="Poppins" panose="020B0604020202020204" charset="0"/>
            <a:ea typeface="+mn-ea"/>
            <a:cs typeface="Poppins" panose="020B0604020202020204" charset="0"/>
          </a:endParaRPr>
        </a:p>
      </dsp:txBody>
      <dsp:txXfrm>
        <a:off x="8043366" y="1131496"/>
        <a:ext cx="4975257" cy="2397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AFFAB-B1D3-4FE6-BE63-05DB46BB8CD9}">
      <dsp:nvSpPr>
        <dsp:cNvPr id="0" name=""/>
        <dsp:cNvSpPr/>
      </dsp:nvSpPr>
      <dsp:spPr>
        <a:xfrm rot="10800000">
          <a:off x="2456422" y="2136"/>
          <a:ext cx="8744677" cy="1015264"/>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703"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b="0" kern="1200" dirty="0">
              <a:latin typeface="Poppins" panose="020B0604020202020204" charset="0"/>
              <a:cs typeface="Poppins" panose="020B0604020202020204" charset="0"/>
            </a:rPr>
            <a:t>No presentar su credencial para votar</a:t>
          </a:r>
        </a:p>
      </dsp:txBody>
      <dsp:txXfrm rot="10800000">
        <a:off x="2710238" y="2136"/>
        <a:ext cx="8490861" cy="1015264"/>
      </dsp:txXfrm>
    </dsp:sp>
    <dsp:sp modelId="{9899EC40-546A-48CF-B823-2DA101F011D7}">
      <dsp:nvSpPr>
        <dsp:cNvPr id="0" name=""/>
        <dsp:cNvSpPr/>
      </dsp:nvSpPr>
      <dsp:spPr>
        <a:xfrm>
          <a:off x="1948790" y="2136"/>
          <a:ext cx="1015264" cy="1015264"/>
        </a:xfrm>
        <a:prstGeom prst="ellips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D532E9-B837-4B6E-BA3B-316AB8A75270}">
      <dsp:nvSpPr>
        <dsp:cNvPr id="0" name=""/>
        <dsp:cNvSpPr/>
      </dsp:nvSpPr>
      <dsp:spPr>
        <a:xfrm rot="10800000">
          <a:off x="2456422" y="1320464"/>
          <a:ext cx="8744677" cy="1015264"/>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703"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b="0" kern="1200" dirty="0">
              <a:latin typeface="Poppins" panose="020B0604020202020204" charset="0"/>
              <a:cs typeface="Poppins" panose="020B0604020202020204" charset="0"/>
            </a:rPr>
            <a:t>La credencial para votar no está vigente </a:t>
          </a:r>
        </a:p>
      </dsp:txBody>
      <dsp:txXfrm rot="10800000">
        <a:off x="2710238" y="1320464"/>
        <a:ext cx="8490861" cy="1015264"/>
      </dsp:txXfrm>
    </dsp:sp>
    <dsp:sp modelId="{174515B9-E52B-4E3A-A759-E276EE7E47E6}">
      <dsp:nvSpPr>
        <dsp:cNvPr id="0" name=""/>
        <dsp:cNvSpPr/>
      </dsp:nvSpPr>
      <dsp:spPr>
        <a:xfrm>
          <a:off x="1948790" y="1320464"/>
          <a:ext cx="1015264" cy="1015264"/>
        </a:xfrm>
        <a:prstGeom prst="ellipse">
          <a:avLst/>
        </a:prstGeom>
        <a:solidFill>
          <a:srgbClr val="A4D4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393F91-B929-4D2B-9807-CEAFFED35623}">
      <dsp:nvSpPr>
        <dsp:cNvPr id="0" name=""/>
        <dsp:cNvSpPr/>
      </dsp:nvSpPr>
      <dsp:spPr>
        <a:xfrm rot="10800000">
          <a:off x="2456422" y="2638792"/>
          <a:ext cx="8744677" cy="1015264"/>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703"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b="0" kern="1200" dirty="0">
              <a:latin typeface="Poppins" panose="020B0604020202020204" charset="0"/>
              <a:cs typeface="Poppins" panose="020B0604020202020204" charset="0"/>
            </a:rPr>
            <a:t>La credencial para votar se tramitó después del 25 de febrero</a:t>
          </a:r>
        </a:p>
      </dsp:txBody>
      <dsp:txXfrm rot="10800000">
        <a:off x="2710238" y="2638792"/>
        <a:ext cx="8490861" cy="1015264"/>
      </dsp:txXfrm>
    </dsp:sp>
    <dsp:sp modelId="{1732F834-CC85-430E-9E7F-7289AD425AFC}">
      <dsp:nvSpPr>
        <dsp:cNvPr id="0" name=""/>
        <dsp:cNvSpPr/>
      </dsp:nvSpPr>
      <dsp:spPr>
        <a:xfrm>
          <a:off x="1948790" y="2638792"/>
          <a:ext cx="1015264" cy="1015264"/>
        </a:xfrm>
        <a:prstGeom prst="ellips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C7BCFA-8978-4DB6-8E4A-BB7FA9A86F57}">
      <dsp:nvSpPr>
        <dsp:cNvPr id="0" name=""/>
        <dsp:cNvSpPr/>
      </dsp:nvSpPr>
      <dsp:spPr>
        <a:xfrm rot="10800000">
          <a:off x="2456422" y="3957120"/>
          <a:ext cx="8744677" cy="1015264"/>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703"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b="0" kern="1200" dirty="0">
              <a:latin typeface="Poppins" panose="020B0604020202020204" charset="0"/>
              <a:cs typeface="Poppins" panose="020B0604020202020204" charset="0"/>
            </a:rPr>
            <a:t>No se registró en ninguna modalidad y el MRV superó los 1500 votos adicionales</a:t>
          </a:r>
        </a:p>
      </dsp:txBody>
      <dsp:txXfrm rot="10800000">
        <a:off x="2710238" y="3957120"/>
        <a:ext cx="8490861" cy="1015264"/>
      </dsp:txXfrm>
    </dsp:sp>
    <dsp:sp modelId="{31231B56-47D9-4641-B458-F5E88C64581A}">
      <dsp:nvSpPr>
        <dsp:cNvPr id="0" name=""/>
        <dsp:cNvSpPr/>
      </dsp:nvSpPr>
      <dsp:spPr>
        <a:xfrm>
          <a:off x="1948790" y="3957120"/>
          <a:ext cx="1015264" cy="1015264"/>
        </a:xfrm>
        <a:prstGeom prst="ellipse">
          <a:avLst/>
        </a:prstGeom>
        <a:solidFill>
          <a:srgbClr val="A4D4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34675C-14A3-4D6F-B3FB-4F6094B79999}">
      <dsp:nvSpPr>
        <dsp:cNvPr id="0" name=""/>
        <dsp:cNvSpPr/>
      </dsp:nvSpPr>
      <dsp:spPr>
        <a:xfrm rot="10800000">
          <a:off x="2456422" y="5275448"/>
          <a:ext cx="8744677" cy="1015264"/>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703"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kern="1200" dirty="0">
              <a:latin typeface="Poppins" panose="020B0604020202020204" charset="0"/>
              <a:cs typeface="Poppins" panose="020B0604020202020204" charset="0"/>
            </a:rPr>
            <a:t>Haber elegido otra modalidad de votación</a:t>
          </a:r>
        </a:p>
      </dsp:txBody>
      <dsp:txXfrm rot="10800000">
        <a:off x="2710238" y="5275448"/>
        <a:ext cx="8490861" cy="1015264"/>
      </dsp:txXfrm>
    </dsp:sp>
    <dsp:sp modelId="{128307E2-A26C-4629-807B-3161B3C4BD23}">
      <dsp:nvSpPr>
        <dsp:cNvPr id="0" name=""/>
        <dsp:cNvSpPr/>
      </dsp:nvSpPr>
      <dsp:spPr>
        <a:xfrm>
          <a:off x="1948790" y="5275448"/>
          <a:ext cx="1015264" cy="1015264"/>
        </a:xfrm>
        <a:prstGeom prst="ellips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AFFAB-B1D3-4FE6-BE63-05DB46BB8CD9}">
      <dsp:nvSpPr>
        <dsp:cNvPr id="0" name=""/>
        <dsp:cNvSpPr/>
      </dsp:nvSpPr>
      <dsp:spPr>
        <a:xfrm rot="10800000">
          <a:off x="2526013" y="2408"/>
          <a:ext cx="9021051" cy="1015176"/>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665"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b="0" kern="1200" dirty="0">
              <a:latin typeface="Poppins" panose="020B0604020202020204" charset="0"/>
              <a:cs typeface="Poppins" panose="020B0604020202020204" charset="0"/>
            </a:rPr>
            <a:t>Haber emitido el voto previamente</a:t>
          </a:r>
        </a:p>
      </dsp:txBody>
      <dsp:txXfrm rot="10800000">
        <a:off x="2779807" y="2408"/>
        <a:ext cx="8767257" cy="1015176"/>
      </dsp:txXfrm>
    </dsp:sp>
    <dsp:sp modelId="{9899EC40-546A-48CF-B823-2DA101F011D7}">
      <dsp:nvSpPr>
        <dsp:cNvPr id="0" name=""/>
        <dsp:cNvSpPr/>
      </dsp:nvSpPr>
      <dsp:spPr>
        <a:xfrm>
          <a:off x="2018425" y="2408"/>
          <a:ext cx="1015176" cy="1015176"/>
        </a:xfrm>
        <a:prstGeom prst="ellips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D532E9-B837-4B6E-BA3B-316AB8A75270}">
      <dsp:nvSpPr>
        <dsp:cNvPr id="0" name=""/>
        <dsp:cNvSpPr/>
      </dsp:nvSpPr>
      <dsp:spPr>
        <a:xfrm rot="10800000">
          <a:off x="2526013" y="1320622"/>
          <a:ext cx="9021051" cy="1015176"/>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665"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b="0" kern="1200" dirty="0">
              <a:latin typeface="Poppins" panose="020B0604020202020204" charset="0"/>
              <a:cs typeface="Poppins" panose="020B0604020202020204" charset="0"/>
            </a:rPr>
            <a:t>Presentarse en estado de ebriedad o bajo efectos de drogas</a:t>
          </a:r>
        </a:p>
      </dsp:txBody>
      <dsp:txXfrm rot="10800000">
        <a:off x="2779807" y="1320622"/>
        <a:ext cx="8767257" cy="1015176"/>
      </dsp:txXfrm>
    </dsp:sp>
    <dsp:sp modelId="{174515B9-E52B-4E3A-A759-E276EE7E47E6}">
      <dsp:nvSpPr>
        <dsp:cNvPr id="0" name=""/>
        <dsp:cNvSpPr/>
      </dsp:nvSpPr>
      <dsp:spPr>
        <a:xfrm>
          <a:off x="2018425" y="1320622"/>
          <a:ext cx="1015176" cy="1015176"/>
        </a:xfrm>
        <a:prstGeom prst="ellipse">
          <a:avLst/>
        </a:prstGeom>
        <a:solidFill>
          <a:srgbClr val="A4D4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393F91-B929-4D2B-9807-CEAFFED35623}">
      <dsp:nvSpPr>
        <dsp:cNvPr id="0" name=""/>
        <dsp:cNvSpPr/>
      </dsp:nvSpPr>
      <dsp:spPr>
        <a:xfrm rot="10800000">
          <a:off x="2526013" y="2638836"/>
          <a:ext cx="9021051" cy="1015176"/>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665"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b="0" kern="1200" dirty="0">
              <a:latin typeface="Poppins" panose="020B0604020202020204" charset="0"/>
              <a:cs typeface="Poppins" panose="020B0604020202020204" charset="0"/>
            </a:rPr>
            <a:t>Tener el rostro cubierto (a excepción de cubrebocas/caretas)</a:t>
          </a:r>
        </a:p>
      </dsp:txBody>
      <dsp:txXfrm rot="10800000">
        <a:off x="2779807" y="2638836"/>
        <a:ext cx="8767257" cy="1015176"/>
      </dsp:txXfrm>
    </dsp:sp>
    <dsp:sp modelId="{1732F834-CC85-430E-9E7F-7289AD425AFC}">
      <dsp:nvSpPr>
        <dsp:cNvPr id="0" name=""/>
        <dsp:cNvSpPr/>
      </dsp:nvSpPr>
      <dsp:spPr>
        <a:xfrm>
          <a:off x="2018425" y="2638836"/>
          <a:ext cx="1015176" cy="1015176"/>
        </a:xfrm>
        <a:prstGeom prst="ellips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C7BCFA-8978-4DB6-8E4A-BB7FA9A86F57}">
      <dsp:nvSpPr>
        <dsp:cNvPr id="0" name=""/>
        <dsp:cNvSpPr/>
      </dsp:nvSpPr>
      <dsp:spPr>
        <a:xfrm rot="10800000">
          <a:off x="2526013" y="3957050"/>
          <a:ext cx="9021051" cy="1015176"/>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665"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b="0" kern="1200" dirty="0">
              <a:latin typeface="Poppins" panose="020B0604020202020204" charset="0"/>
              <a:cs typeface="Poppins" panose="020B0604020202020204" charset="0"/>
            </a:rPr>
            <a:t>Estar armado/a</a:t>
          </a:r>
        </a:p>
      </dsp:txBody>
      <dsp:txXfrm rot="10800000">
        <a:off x="2779807" y="3957050"/>
        <a:ext cx="8767257" cy="1015176"/>
      </dsp:txXfrm>
    </dsp:sp>
    <dsp:sp modelId="{31231B56-47D9-4641-B458-F5E88C64581A}">
      <dsp:nvSpPr>
        <dsp:cNvPr id="0" name=""/>
        <dsp:cNvSpPr/>
      </dsp:nvSpPr>
      <dsp:spPr>
        <a:xfrm>
          <a:off x="2018425" y="3957050"/>
          <a:ext cx="1015176" cy="1015176"/>
        </a:xfrm>
        <a:prstGeom prst="ellipse">
          <a:avLst/>
        </a:prstGeom>
        <a:solidFill>
          <a:srgbClr val="A4D4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34675C-14A3-4D6F-B3FB-4F6094B79999}">
      <dsp:nvSpPr>
        <dsp:cNvPr id="0" name=""/>
        <dsp:cNvSpPr/>
      </dsp:nvSpPr>
      <dsp:spPr>
        <a:xfrm rot="10800000">
          <a:off x="2526013" y="5275264"/>
          <a:ext cx="9021051" cy="1015176"/>
        </a:xfrm>
        <a:prstGeom prst="homePlate">
          <a:avLst/>
        </a:prstGeom>
        <a:solidFill>
          <a:srgbClr val="E200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665" tIns="106680" rIns="199136" bIns="106680" numCol="1" spcCol="1270" anchor="ctr" anchorCtr="0">
          <a:noAutofit/>
        </a:bodyPr>
        <a:lstStyle/>
        <a:p>
          <a:pPr marL="0" lvl="0" indent="0" algn="ctr" defTabSz="1244600">
            <a:lnSpc>
              <a:spcPct val="90000"/>
            </a:lnSpc>
            <a:spcBef>
              <a:spcPct val="0"/>
            </a:spcBef>
            <a:spcAft>
              <a:spcPct val="35000"/>
            </a:spcAft>
            <a:buNone/>
          </a:pPr>
          <a:r>
            <a:rPr lang="es-ES" sz="2800" kern="1200" dirty="0">
              <a:latin typeface="Poppins" panose="020B0604020202020204" charset="0"/>
              <a:cs typeface="Poppins" panose="020B0604020202020204" charset="0"/>
            </a:rPr>
            <a:t>Portar vestimenta o accesorios con propaganda de algún partido político</a:t>
          </a:r>
        </a:p>
      </dsp:txBody>
      <dsp:txXfrm rot="10800000">
        <a:off x="2779807" y="5275264"/>
        <a:ext cx="8767257" cy="1015176"/>
      </dsp:txXfrm>
    </dsp:sp>
    <dsp:sp modelId="{128307E2-A26C-4629-807B-3161B3C4BD23}">
      <dsp:nvSpPr>
        <dsp:cNvPr id="0" name=""/>
        <dsp:cNvSpPr/>
      </dsp:nvSpPr>
      <dsp:spPr>
        <a:xfrm>
          <a:off x="2018425" y="5275264"/>
          <a:ext cx="1015176" cy="1015176"/>
        </a:xfrm>
        <a:prstGeom prst="ellips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A21EB-B4A8-44F3-B18A-BD47ED63F07C}" type="datetimeFigureOut">
              <a:rPr lang="es-MX" smtClean="0"/>
              <a:t>03/04/2024</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AB1E4-1A9D-4FF0-B9E3-2B2EA91DCE99}" type="slidenum">
              <a:rPr lang="es-MX" smtClean="0"/>
              <a:t>‹Nº›</a:t>
            </a:fld>
            <a:endParaRPr lang="es-MX" dirty="0"/>
          </a:p>
        </p:txBody>
      </p:sp>
    </p:spTree>
    <p:extLst>
      <p:ext uri="{BB962C8B-B14F-4D97-AF65-F5344CB8AC3E}">
        <p14:creationId xmlns:p14="http://schemas.microsoft.com/office/powerpoint/2010/main" val="2046487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DFAB1E4-1A9D-4FF0-B9E3-2B2EA91DCE99}" type="slidenum">
              <a:rPr lang="es-MX" smtClean="0"/>
              <a:t>3</a:t>
            </a:fld>
            <a:endParaRPr lang="es-MX" dirty="0"/>
          </a:p>
        </p:txBody>
      </p:sp>
    </p:spTree>
    <p:extLst>
      <p:ext uri="{BB962C8B-B14F-4D97-AF65-F5344CB8AC3E}">
        <p14:creationId xmlns:p14="http://schemas.microsoft.com/office/powerpoint/2010/main" val="1408917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4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diagramQuickStyle" Target="../diagrams/quickStyle2.xml"/><Relationship Id="rId12" Type="http://schemas.openxmlformats.org/officeDocument/2006/relationships/image" Target="../media/image4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11" Type="http://schemas.openxmlformats.org/officeDocument/2006/relationships/image" Target="../media/image46.png"/><Relationship Id="rId5" Type="http://schemas.openxmlformats.org/officeDocument/2006/relationships/diagramData" Target="../diagrams/data2.xml"/><Relationship Id="rId10" Type="http://schemas.openxmlformats.org/officeDocument/2006/relationships/image" Target="../media/image45.png"/><Relationship Id="rId4" Type="http://schemas.openxmlformats.org/officeDocument/2006/relationships/image" Target="../media/image8.jpeg"/><Relationship Id="rId9" Type="http://schemas.microsoft.com/office/2007/relationships/diagramDrawing" Target="../diagrams/drawing2.xml"/><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53.png"/><Relationship Id="rId3" Type="http://schemas.openxmlformats.org/officeDocument/2006/relationships/slideLayout" Target="../slideLayouts/slideLayout7.xml"/><Relationship Id="rId7" Type="http://schemas.openxmlformats.org/officeDocument/2006/relationships/diagramQuickStyle" Target="../diagrams/quickStyle3.xml"/><Relationship Id="rId12" Type="http://schemas.openxmlformats.org/officeDocument/2006/relationships/image" Target="../media/image5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11" Type="http://schemas.openxmlformats.org/officeDocument/2006/relationships/image" Target="../media/image51.png"/><Relationship Id="rId5" Type="http://schemas.openxmlformats.org/officeDocument/2006/relationships/diagramData" Target="../diagrams/data3.xml"/><Relationship Id="rId10" Type="http://schemas.openxmlformats.org/officeDocument/2006/relationships/image" Target="../media/image50.png"/><Relationship Id="rId4" Type="http://schemas.openxmlformats.org/officeDocument/2006/relationships/image" Target="../media/image8.jpeg"/><Relationship Id="rId9" Type="http://schemas.microsoft.com/office/2007/relationships/diagramDrawing" Target="../diagrams/drawing3.xml"/><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5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6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4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69.jpe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71.jpe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7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 Id="rId14" Type="http://schemas.openxmlformats.org/officeDocument/2006/relationships/image" Target="../media/image72.jpe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7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5.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6.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0.jpe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1.emf"/><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7.xml"/><Relationship Id="rId7" Type="http://schemas.openxmlformats.org/officeDocument/2006/relationships/image" Target="../media/image12.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svg"/><Relationship Id="rId11" Type="http://schemas.openxmlformats.org/officeDocument/2006/relationships/diagramQuickStyle" Target="../diagrams/quickStyle1.xml"/><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diagramLayout" Target="../diagrams/layout1.xml"/><Relationship Id="rId4" Type="http://schemas.openxmlformats.org/officeDocument/2006/relationships/image" Target="../media/image6.png"/><Relationship Id="rId9" Type="http://schemas.openxmlformats.org/officeDocument/2006/relationships/diagramData" Target="../diagrams/data1.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6.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Patrón de fondo&#10;&#10;Descripción generada automáticamente">
            <a:extLst>
              <a:ext uri="{FF2B5EF4-FFF2-40B4-BE49-F238E27FC236}">
                <a16:creationId xmlns:a16="http://schemas.microsoft.com/office/drawing/2014/main" id="{EA5517E0-AAED-FEF2-D65A-1DF834787977}"/>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8288000" cy="10287000"/>
          </a:xfrm>
          <a:prstGeom prst="rect">
            <a:avLst/>
          </a:prstGeom>
        </p:spPr>
      </p:pic>
    </p:spTree>
    <p:extLst>
      <p:ext uri="{BB962C8B-B14F-4D97-AF65-F5344CB8AC3E}">
        <p14:creationId xmlns:p14="http://schemas.microsoft.com/office/powerpoint/2010/main" val="3244321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9" y="773475"/>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Desarrollo de la votación</a:t>
            </a:r>
          </a:p>
        </p:txBody>
      </p:sp>
      <p:sp>
        <p:nvSpPr>
          <p:cNvPr id="14" name="TextBox 14"/>
          <p:cNvSpPr txBox="1"/>
          <p:nvPr/>
        </p:nvSpPr>
        <p:spPr>
          <a:xfrm>
            <a:off x="1792256" y="2537731"/>
            <a:ext cx="9437577" cy="6565900"/>
          </a:xfrm>
          <a:prstGeom prst="rect">
            <a:avLst/>
          </a:prstGeom>
        </p:spPr>
        <p:txBody>
          <a:bodyPr wrap="square" lIns="0" tIns="0" rIns="0" bIns="0" rtlCol="0" anchor="t">
            <a:spAutoFit/>
          </a:bodyPr>
          <a:lstStyle/>
          <a:p>
            <a:pPr marL="291464" lvl="1" algn="just">
              <a:lnSpc>
                <a:spcPts val="3239"/>
              </a:lnSpc>
            </a:pPr>
            <a:endParaRPr lang="en-US" sz="2800" dirty="0">
              <a:solidFill>
                <a:srgbClr val="000000"/>
              </a:solidFill>
              <a:latin typeface="Poppins" panose="020B0604020202020204" charset="0"/>
              <a:cs typeface="Poppins" panose="020B0604020202020204" charset="0"/>
            </a:endParaRPr>
          </a:p>
          <a:p>
            <a:pPr marL="291464" lvl="1" algn="just">
              <a:lnSpc>
                <a:spcPts val="3239"/>
              </a:lnSpc>
            </a:pPr>
            <a:endParaRPr lang="en-US" sz="2800" dirty="0">
              <a:solidFill>
                <a:srgbClr val="000000"/>
              </a:solidFill>
              <a:latin typeface="Poppins" panose="020B0604020202020204" charset="0"/>
              <a:cs typeface="Poppins" panose="020B0604020202020204" charset="0"/>
            </a:endParaRPr>
          </a:p>
          <a:p>
            <a:pPr marL="291464" lvl="1" algn="just">
              <a:lnSpc>
                <a:spcPts val="3239"/>
              </a:lnSpc>
            </a:pPr>
            <a:endParaRPr lang="en-US" sz="3200" b="1" dirty="0">
              <a:solidFill>
                <a:srgbClr val="D60093"/>
              </a:solidFill>
              <a:latin typeface="Poppins" panose="020B0604020202020204" charset="0"/>
              <a:cs typeface="Poppins" panose="020B0604020202020204" charset="0"/>
            </a:endParaRPr>
          </a:p>
          <a:p>
            <a:pPr marL="291464" lvl="1" algn="just">
              <a:lnSpc>
                <a:spcPts val="3239"/>
              </a:lnSpc>
            </a:pPr>
            <a:r>
              <a:rPr lang="en-US" sz="3200" b="1" dirty="0">
                <a:solidFill>
                  <a:srgbClr val="7030A0"/>
                </a:solidFill>
                <a:latin typeface="Poppins" panose="020B0604020202020204" charset="0"/>
                <a:cs typeface="Poppins" panose="020B0604020202020204" charset="0"/>
              </a:rPr>
              <a:t>Presidente/a</a:t>
            </a:r>
          </a:p>
          <a:p>
            <a:pPr marL="291464" lvl="1" algn="just">
              <a:lnSpc>
                <a:spcPts val="3239"/>
              </a:lnSpc>
            </a:pPr>
            <a:endParaRPr lang="en-US" sz="3200" dirty="0">
              <a:solidFill>
                <a:srgbClr val="000000"/>
              </a:solidFill>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Una vez conectados todos los dispositivos, se da por instalado el MRV.</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La votación podrá iniciar a partir de las 8:00 a.m. TCM o, en su caso, hasta que se termine la instalación.</a:t>
            </a:r>
          </a:p>
          <a:p>
            <a:pPr marL="291464" lvl="1" algn="just">
              <a:lnSpc>
                <a:spcPts val="3239"/>
              </a:lnSpc>
            </a:pPr>
            <a:endParaRPr lang="es-MX" sz="3200" dirty="0"/>
          </a:p>
          <a:p>
            <a:pPr marL="291464" lvl="1" algn="just">
              <a:lnSpc>
                <a:spcPts val="3239"/>
              </a:lnSpc>
            </a:pPr>
            <a:r>
              <a:rPr lang="en-US" sz="3200" b="1" dirty="0">
                <a:solidFill>
                  <a:srgbClr val="7030A0"/>
                </a:solidFill>
                <a:latin typeface="Poppins" panose="020B0604020202020204" charset="0"/>
                <a:cs typeface="Poppins" panose="020B0604020202020204" charset="0"/>
              </a:rPr>
              <a:t>Secretario/a</a:t>
            </a:r>
          </a:p>
          <a:p>
            <a:pPr marL="291464" lvl="1" algn="just">
              <a:lnSpc>
                <a:spcPts val="3239"/>
              </a:lnSpc>
            </a:pPr>
            <a:endParaRPr lang="es-MX" sz="3200" dirty="0">
              <a:solidFill>
                <a:srgbClr val="000000"/>
              </a:solidFill>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Realiza el llenado del Acta de la Jornada Electoral, en el apartado “Instalación”.</a:t>
            </a:r>
            <a:endParaRPr lang="en-US" sz="2800" dirty="0">
              <a:solidFill>
                <a:srgbClr val="000000"/>
              </a:solidFill>
              <a:latin typeface="Poppins" panose="020B0604020202020204" charset="0"/>
              <a:cs typeface="Poppins" panose="020B0604020202020204" charset="0"/>
            </a:endParaRP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443079" y="161984"/>
            <a:ext cx="1669186" cy="1828156"/>
          </a:xfrm>
          <a:prstGeom prst="rect">
            <a:avLst/>
          </a:prstGeom>
        </p:spPr>
      </p:pic>
      <p:sp>
        <p:nvSpPr>
          <p:cNvPr id="2" name="Rectángulo 1"/>
          <p:cNvSpPr/>
          <p:nvPr/>
        </p:nvSpPr>
        <p:spPr>
          <a:xfrm>
            <a:off x="1981200" y="2799200"/>
            <a:ext cx="6648752" cy="384947"/>
          </a:xfrm>
          <a:prstGeom prst="rect">
            <a:avLst/>
          </a:prstGeom>
          <a:solidFill>
            <a:srgbClr val="A4D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latin typeface="Poppins" panose="020B0604020202020204" charset="0"/>
                <a:cs typeface="Poppins" panose="020B0604020202020204" charset="0"/>
              </a:rPr>
              <a:t>a. Inicio de la votación</a:t>
            </a:r>
          </a:p>
        </p:txBody>
      </p:sp>
      <p:pic>
        <p:nvPicPr>
          <p:cNvPr id="3" name="Imagen 2"/>
          <p:cNvPicPr>
            <a:picLocks noChangeAspect="1"/>
          </p:cNvPicPr>
          <p:nvPr/>
        </p:nvPicPr>
        <p:blipFill rotWithShape="1">
          <a:blip r:embed="rId12">
            <a:extLst>
              <a:ext uri="{28A0092B-C50C-407E-A947-70E740481C1C}">
                <a14:useLocalDpi xmlns:a14="http://schemas.microsoft.com/office/drawing/2010/main" val="0"/>
              </a:ext>
            </a:extLst>
          </a:blip>
          <a:srcRect l="4743" t="1894" r="5431" b="48863"/>
          <a:stretch/>
        </p:blipFill>
        <p:spPr>
          <a:xfrm>
            <a:off x="12002020" y="1257300"/>
            <a:ext cx="5483086" cy="49952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9" y="773475"/>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Desarrollo de la votación</a:t>
            </a:r>
          </a:p>
        </p:txBody>
      </p:sp>
      <p:sp>
        <p:nvSpPr>
          <p:cNvPr id="14" name="TextBox 14"/>
          <p:cNvSpPr txBox="1"/>
          <p:nvPr/>
        </p:nvSpPr>
        <p:spPr>
          <a:xfrm>
            <a:off x="3855441" y="2402533"/>
            <a:ext cx="12908560" cy="4924425"/>
          </a:xfrm>
          <a:prstGeom prst="rect">
            <a:avLst/>
          </a:prstGeom>
        </p:spPr>
        <p:txBody>
          <a:bodyPr wrap="square" lIns="0" tIns="0" rIns="0" bIns="0" rtlCol="0" anchor="t">
            <a:spAutoFit/>
          </a:bodyPr>
          <a:lstStyle/>
          <a:p>
            <a:pPr marL="291464" lvl="1" algn="just">
              <a:lnSpc>
                <a:spcPts val="3239"/>
              </a:lnSpc>
            </a:pPr>
            <a:endParaRPr lang="en-US" sz="3200" b="1" dirty="0">
              <a:solidFill>
                <a:srgbClr val="D60093"/>
              </a:solidFill>
              <a:latin typeface="Poppins" panose="020B0604020202020204" charset="0"/>
              <a:cs typeface="Poppins" panose="020B0604020202020204" charset="0"/>
            </a:endParaRPr>
          </a:p>
          <a:p>
            <a:pPr marL="291464" lvl="1" algn="just">
              <a:lnSpc>
                <a:spcPts val="3239"/>
              </a:lnSpc>
            </a:pPr>
            <a:r>
              <a:rPr lang="en-US" sz="3200" b="1" dirty="0">
                <a:solidFill>
                  <a:srgbClr val="7030A0"/>
                </a:solidFill>
                <a:latin typeface="Poppins" panose="020B0604020202020204" charset="0"/>
                <a:cs typeface="Poppins" panose="020B0604020202020204" charset="0"/>
              </a:rPr>
              <a:t>Presidente/a</a:t>
            </a:r>
          </a:p>
          <a:p>
            <a:pPr marL="291464" lvl="1" algn="just">
              <a:lnSpc>
                <a:spcPts val="3239"/>
              </a:lnSpc>
            </a:pPr>
            <a:endParaRPr lang="en-US" sz="3200" dirty="0">
              <a:solidFill>
                <a:srgbClr val="000000"/>
              </a:solidFill>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Verifica que la fotografía de la Credencial para Votar corresponda con la persona que acude a votar, y le solicita que muestre sus dedos pulgares para comprobar que no ha votado.</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Pide a la o el ciudadano que pase con el personal del INE/OPL para corroborar su registro en la LNE-Extranjero.</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Entrega la Credencial para Votar al personal del INE/OPL.</a:t>
            </a:r>
          </a:p>
          <a:p>
            <a:pPr marL="291464" lvl="1" algn="just">
              <a:lnSpc>
                <a:spcPts val="3239"/>
              </a:lnSpc>
            </a:pPr>
            <a:endParaRPr lang="es-MX" sz="2800" dirty="0">
              <a:latin typeface="Poppins" panose="020B0604020202020204" charset="0"/>
              <a:cs typeface="Poppins" panose="020B0604020202020204" charset="0"/>
            </a:endParaRP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443079" y="161984"/>
            <a:ext cx="1669186" cy="1828156"/>
          </a:xfrm>
          <a:prstGeom prst="rect">
            <a:avLst/>
          </a:prstGeom>
        </p:spPr>
      </p:pic>
      <p:sp>
        <p:nvSpPr>
          <p:cNvPr id="2" name="Rectángulo 1"/>
          <p:cNvSpPr/>
          <p:nvPr/>
        </p:nvSpPr>
        <p:spPr>
          <a:xfrm>
            <a:off x="4041789" y="1784418"/>
            <a:ext cx="6780459" cy="41144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latin typeface="Poppins" panose="020B0604020202020204" charset="0"/>
                <a:cs typeface="Poppins" panose="020B0604020202020204" charset="0"/>
              </a:rPr>
              <a:t>b. Identificación del electorado</a:t>
            </a:r>
          </a:p>
        </p:txBody>
      </p:sp>
      <p:sp>
        <p:nvSpPr>
          <p:cNvPr id="4" name="Rectángulo 3"/>
          <p:cNvSpPr/>
          <p:nvPr/>
        </p:nvSpPr>
        <p:spPr>
          <a:xfrm>
            <a:off x="6019800" y="8208316"/>
            <a:ext cx="9604896" cy="1702069"/>
          </a:xfrm>
          <a:prstGeom prst="rect">
            <a:avLst/>
          </a:prstGeom>
          <a:solidFill>
            <a:srgbClr val="D60093"/>
          </a:solidFill>
        </p:spPr>
        <p:txBody>
          <a:bodyPr wrap="square">
            <a:spAutoFit/>
          </a:bodyPr>
          <a:lstStyle/>
          <a:p>
            <a:pPr marL="291464" lvl="1" algn="just">
              <a:lnSpc>
                <a:spcPts val="3239"/>
              </a:lnSpc>
            </a:pPr>
            <a:r>
              <a:rPr lang="es-MX" sz="2400" b="1" dirty="0">
                <a:solidFill>
                  <a:schemeClr val="bg1"/>
                </a:solidFill>
                <a:latin typeface="Poppins" panose="020B0604020202020204" charset="0"/>
                <a:cs typeface="Poppins" panose="020B0604020202020204" charset="0"/>
              </a:rPr>
              <a:t>En caso de que la Credencial para Votar no esté vigente o no pertenezca a la persona que se presenta a votar, en coordinación con el personal del INE/OPL, se informa a la o el ciudadano que no puede votar.</a:t>
            </a:r>
            <a:endParaRPr lang="es-MX" sz="2400" b="1" dirty="0">
              <a:solidFill>
                <a:schemeClr val="bg1"/>
              </a:solidFill>
            </a:endParaRPr>
          </a:p>
        </p:txBody>
      </p:sp>
      <p:pic>
        <p:nvPicPr>
          <p:cNvPr id="5" name="Imagen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686" y="4200108"/>
            <a:ext cx="3600775" cy="2528615"/>
          </a:xfrm>
          <a:prstGeom prst="rect">
            <a:avLst/>
          </a:prstGeom>
        </p:spPr>
      </p:pic>
      <p:pic>
        <p:nvPicPr>
          <p:cNvPr id="6" name="Imagen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5867267" y="7884467"/>
            <a:ext cx="1827089" cy="1763959"/>
          </a:xfrm>
          <a:prstGeom prst="rect">
            <a:avLst/>
          </a:prstGeom>
        </p:spPr>
      </p:pic>
    </p:spTree>
    <p:extLst>
      <p:ext uri="{BB962C8B-B14F-4D97-AF65-F5344CB8AC3E}">
        <p14:creationId xmlns:p14="http://schemas.microsoft.com/office/powerpoint/2010/main" val="38445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9" y="773475"/>
            <a:ext cx="9696162" cy="636393"/>
          </a:xfrm>
          <a:prstGeom prst="rect">
            <a:avLst/>
          </a:prstGeom>
        </p:spPr>
        <p:txBody>
          <a:bodyPr wrap="square" lIns="0" tIns="0" rIns="0" bIns="0" rtlCol="0" anchor="t">
            <a:spAutoFit/>
          </a:bodyPr>
          <a:lstStyle/>
          <a:p>
            <a:pPr>
              <a:lnSpc>
                <a:spcPts val="4875"/>
              </a:lnSpc>
            </a:pPr>
            <a:r>
              <a:rPr lang="en-US" sz="4599" dirty="0">
                <a:solidFill>
                  <a:srgbClr val="05113D"/>
                </a:solidFill>
                <a:latin typeface="Poppins Ultra-Bold"/>
              </a:rPr>
              <a:t>Desarrollo de la votación</a:t>
            </a:r>
          </a:p>
        </p:txBody>
      </p:sp>
      <p:sp>
        <p:nvSpPr>
          <p:cNvPr id="14" name="TextBox 14"/>
          <p:cNvSpPr txBox="1"/>
          <p:nvPr/>
        </p:nvSpPr>
        <p:spPr>
          <a:xfrm>
            <a:off x="1370630" y="3162300"/>
            <a:ext cx="11213673" cy="6155531"/>
          </a:xfrm>
          <a:prstGeom prst="rect">
            <a:avLst/>
          </a:prstGeom>
        </p:spPr>
        <p:txBody>
          <a:bodyPr wrap="square" lIns="0" tIns="0" rIns="0" bIns="0" rtlCol="0" anchor="t">
            <a:spAutoFit/>
          </a:bodyPr>
          <a:lstStyle/>
          <a:p>
            <a:pPr marL="291464" lvl="1" algn="just">
              <a:lnSpc>
                <a:spcPts val="3239"/>
              </a:lnSpc>
            </a:pPr>
            <a:r>
              <a:rPr lang="en-US" sz="3200" b="1" dirty="0">
                <a:solidFill>
                  <a:srgbClr val="D60093"/>
                </a:solidFill>
                <a:latin typeface="Poppins" panose="020B0604020202020204" charset="0"/>
                <a:cs typeface="Poppins" panose="020B0604020202020204" charset="0"/>
              </a:rPr>
              <a:t>Personal del INE/OPL</a:t>
            </a:r>
          </a:p>
          <a:p>
            <a:pPr marL="291464" lvl="1" algn="just">
              <a:lnSpc>
                <a:spcPts val="3239"/>
              </a:lnSpc>
            </a:pPr>
            <a:endParaRPr lang="en-US" sz="3200" dirty="0">
              <a:solidFill>
                <a:srgbClr val="000000"/>
              </a:solidFill>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Con ayuda del lector de código de barras (o en su defecto manualmente) verifica la Credencial para Votar en el </a:t>
            </a:r>
            <a:r>
              <a:rPr lang="es-MX" sz="2800" b="1" dirty="0">
                <a:latin typeface="Poppins" panose="020B0604020202020204" charset="0"/>
                <a:cs typeface="Poppins" panose="020B0604020202020204" charset="0"/>
              </a:rPr>
              <a:t>SIVPE </a:t>
            </a:r>
            <a:r>
              <a:rPr lang="es-MX" sz="2800" dirty="0">
                <a:latin typeface="Poppins" panose="020B0604020202020204" charset="0"/>
                <a:cs typeface="Poppins" panose="020B0604020202020204" charset="0"/>
              </a:rPr>
              <a:t>para corroborar que la o el ciudadano se encuentra inscrito en la LNE-Extranjero y puede votar.</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El</a:t>
            </a:r>
            <a:r>
              <a:rPr lang="es-MX" sz="2800" b="1" dirty="0">
                <a:latin typeface="Poppins" panose="020B0604020202020204" charset="0"/>
                <a:cs typeface="Poppins" panose="020B0604020202020204" charset="0"/>
              </a:rPr>
              <a:t> SIVPE </a:t>
            </a:r>
            <a:r>
              <a:rPr lang="es-MX" sz="2800" dirty="0">
                <a:latin typeface="Poppins" panose="020B0604020202020204" charset="0"/>
                <a:cs typeface="Poppins" panose="020B0604020202020204" charset="0"/>
              </a:rPr>
              <a:t>mostrará en pantalla si la o el ciudadano se encuentra en la LNE-Extranjero e indicará a qué entidad pertenece y el tipo de elección por medio del cual podrá ejercer su derecho al voto.</a:t>
            </a: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443079" y="161984"/>
            <a:ext cx="1669186" cy="1828156"/>
          </a:xfrm>
          <a:prstGeom prst="rect">
            <a:avLst/>
          </a:prstGeom>
        </p:spPr>
      </p:pic>
      <p:sp>
        <p:nvSpPr>
          <p:cNvPr id="2" name="Rectángulo 1"/>
          <p:cNvSpPr/>
          <p:nvPr/>
        </p:nvSpPr>
        <p:spPr>
          <a:xfrm>
            <a:off x="2112264" y="2152124"/>
            <a:ext cx="7031735" cy="418173"/>
          </a:xfrm>
          <a:prstGeom prst="rect">
            <a:avLst/>
          </a:prstGeom>
          <a:solidFill>
            <a:srgbClr val="A4D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latin typeface="Poppins" panose="020B0604020202020204" charset="0"/>
                <a:cs typeface="Poppins" panose="020B0604020202020204" charset="0"/>
              </a:rPr>
              <a:t>b. Identificación del electorado</a:t>
            </a:r>
          </a:p>
        </p:txBody>
      </p:sp>
      <p:pic>
        <p:nvPicPr>
          <p:cNvPr id="3" name="Imagen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774212" y="6965415"/>
            <a:ext cx="3450041" cy="2169127"/>
          </a:xfrm>
          <a:prstGeom prst="rect">
            <a:avLst/>
          </a:prstGeom>
        </p:spPr>
      </p:pic>
      <p:pic>
        <p:nvPicPr>
          <p:cNvPr id="12" name="Imagen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68207" y="3399446"/>
            <a:ext cx="3220825" cy="2413512"/>
          </a:xfrm>
          <a:prstGeom prst="rect">
            <a:avLst/>
          </a:prstGeom>
        </p:spPr>
      </p:pic>
    </p:spTree>
    <p:extLst>
      <p:ext uri="{BB962C8B-B14F-4D97-AF65-F5344CB8AC3E}">
        <p14:creationId xmlns:p14="http://schemas.microsoft.com/office/powerpoint/2010/main" val="124006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657" b="657"/>
          <a:stretch>
            <a:fillRect/>
          </a:stretch>
        </p:blipFill>
        <p:spPr>
          <a:xfrm>
            <a:off x="0" y="0"/>
            <a:ext cx="18288000" cy="10287000"/>
          </a:xfrm>
          <a:prstGeom prst="rect">
            <a:avLst/>
          </a:prstGeom>
        </p:spPr>
      </p:pic>
      <p:grpSp>
        <p:nvGrpSpPr>
          <p:cNvPr id="3" name="Group 3"/>
          <p:cNvGrpSpPr/>
          <p:nvPr/>
        </p:nvGrpSpPr>
        <p:grpSpPr>
          <a:xfrm rot="1812374">
            <a:off x="-969495" y="-6567826"/>
            <a:ext cx="2943503" cy="12439749"/>
            <a:chOff x="0" y="0"/>
            <a:chExt cx="1070113" cy="4522480"/>
          </a:xfrm>
        </p:grpSpPr>
        <p:sp>
          <p:nvSpPr>
            <p:cNvPr id="4" name="Freeform 4"/>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409AA1"/>
            </a:solidFill>
          </p:spPr>
          <p:txBody>
            <a:bodyPr/>
            <a:lstStyle/>
            <a:p>
              <a:endParaRPr lang="es-MX"/>
            </a:p>
          </p:txBody>
        </p:sp>
        <p:sp>
          <p:nvSpPr>
            <p:cNvPr id="5" name="TextBox 5"/>
            <p:cNvSpPr txBox="1"/>
            <p:nvPr/>
          </p:nvSpPr>
          <p:spPr>
            <a:xfrm>
              <a:off x="0" y="-57150"/>
              <a:ext cx="1070113" cy="4579630"/>
            </a:xfrm>
            <a:prstGeom prst="rect">
              <a:avLst/>
            </a:prstGeom>
          </p:spPr>
          <p:txBody>
            <a:bodyPr lIns="50800" tIns="50800" rIns="50800" bIns="50800" rtlCol="0" anchor="ctr"/>
            <a:lstStyle/>
            <a:p>
              <a:pPr algn="ctr">
                <a:lnSpc>
                  <a:spcPts val="2520"/>
                </a:lnSpc>
              </a:pPr>
              <a:endParaRPr dirty="0"/>
            </a:p>
          </p:txBody>
        </p:sp>
      </p:grpSp>
      <p:grpSp>
        <p:nvGrpSpPr>
          <p:cNvPr id="6" name="Group 6"/>
          <p:cNvGrpSpPr/>
          <p:nvPr/>
        </p:nvGrpSpPr>
        <p:grpSpPr>
          <a:xfrm rot="-6914998">
            <a:off x="42759" y="-3472980"/>
            <a:ext cx="2943503" cy="5986069"/>
            <a:chOff x="0" y="0"/>
            <a:chExt cx="1070113" cy="2176240"/>
          </a:xfrm>
        </p:grpSpPr>
        <p:sp>
          <p:nvSpPr>
            <p:cNvPr id="7" name="Freeform 7"/>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935BAE"/>
            </a:solidFill>
          </p:spPr>
          <p:txBody>
            <a:bodyPr/>
            <a:lstStyle/>
            <a:p>
              <a:endParaRPr lang="es-MX"/>
            </a:p>
          </p:txBody>
        </p:sp>
        <p:sp>
          <p:nvSpPr>
            <p:cNvPr id="8" name="TextBox 8"/>
            <p:cNvSpPr txBox="1"/>
            <p:nvPr/>
          </p:nvSpPr>
          <p:spPr>
            <a:xfrm>
              <a:off x="0" y="-57150"/>
              <a:ext cx="1070113" cy="2233390"/>
            </a:xfrm>
            <a:prstGeom prst="rect">
              <a:avLst/>
            </a:prstGeom>
          </p:spPr>
          <p:txBody>
            <a:bodyPr lIns="50800" tIns="50800" rIns="50800" bIns="50800" rtlCol="0" anchor="ctr"/>
            <a:lstStyle/>
            <a:p>
              <a:pPr algn="ctr">
                <a:lnSpc>
                  <a:spcPts val="2520"/>
                </a:lnSpc>
              </a:pPr>
              <a:endParaRPr dirty="0"/>
            </a:p>
          </p:txBody>
        </p:sp>
      </p:grpSp>
      <p:grpSp>
        <p:nvGrpSpPr>
          <p:cNvPr id="9" name="Group 9"/>
          <p:cNvGrpSpPr/>
          <p:nvPr/>
        </p:nvGrpSpPr>
        <p:grpSpPr>
          <a:xfrm rot="6019707">
            <a:off x="4027622" y="5708586"/>
            <a:ext cx="3846740" cy="11669028"/>
            <a:chOff x="0" y="0"/>
            <a:chExt cx="1070113" cy="3246170"/>
          </a:xfrm>
        </p:grpSpPr>
        <p:sp>
          <p:nvSpPr>
            <p:cNvPr id="10" name="Freeform 10"/>
            <p:cNvSpPr/>
            <p:nvPr/>
          </p:nvSpPr>
          <p:spPr>
            <a:xfrm>
              <a:off x="0" y="0"/>
              <a:ext cx="1070113" cy="3246170"/>
            </a:xfrm>
            <a:custGeom>
              <a:avLst/>
              <a:gdLst/>
              <a:ahLst/>
              <a:cxnLst/>
              <a:rect l="l" t="t" r="r" b="b"/>
              <a:pathLst>
                <a:path w="1070113" h="3246170">
                  <a:moveTo>
                    <a:pt x="0" y="0"/>
                  </a:moveTo>
                  <a:lnTo>
                    <a:pt x="1070113" y="0"/>
                  </a:lnTo>
                  <a:lnTo>
                    <a:pt x="1070113" y="3246170"/>
                  </a:lnTo>
                  <a:lnTo>
                    <a:pt x="0" y="3246170"/>
                  </a:lnTo>
                  <a:close/>
                </a:path>
              </a:pathLst>
            </a:custGeom>
            <a:solidFill>
              <a:srgbClr val="DB2491"/>
            </a:solidFill>
          </p:spPr>
          <p:txBody>
            <a:bodyPr/>
            <a:lstStyle/>
            <a:p>
              <a:endParaRPr lang="es-MX"/>
            </a:p>
          </p:txBody>
        </p:sp>
        <p:sp>
          <p:nvSpPr>
            <p:cNvPr id="11" name="TextBox 11"/>
            <p:cNvSpPr txBox="1"/>
            <p:nvPr/>
          </p:nvSpPr>
          <p:spPr>
            <a:xfrm>
              <a:off x="0" y="-57150"/>
              <a:ext cx="1070113" cy="3303320"/>
            </a:xfrm>
            <a:prstGeom prst="rect">
              <a:avLst/>
            </a:prstGeom>
          </p:spPr>
          <p:txBody>
            <a:bodyPr lIns="50800" tIns="50800" rIns="50800" bIns="50800" rtlCol="0" anchor="ctr"/>
            <a:lstStyle/>
            <a:p>
              <a:pPr algn="ctr">
                <a:lnSpc>
                  <a:spcPts val="2659"/>
                </a:lnSpc>
              </a:pPr>
              <a:endParaRPr dirty="0"/>
            </a:p>
          </p:txBody>
        </p:sp>
      </p:grpSp>
      <p:grpSp>
        <p:nvGrpSpPr>
          <p:cNvPr id="12" name="Group 12"/>
          <p:cNvGrpSpPr/>
          <p:nvPr/>
        </p:nvGrpSpPr>
        <p:grpSpPr>
          <a:xfrm rot="-3907940">
            <a:off x="-79032" y="7137254"/>
            <a:ext cx="3846740" cy="7822942"/>
            <a:chOff x="0" y="0"/>
            <a:chExt cx="1070113" cy="2176240"/>
          </a:xfrm>
        </p:grpSpPr>
        <p:sp>
          <p:nvSpPr>
            <p:cNvPr id="13" name="Freeform 13"/>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C9ADD7"/>
            </a:solidFill>
          </p:spPr>
          <p:txBody>
            <a:bodyPr/>
            <a:lstStyle/>
            <a:p>
              <a:endParaRPr lang="es-MX"/>
            </a:p>
          </p:txBody>
        </p:sp>
        <p:sp>
          <p:nvSpPr>
            <p:cNvPr id="14" name="TextBox 14"/>
            <p:cNvSpPr txBox="1"/>
            <p:nvPr/>
          </p:nvSpPr>
          <p:spPr>
            <a:xfrm>
              <a:off x="0" y="-57150"/>
              <a:ext cx="1070113" cy="2233390"/>
            </a:xfrm>
            <a:prstGeom prst="rect">
              <a:avLst/>
            </a:prstGeom>
          </p:spPr>
          <p:txBody>
            <a:bodyPr lIns="50800" tIns="50800" rIns="50800" bIns="50800" rtlCol="0" anchor="ctr"/>
            <a:lstStyle/>
            <a:p>
              <a:pPr algn="ctr">
                <a:lnSpc>
                  <a:spcPts val="2659"/>
                </a:lnSpc>
              </a:pPr>
              <a:endParaRPr dirty="0"/>
            </a:p>
          </p:txBody>
        </p:sp>
      </p:grpSp>
      <p:sp>
        <p:nvSpPr>
          <p:cNvPr id="36" name="Rectángulo 35"/>
          <p:cNvSpPr/>
          <p:nvPr/>
        </p:nvSpPr>
        <p:spPr>
          <a:xfrm>
            <a:off x="4038600" y="359186"/>
            <a:ext cx="10150518" cy="1357103"/>
          </a:xfrm>
          <a:prstGeom prst="rect">
            <a:avLst/>
          </a:prstGeom>
        </p:spPr>
        <p:txBody>
          <a:bodyPr wrap="square">
            <a:spAutoFit/>
          </a:bodyPr>
          <a:lstStyle/>
          <a:p>
            <a:pPr lvl="0">
              <a:lnSpc>
                <a:spcPts val="4875"/>
              </a:lnSpc>
              <a:defRPr/>
            </a:pPr>
            <a:r>
              <a:rPr lang="en-US" sz="4599" dirty="0">
                <a:latin typeface="Poppins Ultra-Bold"/>
              </a:rPr>
              <a:t>Situaciones por las que un ciudadano/a no puede votar</a:t>
            </a:r>
          </a:p>
        </p:txBody>
      </p:sp>
      <p:graphicFrame>
        <p:nvGraphicFramePr>
          <p:cNvPr id="37" name="Diagrama 36"/>
          <p:cNvGraphicFramePr/>
          <p:nvPr>
            <p:extLst>
              <p:ext uri="{D42A27DB-BD31-4B8C-83A1-F6EECF244321}">
                <p14:modId xmlns:p14="http://schemas.microsoft.com/office/powerpoint/2010/main" val="646455091"/>
              </p:ext>
            </p:extLst>
          </p:nvPr>
        </p:nvGraphicFramePr>
        <p:xfrm>
          <a:off x="3025186" y="2554164"/>
          <a:ext cx="13149891" cy="62928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Imagen 14"/>
          <p:cNvPicPr>
            <a:picLocks noChangeAspect="1"/>
          </p:cNvPicPr>
          <p:nvPr/>
        </p:nvPicPr>
        <p:blipFill>
          <a:blip r:embed="rId10"/>
          <a:stretch>
            <a:fillRect/>
          </a:stretch>
        </p:blipFill>
        <p:spPr>
          <a:xfrm>
            <a:off x="5181600" y="2748682"/>
            <a:ext cx="685800" cy="685800"/>
          </a:xfrm>
          <a:prstGeom prst="rect">
            <a:avLst/>
          </a:prstGeom>
        </p:spPr>
      </p:pic>
      <p:pic>
        <p:nvPicPr>
          <p:cNvPr id="16" name="Imagen 15"/>
          <p:cNvPicPr>
            <a:picLocks noChangeAspect="1"/>
          </p:cNvPicPr>
          <p:nvPr/>
        </p:nvPicPr>
        <p:blipFill>
          <a:blip r:embed="rId11"/>
          <a:stretch>
            <a:fillRect/>
          </a:stretch>
        </p:blipFill>
        <p:spPr>
          <a:xfrm>
            <a:off x="5300661" y="5400550"/>
            <a:ext cx="600075" cy="600075"/>
          </a:xfrm>
          <a:prstGeom prst="rect">
            <a:avLst/>
          </a:prstGeom>
        </p:spPr>
      </p:pic>
      <p:pic>
        <p:nvPicPr>
          <p:cNvPr id="19" name="Imagen 18"/>
          <p:cNvPicPr>
            <a:picLocks noChangeAspect="1"/>
          </p:cNvPicPr>
          <p:nvPr/>
        </p:nvPicPr>
        <p:blipFill>
          <a:blip r:embed="rId10"/>
          <a:stretch>
            <a:fillRect/>
          </a:stretch>
        </p:blipFill>
        <p:spPr>
          <a:xfrm>
            <a:off x="5224462" y="4016117"/>
            <a:ext cx="685800" cy="685800"/>
          </a:xfrm>
          <a:prstGeom prst="rect">
            <a:avLst/>
          </a:prstGeom>
        </p:spPr>
      </p:pic>
      <p:pic>
        <p:nvPicPr>
          <p:cNvPr id="17" name="Imagen 16"/>
          <p:cNvPicPr>
            <a:picLocks noChangeAspect="1"/>
          </p:cNvPicPr>
          <p:nvPr/>
        </p:nvPicPr>
        <p:blipFill>
          <a:blip r:embed="rId12"/>
          <a:stretch>
            <a:fillRect/>
          </a:stretch>
        </p:blipFill>
        <p:spPr>
          <a:xfrm flipV="1">
            <a:off x="5300662" y="4100092"/>
            <a:ext cx="533400" cy="533400"/>
          </a:xfrm>
          <a:prstGeom prst="rect">
            <a:avLst/>
          </a:prstGeom>
        </p:spPr>
      </p:pic>
      <p:pic>
        <p:nvPicPr>
          <p:cNvPr id="18" name="Imagen 17"/>
          <p:cNvPicPr>
            <a:picLocks noChangeAspect="1"/>
          </p:cNvPicPr>
          <p:nvPr/>
        </p:nvPicPr>
        <p:blipFill>
          <a:blip r:embed="rId13"/>
          <a:stretch>
            <a:fillRect/>
          </a:stretch>
        </p:blipFill>
        <p:spPr>
          <a:xfrm>
            <a:off x="5257800" y="6766318"/>
            <a:ext cx="533400" cy="533400"/>
          </a:xfrm>
          <a:prstGeom prst="rect">
            <a:avLst/>
          </a:prstGeom>
        </p:spPr>
      </p:pic>
      <p:pic>
        <p:nvPicPr>
          <p:cNvPr id="21" name="Imagen 20"/>
          <p:cNvPicPr>
            <a:picLocks noChangeAspect="1"/>
          </p:cNvPicPr>
          <p:nvPr/>
        </p:nvPicPr>
        <p:blipFill>
          <a:blip r:embed="rId14"/>
          <a:stretch>
            <a:fillRect/>
          </a:stretch>
        </p:blipFill>
        <p:spPr>
          <a:xfrm>
            <a:off x="5253037" y="8065026"/>
            <a:ext cx="609600" cy="609600"/>
          </a:xfrm>
          <a:prstGeom prst="rect">
            <a:avLst/>
          </a:prstGeom>
        </p:spPr>
      </p:pic>
    </p:spTree>
    <p:extLst>
      <p:ext uri="{BB962C8B-B14F-4D97-AF65-F5344CB8AC3E}">
        <p14:creationId xmlns:p14="http://schemas.microsoft.com/office/powerpoint/2010/main" val="194785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657" b="657"/>
          <a:stretch>
            <a:fillRect/>
          </a:stretch>
        </p:blipFill>
        <p:spPr>
          <a:xfrm>
            <a:off x="0" y="0"/>
            <a:ext cx="18288000" cy="10287000"/>
          </a:xfrm>
          <a:prstGeom prst="rect">
            <a:avLst/>
          </a:prstGeom>
        </p:spPr>
      </p:pic>
      <p:grpSp>
        <p:nvGrpSpPr>
          <p:cNvPr id="3" name="Group 3"/>
          <p:cNvGrpSpPr/>
          <p:nvPr/>
        </p:nvGrpSpPr>
        <p:grpSpPr>
          <a:xfrm rot="1812374">
            <a:off x="-969495" y="-6567826"/>
            <a:ext cx="2943503" cy="12439749"/>
            <a:chOff x="0" y="0"/>
            <a:chExt cx="1070113" cy="4522480"/>
          </a:xfrm>
        </p:grpSpPr>
        <p:sp>
          <p:nvSpPr>
            <p:cNvPr id="4" name="Freeform 4"/>
            <p:cNvSpPr/>
            <p:nvPr/>
          </p:nvSpPr>
          <p:spPr>
            <a:xfrm>
              <a:off x="0" y="0"/>
              <a:ext cx="1070113" cy="4522480"/>
            </a:xfrm>
            <a:custGeom>
              <a:avLst/>
              <a:gdLst/>
              <a:ahLst/>
              <a:cxnLst/>
              <a:rect l="l" t="t" r="r" b="b"/>
              <a:pathLst>
                <a:path w="1070113" h="4522480">
                  <a:moveTo>
                    <a:pt x="0" y="0"/>
                  </a:moveTo>
                  <a:lnTo>
                    <a:pt x="1070113" y="0"/>
                  </a:lnTo>
                  <a:lnTo>
                    <a:pt x="1070113" y="4522480"/>
                  </a:lnTo>
                  <a:lnTo>
                    <a:pt x="0" y="4522480"/>
                  </a:lnTo>
                  <a:close/>
                </a:path>
              </a:pathLst>
            </a:custGeom>
            <a:solidFill>
              <a:srgbClr val="409AA1"/>
            </a:solidFill>
          </p:spPr>
          <p:txBody>
            <a:bodyPr/>
            <a:lstStyle/>
            <a:p>
              <a:endParaRPr lang="es-MX"/>
            </a:p>
          </p:txBody>
        </p:sp>
        <p:sp>
          <p:nvSpPr>
            <p:cNvPr id="5" name="TextBox 5"/>
            <p:cNvSpPr txBox="1"/>
            <p:nvPr/>
          </p:nvSpPr>
          <p:spPr>
            <a:xfrm>
              <a:off x="0" y="-57150"/>
              <a:ext cx="1070113" cy="4579630"/>
            </a:xfrm>
            <a:prstGeom prst="rect">
              <a:avLst/>
            </a:prstGeom>
          </p:spPr>
          <p:txBody>
            <a:bodyPr lIns="50800" tIns="50800" rIns="50800" bIns="50800" rtlCol="0" anchor="ctr"/>
            <a:lstStyle/>
            <a:p>
              <a:pPr algn="ctr">
                <a:lnSpc>
                  <a:spcPts val="2520"/>
                </a:lnSpc>
              </a:pPr>
              <a:endParaRPr dirty="0"/>
            </a:p>
          </p:txBody>
        </p:sp>
      </p:grpSp>
      <p:grpSp>
        <p:nvGrpSpPr>
          <p:cNvPr id="6" name="Group 6"/>
          <p:cNvGrpSpPr/>
          <p:nvPr/>
        </p:nvGrpSpPr>
        <p:grpSpPr>
          <a:xfrm rot="-6914998">
            <a:off x="42759" y="-3472980"/>
            <a:ext cx="2943503" cy="5986069"/>
            <a:chOff x="0" y="0"/>
            <a:chExt cx="1070113" cy="2176240"/>
          </a:xfrm>
        </p:grpSpPr>
        <p:sp>
          <p:nvSpPr>
            <p:cNvPr id="7" name="Freeform 7"/>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935BAE"/>
            </a:solidFill>
          </p:spPr>
          <p:txBody>
            <a:bodyPr/>
            <a:lstStyle/>
            <a:p>
              <a:endParaRPr lang="es-MX"/>
            </a:p>
          </p:txBody>
        </p:sp>
        <p:sp>
          <p:nvSpPr>
            <p:cNvPr id="8" name="TextBox 8"/>
            <p:cNvSpPr txBox="1"/>
            <p:nvPr/>
          </p:nvSpPr>
          <p:spPr>
            <a:xfrm>
              <a:off x="0" y="-57150"/>
              <a:ext cx="1070113" cy="2233390"/>
            </a:xfrm>
            <a:prstGeom prst="rect">
              <a:avLst/>
            </a:prstGeom>
          </p:spPr>
          <p:txBody>
            <a:bodyPr lIns="50800" tIns="50800" rIns="50800" bIns="50800" rtlCol="0" anchor="ctr"/>
            <a:lstStyle/>
            <a:p>
              <a:pPr algn="ctr">
                <a:lnSpc>
                  <a:spcPts val="2520"/>
                </a:lnSpc>
              </a:pPr>
              <a:endParaRPr dirty="0"/>
            </a:p>
          </p:txBody>
        </p:sp>
      </p:grpSp>
      <p:grpSp>
        <p:nvGrpSpPr>
          <p:cNvPr id="9" name="Group 9"/>
          <p:cNvGrpSpPr/>
          <p:nvPr/>
        </p:nvGrpSpPr>
        <p:grpSpPr>
          <a:xfrm rot="6019707">
            <a:off x="4027622" y="5708586"/>
            <a:ext cx="3846740" cy="11669028"/>
            <a:chOff x="0" y="0"/>
            <a:chExt cx="1070113" cy="3246170"/>
          </a:xfrm>
        </p:grpSpPr>
        <p:sp>
          <p:nvSpPr>
            <p:cNvPr id="10" name="Freeform 10"/>
            <p:cNvSpPr/>
            <p:nvPr/>
          </p:nvSpPr>
          <p:spPr>
            <a:xfrm>
              <a:off x="0" y="0"/>
              <a:ext cx="1070113" cy="3246170"/>
            </a:xfrm>
            <a:custGeom>
              <a:avLst/>
              <a:gdLst/>
              <a:ahLst/>
              <a:cxnLst/>
              <a:rect l="l" t="t" r="r" b="b"/>
              <a:pathLst>
                <a:path w="1070113" h="3246170">
                  <a:moveTo>
                    <a:pt x="0" y="0"/>
                  </a:moveTo>
                  <a:lnTo>
                    <a:pt x="1070113" y="0"/>
                  </a:lnTo>
                  <a:lnTo>
                    <a:pt x="1070113" y="3246170"/>
                  </a:lnTo>
                  <a:lnTo>
                    <a:pt x="0" y="3246170"/>
                  </a:lnTo>
                  <a:close/>
                </a:path>
              </a:pathLst>
            </a:custGeom>
            <a:solidFill>
              <a:srgbClr val="DB2491"/>
            </a:solidFill>
          </p:spPr>
          <p:txBody>
            <a:bodyPr/>
            <a:lstStyle/>
            <a:p>
              <a:endParaRPr lang="es-MX"/>
            </a:p>
          </p:txBody>
        </p:sp>
        <p:sp>
          <p:nvSpPr>
            <p:cNvPr id="11" name="TextBox 11"/>
            <p:cNvSpPr txBox="1"/>
            <p:nvPr/>
          </p:nvSpPr>
          <p:spPr>
            <a:xfrm>
              <a:off x="0" y="-57150"/>
              <a:ext cx="1070113" cy="3303320"/>
            </a:xfrm>
            <a:prstGeom prst="rect">
              <a:avLst/>
            </a:prstGeom>
          </p:spPr>
          <p:txBody>
            <a:bodyPr lIns="50800" tIns="50800" rIns="50800" bIns="50800" rtlCol="0" anchor="ctr"/>
            <a:lstStyle/>
            <a:p>
              <a:pPr algn="ctr">
                <a:lnSpc>
                  <a:spcPts val="2659"/>
                </a:lnSpc>
              </a:pPr>
              <a:endParaRPr dirty="0"/>
            </a:p>
          </p:txBody>
        </p:sp>
      </p:grpSp>
      <p:grpSp>
        <p:nvGrpSpPr>
          <p:cNvPr id="12" name="Group 12"/>
          <p:cNvGrpSpPr/>
          <p:nvPr/>
        </p:nvGrpSpPr>
        <p:grpSpPr>
          <a:xfrm rot="-3907940">
            <a:off x="-79032" y="7137254"/>
            <a:ext cx="3846740" cy="7822942"/>
            <a:chOff x="0" y="0"/>
            <a:chExt cx="1070113" cy="2176240"/>
          </a:xfrm>
        </p:grpSpPr>
        <p:sp>
          <p:nvSpPr>
            <p:cNvPr id="13" name="Freeform 13"/>
            <p:cNvSpPr/>
            <p:nvPr/>
          </p:nvSpPr>
          <p:spPr>
            <a:xfrm>
              <a:off x="0" y="0"/>
              <a:ext cx="1070113" cy="2176240"/>
            </a:xfrm>
            <a:custGeom>
              <a:avLst/>
              <a:gdLst/>
              <a:ahLst/>
              <a:cxnLst/>
              <a:rect l="l" t="t" r="r" b="b"/>
              <a:pathLst>
                <a:path w="1070113" h="2176240">
                  <a:moveTo>
                    <a:pt x="0" y="0"/>
                  </a:moveTo>
                  <a:lnTo>
                    <a:pt x="1070113" y="0"/>
                  </a:lnTo>
                  <a:lnTo>
                    <a:pt x="1070113" y="2176240"/>
                  </a:lnTo>
                  <a:lnTo>
                    <a:pt x="0" y="2176240"/>
                  </a:lnTo>
                  <a:close/>
                </a:path>
              </a:pathLst>
            </a:custGeom>
            <a:solidFill>
              <a:srgbClr val="C9ADD7"/>
            </a:solidFill>
          </p:spPr>
          <p:txBody>
            <a:bodyPr/>
            <a:lstStyle/>
            <a:p>
              <a:endParaRPr lang="es-MX"/>
            </a:p>
          </p:txBody>
        </p:sp>
        <p:sp>
          <p:nvSpPr>
            <p:cNvPr id="14" name="TextBox 14"/>
            <p:cNvSpPr txBox="1"/>
            <p:nvPr/>
          </p:nvSpPr>
          <p:spPr>
            <a:xfrm>
              <a:off x="0" y="-57150"/>
              <a:ext cx="1070113" cy="2233390"/>
            </a:xfrm>
            <a:prstGeom prst="rect">
              <a:avLst/>
            </a:prstGeom>
          </p:spPr>
          <p:txBody>
            <a:bodyPr lIns="50800" tIns="50800" rIns="50800" bIns="50800" rtlCol="0" anchor="ctr"/>
            <a:lstStyle/>
            <a:p>
              <a:pPr algn="ctr">
                <a:lnSpc>
                  <a:spcPts val="2659"/>
                </a:lnSpc>
              </a:pPr>
              <a:endParaRPr dirty="0"/>
            </a:p>
          </p:txBody>
        </p:sp>
      </p:grpSp>
      <p:sp>
        <p:nvSpPr>
          <p:cNvPr id="36" name="Rectángulo 35"/>
          <p:cNvSpPr/>
          <p:nvPr/>
        </p:nvSpPr>
        <p:spPr>
          <a:xfrm>
            <a:off x="4038600" y="359186"/>
            <a:ext cx="10150518" cy="1357103"/>
          </a:xfrm>
          <a:prstGeom prst="rect">
            <a:avLst/>
          </a:prstGeom>
        </p:spPr>
        <p:txBody>
          <a:bodyPr wrap="square">
            <a:spAutoFit/>
          </a:bodyPr>
          <a:lstStyle/>
          <a:p>
            <a:pPr lvl="0">
              <a:lnSpc>
                <a:spcPts val="4875"/>
              </a:lnSpc>
              <a:defRPr/>
            </a:pPr>
            <a:r>
              <a:rPr lang="en-US" sz="4599" dirty="0">
                <a:latin typeface="Poppins Ultra-Bold"/>
              </a:rPr>
              <a:t>Situaciones por las que un ciudadano/a no puede votar</a:t>
            </a:r>
          </a:p>
        </p:txBody>
      </p:sp>
      <p:graphicFrame>
        <p:nvGraphicFramePr>
          <p:cNvPr id="37" name="Diagrama 36"/>
          <p:cNvGraphicFramePr/>
          <p:nvPr>
            <p:extLst>
              <p:ext uri="{D42A27DB-BD31-4B8C-83A1-F6EECF244321}">
                <p14:modId xmlns:p14="http://schemas.microsoft.com/office/powerpoint/2010/main" val="956802962"/>
              </p:ext>
            </p:extLst>
          </p:nvPr>
        </p:nvGraphicFramePr>
        <p:xfrm>
          <a:off x="3122309" y="2566551"/>
          <a:ext cx="13565491" cy="62928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Imagen 14"/>
          <p:cNvPicPr>
            <a:picLocks noChangeAspect="1"/>
          </p:cNvPicPr>
          <p:nvPr/>
        </p:nvPicPr>
        <p:blipFill>
          <a:blip r:embed="rId10"/>
          <a:stretch>
            <a:fillRect/>
          </a:stretch>
        </p:blipFill>
        <p:spPr>
          <a:xfrm>
            <a:off x="5184229" y="2649104"/>
            <a:ext cx="762000" cy="762000"/>
          </a:xfrm>
          <a:prstGeom prst="rect">
            <a:avLst/>
          </a:prstGeom>
        </p:spPr>
      </p:pic>
      <p:pic>
        <p:nvPicPr>
          <p:cNvPr id="16" name="Imagen 15"/>
          <p:cNvPicPr>
            <a:picLocks noChangeAspect="1"/>
          </p:cNvPicPr>
          <p:nvPr/>
        </p:nvPicPr>
        <p:blipFill>
          <a:blip r:embed="rId11"/>
          <a:stretch>
            <a:fillRect/>
          </a:stretch>
        </p:blipFill>
        <p:spPr>
          <a:xfrm>
            <a:off x="5056683" y="3887046"/>
            <a:ext cx="990600" cy="990600"/>
          </a:xfrm>
          <a:prstGeom prst="rect">
            <a:avLst/>
          </a:prstGeom>
        </p:spPr>
      </p:pic>
      <p:pic>
        <p:nvPicPr>
          <p:cNvPr id="17" name="Imagen 16"/>
          <p:cNvPicPr>
            <a:picLocks noChangeAspect="1"/>
          </p:cNvPicPr>
          <p:nvPr/>
        </p:nvPicPr>
        <p:blipFill>
          <a:blip r:embed="rId12"/>
          <a:stretch>
            <a:fillRect/>
          </a:stretch>
        </p:blipFill>
        <p:spPr>
          <a:xfrm>
            <a:off x="5146129" y="5267686"/>
            <a:ext cx="838200" cy="838200"/>
          </a:xfrm>
          <a:prstGeom prst="rect">
            <a:avLst/>
          </a:prstGeom>
        </p:spPr>
      </p:pic>
      <p:pic>
        <p:nvPicPr>
          <p:cNvPr id="18" name="Imagen 17"/>
          <p:cNvPicPr>
            <a:picLocks noChangeAspect="1"/>
          </p:cNvPicPr>
          <p:nvPr/>
        </p:nvPicPr>
        <p:blipFill>
          <a:blip r:embed="rId13"/>
          <a:stretch>
            <a:fillRect/>
          </a:stretch>
        </p:blipFill>
        <p:spPr>
          <a:xfrm>
            <a:off x="5193754" y="6651918"/>
            <a:ext cx="762000" cy="762000"/>
          </a:xfrm>
          <a:prstGeom prst="rect">
            <a:avLst/>
          </a:prstGeom>
        </p:spPr>
      </p:pic>
      <p:pic>
        <p:nvPicPr>
          <p:cNvPr id="3074" name="Picture 2" descr="partido democrático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6216" y="7889795"/>
            <a:ext cx="868113" cy="86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2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85" y="22342"/>
            <a:ext cx="18288000" cy="10287000"/>
          </a:xfrm>
          <a:prstGeom prst="rect">
            <a:avLst/>
          </a:prstGeom>
        </p:spPr>
      </p:pic>
      <p:sp>
        <p:nvSpPr>
          <p:cNvPr id="8" name="Freeform 3"/>
          <p:cNvSpPr/>
          <p:nvPr/>
        </p:nvSpPr>
        <p:spPr>
          <a:xfrm>
            <a:off x="-1133907" y="4935765"/>
            <a:ext cx="2962707" cy="1583429"/>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943856" y="6519194"/>
            <a:ext cx="2087170" cy="1202236"/>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9" y="773475"/>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Desarrollo de la votación</a:t>
            </a:r>
          </a:p>
        </p:txBody>
      </p:sp>
      <p:sp>
        <p:nvSpPr>
          <p:cNvPr id="14" name="TextBox 14"/>
          <p:cNvSpPr txBox="1"/>
          <p:nvPr/>
        </p:nvSpPr>
        <p:spPr>
          <a:xfrm>
            <a:off x="4181907" y="3331550"/>
            <a:ext cx="12925372" cy="6155531"/>
          </a:xfrm>
          <a:prstGeom prst="rect">
            <a:avLst/>
          </a:prstGeom>
        </p:spPr>
        <p:txBody>
          <a:bodyPr wrap="square" lIns="0" tIns="0" rIns="0" bIns="0" rtlCol="0" anchor="t">
            <a:spAutoFit/>
          </a:bodyPr>
          <a:lstStyle/>
          <a:p>
            <a:pPr marL="291464" lvl="1" algn="just">
              <a:lnSpc>
                <a:spcPts val="3239"/>
              </a:lnSpc>
            </a:pPr>
            <a:r>
              <a:rPr lang="en-US" sz="3200" b="1" dirty="0">
                <a:solidFill>
                  <a:srgbClr val="D60093"/>
                </a:solidFill>
                <a:latin typeface="Poppins" panose="020B0604020202020204" charset="0"/>
                <a:cs typeface="Poppins" panose="020B0604020202020204" charset="0"/>
              </a:rPr>
              <a:t>Personal del INE/OPL</a:t>
            </a:r>
          </a:p>
          <a:p>
            <a:pPr marL="291464" lvl="1" algn="just">
              <a:lnSpc>
                <a:spcPts val="3239"/>
              </a:lnSpc>
            </a:pPr>
            <a:endParaRPr lang="en-US" sz="3200" dirty="0">
              <a:solidFill>
                <a:srgbClr val="000000"/>
              </a:solidFill>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Generan, a través del SIVPE, una cuenta de acceso al SIVEI de acuerdo con la entidad federativa que corresponda. Los datos de acceso se cargarán en una tarjeta que posteriormente será entregada por el Presidente/a a la o el ciudadano</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n-US" sz="3200" b="1" dirty="0">
                <a:solidFill>
                  <a:srgbClr val="7030A0"/>
                </a:solidFill>
                <a:latin typeface="Poppins" panose="020B0604020202020204" charset="0"/>
                <a:cs typeface="Poppins" panose="020B0604020202020204" charset="0"/>
              </a:rPr>
              <a:t>Presidente/a</a:t>
            </a:r>
            <a:endParaRPr lang="es-MX" sz="32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Entrega la tarjeta de acceso a la ciudadanía y le indica que pase a ejercer su derecho al voto.</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Entrega a la o el Secretario la Credencial para Votar de la o el ciudadano para su resguardo.</a:t>
            </a: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443079" y="161984"/>
            <a:ext cx="1669186" cy="1828156"/>
          </a:xfrm>
          <a:prstGeom prst="rect">
            <a:avLst/>
          </a:prstGeom>
        </p:spPr>
      </p:pic>
      <p:sp>
        <p:nvSpPr>
          <p:cNvPr id="2" name="Rectángulo 1"/>
          <p:cNvSpPr/>
          <p:nvPr/>
        </p:nvSpPr>
        <p:spPr>
          <a:xfrm>
            <a:off x="4409365" y="2141256"/>
            <a:ext cx="7098176" cy="63639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latin typeface="Poppins" panose="020B0604020202020204" charset="0"/>
                <a:cs typeface="Poppins" panose="020B0604020202020204" charset="0"/>
              </a:rPr>
              <a:t>c. Cuenta de acceso al SIVEI</a:t>
            </a:r>
          </a:p>
        </p:txBody>
      </p:sp>
      <p:pic>
        <p:nvPicPr>
          <p:cNvPr id="4" name="Imagen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3263" y="6916238"/>
            <a:ext cx="3456102" cy="2377446"/>
          </a:xfrm>
          <a:prstGeom prst="rect">
            <a:avLst/>
          </a:prstGeom>
        </p:spPr>
      </p:pic>
      <p:pic>
        <p:nvPicPr>
          <p:cNvPr id="5" name="Imagen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146" y="3343492"/>
            <a:ext cx="3632873" cy="1822350"/>
          </a:xfrm>
          <a:prstGeom prst="rect">
            <a:avLst/>
          </a:prstGeom>
        </p:spPr>
      </p:pic>
    </p:spTree>
    <p:extLst>
      <p:ext uri="{BB962C8B-B14F-4D97-AF65-F5344CB8AC3E}">
        <p14:creationId xmlns:p14="http://schemas.microsoft.com/office/powerpoint/2010/main" val="372681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06" y="0"/>
            <a:ext cx="19491483"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9" y="773475"/>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Desarrollo de la votación</a:t>
            </a:r>
          </a:p>
        </p:txBody>
      </p:sp>
      <p:sp>
        <p:nvSpPr>
          <p:cNvPr id="14" name="TextBox 14"/>
          <p:cNvSpPr txBox="1"/>
          <p:nvPr/>
        </p:nvSpPr>
        <p:spPr>
          <a:xfrm>
            <a:off x="1958260" y="3049916"/>
            <a:ext cx="11529520" cy="6155531"/>
          </a:xfrm>
          <a:prstGeom prst="rect">
            <a:avLst/>
          </a:prstGeom>
        </p:spPr>
        <p:txBody>
          <a:bodyPr wrap="square" lIns="0" tIns="0" rIns="0" bIns="0" rtlCol="0" anchor="t">
            <a:spAutoFit/>
          </a:bodyPr>
          <a:lstStyle/>
          <a:p>
            <a:pPr marL="291464" lvl="1" algn="just">
              <a:lnSpc>
                <a:spcPts val="3239"/>
              </a:lnSpc>
            </a:pPr>
            <a:r>
              <a:rPr lang="en-US" sz="3200" b="1" dirty="0">
                <a:solidFill>
                  <a:srgbClr val="D60093"/>
                </a:solidFill>
                <a:latin typeface="Poppins" panose="020B0604020202020204" charset="0"/>
                <a:cs typeface="Poppins" panose="020B0604020202020204" charset="0"/>
              </a:rPr>
              <a:t>Personal del INE/OPL</a:t>
            </a:r>
          </a:p>
          <a:p>
            <a:pPr marL="291464" lvl="1" algn="just">
              <a:lnSpc>
                <a:spcPts val="3239"/>
              </a:lnSpc>
            </a:pPr>
            <a:endParaRPr lang="en-US" sz="3200" dirty="0">
              <a:solidFill>
                <a:srgbClr val="000000"/>
              </a:solidFill>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Indica a la o el ciudadano qué dispositivo podrá usar para la emisión del voto, y le orienta en caso de dudas, siempre respetando la secrecía del voto</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3200" b="1" dirty="0">
                <a:solidFill>
                  <a:srgbClr val="7DC19A"/>
                </a:solidFill>
                <a:latin typeface="Poppins" panose="020B0604020202020204" charset="0"/>
                <a:cs typeface="Poppins" panose="020B0604020202020204" charset="0"/>
              </a:rPr>
              <a:t>Ciudadano/a </a:t>
            </a:r>
            <a:endParaRPr lang="es-MX" sz="3200" dirty="0">
              <a:solidFill>
                <a:srgbClr val="7DC19A"/>
              </a:solidFill>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Ingresa al SIVEI con su cuenta de acceso y sigue estos pasos:</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r>
              <a:rPr lang="es-MX" sz="2800" dirty="0">
                <a:latin typeface="Poppins" panose="020B0604020202020204" charset="0"/>
                <a:cs typeface="Poppins" panose="020B0604020202020204" charset="0"/>
              </a:rPr>
              <a:t>	1. Introduce la tarjeta en el dispositivo de votación</a:t>
            </a: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a:p>
            <a:pPr marL="291464" lvl="1" algn="just">
              <a:lnSpc>
                <a:spcPts val="3239"/>
              </a:lnSpc>
            </a:pPr>
            <a:endParaRPr lang="es-MX" sz="2800" dirty="0">
              <a:latin typeface="Poppins" panose="020B0604020202020204" charset="0"/>
              <a:cs typeface="Poppins" panose="020B0604020202020204" charset="0"/>
            </a:endParaRP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443079" y="161984"/>
            <a:ext cx="1669186" cy="1828156"/>
          </a:xfrm>
          <a:prstGeom prst="rect">
            <a:avLst/>
          </a:prstGeom>
        </p:spPr>
      </p:pic>
      <p:sp>
        <p:nvSpPr>
          <p:cNvPr id="2" name="Rectángulo 1"/>
          <p:cNvSpPr/>
          <p:nvPr/>
        </p:nvSpPr>
        <p:spPr>
          <a:xfrm>
            <a:off x="2122501" y="2012444"/>
            <a:ext cx="5278943" cy="457200"/>
          </a:xfrm>
          <a:prstGeom prst="rect">
            <a:avLst/>
          </a:prstGeom>
          <a:solidFill>
            <a:srgbClr val="7D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latin typeface="Poppins" panose="020B0604020202020204" charset="0"/>
                <a:cs typeface="Poppins" panose="020B0604020202020204" charset="0"/>
              </a:rPr>
              <a:t>d. Emisión del voto</a:t>
            </a:r>
          </a:p>
        </p:txBody>
      </p:sp>
      <p:pic>
        <p:nvPicPr>
          <p:cNvPr id="3" name="Imagen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65321" y="2101162"/>
            <a:ext cx="3394853" cy="2991683"/>
          </a:xfrm>
          <a:prstGeom prst="rect">
            <a:avLst/>
          </a:prstGeom>
        </p:spPr>
      </p:pic>
      <p:pic>
        <p:nvPicPr>
          <p:cNvPr id="6" name="Imagen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22861" y="6506131"/>
            <a:ext cx="3706877" cy="3506239"/>
          </a:xfrm>
          <a:prstGeom prst="rect">
            <a:avLst/>
          </a:prstGeom>
        </p:spPr>
      </p:pic>
    </p:spTree>
    <p:extLst>
      <p:ext uri="{BB962C8B-B14F-4D97-AF65-F5344CB8AC3E}">
        <p14:creationId xmlns:p14="http://schemas.microsoft.com/office/powerpoint/2010/main" val="42750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9" y="773475"/>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Desarrollo de la votación</a:t>
            </a:r>
          </a:p>
        </p:txBody>
      </p:sp>
      <p:sp>
        <p:nvSpPr>
          <p:cNvPr id="14" name="TextBox 14"/>
          <p:cNvSpPr txBox="1"/>
          <p:nvPr/>
        </p:nvSpPr>
        <p:spPr>
          <a:xfrm>
            <a:off x="1277672" y="2603422"/>
            <a:ext cx="9139074" cy="5714385"/>
          </a:xfrm>
          <a:prstGeom prst="rect">
            <a:avLst/>
          </a:prstGeom>
        </p:spPr>
        <p:txBody>
          <a:bodyPr wrap="square" lIns="0" tIns="0" rIns="0" bIns="0" rtlCol="0" anchor="t">
            <a:spAutoFit/>
          </a:bodyPr>
          <a:lstStyle/>
          <a:p>
            <a:pPr marL="291464" lvl="1" algn="just">
              <a:lnSpc>
                <a:spcPts val="3239"/>
              </a:lnSpc>
            </a:pPr>
            <a:r>
              <a:rPr lang="es-MX" sz="2400" b="1" dirty="0">
                <a:solidFill>
                  <a:srgbClr val="7DC19A"/>
                </a:solidFill>
                <a:latin typeface="Poppins" panose="020B0604020202020204" charset="0"/>
                <a:cs typeface="Poppins" panose="020B0604020202020204" charset="0"/>
              </a:rPr>
              <a:t>Ciudadano/a </a:t>
            </a:r>
            <a:endParaRPr lang="es-MX" sz="2400" dirty="0">
              <a:solidFill>
                <a:srgbClr val="7DC19A"/>
              </a:solidFill>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	2. Se muestra la página inicial del SIVEI donde la o el elector inicia sesión. </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	</a:t>
            </a:r>
          </a:p>
          <a:p>
            <a:pPr marL="291464" lvl="1" algn="just">
              <a:lnSpc>
                <a:spcPts val="3239"/>
              </a:lnSpc>
            </a:pPr>
            <a:r>
              <a:rPr lang="es-MX" sz="2000" dirty="0">
                <a:latin typeface="Poppins" panose="020B0604020202020204" charset="0"/>
                <a:cs typeface="Poppins" panose="020B0604020202020204" charset="0"/>
              </a:rPr>
              <a:t>            3. Visualiza la(s) boleta(s) electoral(es) en la pantalla.</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443079" y="161984"/>
            <a:ext cx="1669186" cy="1828156"/>
          </a:xfrm>
          <a:prstGeom prst="rect">
            <a:avLst/>
          </a:prstGeom>
        </p:spPr>
      </p:pic>
      <p:sp>
        <p:nvSpPr>
          <p:cNvPr id="2" name="Rectángulo 1"/>
          <p:cNvSpPr/>
          <p:nvPr/>
        </p:nvSpPr>
        <p:spPr>
          <a:xfrm>
            <a:off x="6574215" y="1827431"/>
            <a:ext cx="4953000" cy="457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Poppins" panose="020B0604020202020204" charset="0"/>
                <a:cs typeface="Poppins" panose="020B0604020202020204" charset="0"/>
              </a:rPr>
              <a:t>d. Emisión del voto</a:t>
            </a:r>
          </a:p>
        </p:txBody>
      </p:sp>
      <p:pic>
        <p:nvPicPr>
          <p:cNvPr id="4" name="Imagen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34311" y="2762011"/>
            <a:ext cx="3775831" cy="2569855"/>
          </a:xfrm>
          <a:prstGeom prst="rect">
            <a:avLst/>
          </a:prstGeom>
        </p:spPr>
      </p:pic>
      <p:pic>
        <p:nvPicPr>
          <p:cNvPr id="5" name="Imagen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06429" y="6524505"/>
            <a:ext cx="3775831" cy="2569856"/>
          </a:xfrm>
          <a:prstGeom prst="rect">
            <a:avLst/>
          </a:prstGeom>
        </p:spPr>
      </p:pic>
      <p:pic>
        <p:nvPicPr>
          <p:cNvPr id="12" name="Imagen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27215" y="6524505"/>
            <a:ext cx="3775831" cy="2569856"/>
          </a:xfrm>
          <a:prstGeom prst="rect">
            <a:avLst/>
          </a:prstGeom>
        </p:spPr>
      </p:pic>
    </p:spTree>
    <p:extLst>
      <p:ext uri="{BB962C8B-B14F-4D97-AF65-F5344CB8AC3E}">
        <p14:creationId xmlns:p14="http://schemas.microsoft.com/office/powerpoint/2010/main" val="310327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9" y="773475"/>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Desarrollo de la votación</a:t>
            </a:r>
          </a:p>
        </p:txBody>
      </p:sp>
      <p:sp>
        <p:nvSpPr>
          <p:cNvPr id="14" name="TextBox 14"/>
          <p:cNvSpPr txBox="1"/>
          <p:nvPr/>
        </p:nvSpPr>
        <p:spPr>
          <a:xfrm>
            <a:off x="990600" y="2462754"/>
            <a:ext cx="9982200" cy="6945491"/>
          </a:xfrm>
          <a:prstGeom prst="rect">
            <a:avLst/>
          </a:prstGeom>
        </p:spPr>
        <p:txBody>
          <a:bodyPr wrap="square" lIns="0" tIns="0" rIns="0" bIns="0" rtlCol="0" anchor="t">
            <a:spAutoFit/>
          </a:bodyPr>
          <a:lstStyle/>
          <a:p>
            <a:pPr marL="291464" lvl="1" algn="just">
              <a:lnSpc>
                <a:spcPts val="3239"/>
              </a:lnSpc>
            </a:pPr>
            <a:r>
              <a:rPr lang="es-MX" sz="2400" b="1" dirty="0">
                <a:solidFill>
                  <a:srgbClr val="7DC19A"/>
                </a:solidFill>
                <a:latin typeface="Poppins" panose="020B0604020202020204" charset="0"/>
                <a:cs typeface="Poppins" panose="020B0604020202020204" charset="0"/>
              </a:rPr>
              <a:t>Ciudadano/a </a:t>
            </a:r>
            <a:endParaRPr lang="es-MX" sz="2400" dirty="0">
              <a:solidFill>
                <a:srgbClr val="7DC19A"/>
              </a:solidFill>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	4. Selecciona la opción de su preferencia y presiona el botón “Continuar”.</a:t>
            </a:r>
          </a:p>
          <a:p>
            <a:pPr marL="291464" lvl="1" algn="just">
              <a:lnSpc>
                <a:spcPts val="3239"/>
              </a:lnSpc>
            </a:pPr>
            <a:r>
              <a:rPr lang="es-MX" sz="2000" dirty="0">
                <a:latin typeface="Poppins" panose="020B0604020202020204" charset="0"/>
                <a:cs typeface="Poppins" panose="020B0604020202020204" charset="0"/>
              </a:rPr>
              <a:t>	5. Confirma o cambia la elección y, una vez tomada la decisión, presiona el botón “Enviar voto”.</a:t>
            </a:r>
          </a:p>
          <a:p>
            <a:pPr marL="291464" lvl="1" algn="just">
              <a:lnSpc>
                <a:spcPts val="3239"/>
              </a:lnSpc>
            </a:pPr>
            <a:r>
              <a:rPr lang="es-MX" sz="2000" dirty="0">
                <a:latin typeface="Poppins" panose="020B0604020202020204" charset="0"/>
                <a:cs typeface="Poppins" panose="020B0604020202020204" charset="0"/>
              </a:rPr>
              <a:t>	</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	6. Confirma el voto en el apartado “Confirmar”.</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443079" y="161984"/>
            <a:ext cx="1669186" cy="1828156"/>
          </a:xfrm>
          <a:prstGeom prst="rect">
            <a:avLst/>
          </a:prstGeom>
        </p:spPr>
      </p:pic>
      <p:sp>
        <p:nvSpPr>
          <p:cNvPr id="2" name="Rectángulo 1"/>
          <p:cNvSpPr/>
          <p:nvPr/>
        </p:nvSpPr>
        <p:spPr>
          <a:xfrm>
            <a:off x="6553200" y="1777412"/>
            <a:ext cx="4953000" cy="457200"/>
          </a:xfrm>
          <a:prstGeom prst="rect">
            <a:avLst/>
          </a:prstGeom>
          <a:solidFill>
            <a:srgbClr val="7D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Poppins" panose="020B0604020202020204" charset="0"/>
                <a:cs typeface="Poppins" panose="020B0604020202020204" charset="0"/>
              </a:rPr>
              <a:t>d. Emisión del voto</a:t>
            </a:r>
          </a:p>
        </p:txBody>
      </p:sp>
      <p:pic>
        <p:nvPicPr>
          <p:cNvPr id="3" name="Imagen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2749" y="2925797"/>
            <a:ext cx="3525016" cy="2399150"/>
          </a:xfrm>
          <a:prstGeom prst="rect">
            <a:avLst/>
          </a:prstGeom>
        </p:spPr>
      </p:pic>
      <p:pic>
        <p:nvPicPr>
          <p:cNvPr id="4" name="Imagen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52749" y="6606399"/>
            <a:ext cx="3525016" cy="2399149"/>
          </a:xfrm>
          <a:prstGeom prst="rect">
            <a:avLst/>
          </a:prstGeom>
        </p:spPr>
      </p:pic>
    </p:spTree>
    <p:extLst>
      <p:ext uri="{BB962C8B-B14F-4D97-AF65-F5344CB8AC3E}">
        <p14:creationId xmlns:p14="http://schemas.microsoft.com/office/powerpoint/2010/main" val="415432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05037" y="480152"/>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Desarrollo de la votación</a:t>
            </a:r>
          </a:p>
        </p:txBody>
      </p:sp>
      <p:sp>
        <p:nvSpPr>
          <p:cNvPr id="14" name="TextBox 14"/>
          <p:cNvSpPr txBox="1"/>
          <p:nvPr/>
        </p:nvSpPr>
        <p:spPr>
          <a:xfrm>
            <a:off x="2293020" y="3335703"/>
            <a:ext cx="9376542" cy="4483279"/>
          </a:xfrm>
          <a:prstGeom prst="rect">
            <a:avLst/>
          </a:prstGeom>
        </p:spPr>
        <p:txBody>
          <a:bodyPr wrap="square" lIns="0" tIns="0" rIns="0" bIns="0" rtlCol="0" anchor="t">
            <a:spAutoFit/>
          </a:bodyPr>
          <a:lstStyle/>
          <a:p>
            <a:pPr marL="291464" lvl="1" algn="just">
              <a:lnSpc>
                <a:spcPts val="3239"/>
              </a:lnSpc>
            </a:pPr>
            <a:r>
              <a:rPr lang="en-US" sz="2400" b="1" dirty="0">
                <a:solidFill>
                  <a:srgbClr val="D60093"/>
                </a:solidFill>
                <a:latin typeface="Poppins" panose="020B0604020202020204" charset="0"/>
                <a:cs typeface="Poppins" panose="020B0604020202020204" charset="0"/>
              </a:rPr>
              <a:t>Personal del INE/OPL</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Cuando la o el ciudadano termina de votar, le indica que pase con la o el Secretario a recoger su Credencial para Votar.</a:t>
            </a:r>
          </a:p>
          <a:p>
            <a:pPr marL="291464" lvl="1" algn="just">
              <a:lnSpc>
                <a:spcPts val="3239"/>
              </a:lnSpc>
            </a:pPr>
            <a:r>
              <a:rPr lang="es-MX" sz="2000" dirty="0">
                <a:latin typeface="Poppins" panose="020B0604020202020204" charset="0"/>
                <a:cs typeface="Poppins" panose="020B0604020202020204" charset="0"/>
              </a:rPr>
              <a:t> </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400" b="1" dirty="0">
                <a:solidFill>
                  <a:srgbClr val="7030A0"/>
                </a:solidFill>
                <a:latin typeface="Poppins" panose="020B0604020202020204" charset="0"/>
                <a:cs typeface="Poppins" panose="020B0604020202020204" charset="0"/>
              </a:rPr>
              <a:t>Secretario/a</a:t>
            </a:r>
            <a:endParaRPr lang="es-MX" sz="2400" dirty="0">
              <a:solidFill>
                <a:prstClr val="black"/>
              </a:solidFill>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Pide a la o el ciudadano que le entregue la tarjeta.</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374609" y="-50744"/>
            <a:ext cx="1669186" cy="1828156"/>
          </a:xfrm>
          <a:prstGeom prst="rect">
            <a:avLst/>
          </a:prstGeom>
        </p:spPr>
      </p:pic>
      <p:sp>
        <p:nvSpPr>
          <p:cNvPr id="2" name="Rectángulo 1"/>
          <p:cNvSpPr/>
          <p:nvPr/>
        </p:nvSpPr>
        <p:spPr>
          <a:xfrm>
            <a:off x="6400800" y="1997524"/>
            <a:ext cx="4953000" cy="457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Poppins" panose="020B0604020202020204" charset="0"/>
                <a:cs typeface="Poppins" panose="020B0604020202020204" charset="0"/>
              </a:rPr>
              <a:t>e. Fin de la votación</a:t>
            </a:r>
          </a:p>
        </p:txBody>
      </p:sp>
      <p:pic>
        <p:nvPicPr>
          <p:cNvPr id="12" name="Imagen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7442" y="6194794"/>
            <a:ext cx="3516198" cy="3248375"/>
          </a:xfrm>
          <a:prstGeom prst="rect">
            <a:avLst/>
          </a:prstGeom>
        </p:spPr>
      </p:pic>
      <p:pic>
        <p:nvPicPr>
          <p:cNvPr id="16" name="Imagen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410769" y="2384020"/>
            <a:ext cx="3103625" cy="3484170"/>
          </a:xfrm>
          <a:prstGeom prst="rect">
            <a:avLst/>
          </a:prstGeom>
        </p:spPr>
      </p:pic>
    </p:spTree>
    <p:extLst>
      <p:ext uri="{BB962C8B-B14F-4D97-AF65-F5344CB8AC3E}">
        <p14:creationId xmlns:p14="http://schemas.microsoft.com/office/powerpoint/2010/main" val="378342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2491"/>
        </a:solidFill>
        <a:effectLst/>
      </p:bgPr>
    </p:bg>
    <p:spTree>
      <p:nvGrpSpPr>
        <p:cNvPr id="1" name=""/>
        <p:cNvGrpSpPr/>
        <p:nvPr/>
      </p:nvGrpSpPr>
      <p:grpSpPr>
        <a:xfrm>
          <a:off x="0" y="0"/>
          <a:ext cx="0" cy="0"/>
          <a:chOff x="0" y="0"/>
          <a:chExt cx="0" cy="0"/>
        </a:xfrm>
      </p:grpSpPr>
      <p:sp>
        <p:nvSpPr>
          <p:cNvPr id="2" name="TextBox 2"/>
          <p:cNvSpPr txBox="1"/>
          <p:nvPr/>
        </p:nvSpPr>
        <p:spPr>
          <a:xfrm>
            <a:off x="8904002" y="3467100"/>
            <a:ext cx="7896306" cy="4502258"/>
          </a:xfrm>
          <a:prstGeom prst="rect">
            <a:avLst/>
          </a:prstGeom>
        </p:spPr>
        <p:txBody>
          <a:bodyPr wrap="square" lIns="0" tIns="0" rIns="0" bIns="0" rtlCol="0" anchor="t">
            <a:spAutoFit/>
          </a:bodyPr>
          <a:lstStyle/>
          <a:p>
            <a:pPr algn="just">
              <a:lnSpc>
                <a:spcPts val="4448"/>
              </a:lnSpc>
              <a:spcBef>
                <a:spcPct val="0"/>
              </a:spcBef>
            </a:pPr>
            <a:r>
              <a:rPr lang="en-US" sz="3600" dirty="0" err="1">
                <a:solidFill>
                  <a:srgbClr val="FFFFFF"/>
                </a:solidFill>
                <a:latin typeface="Poppins Medium"/>
              </a:rPr>
              <a:t>Brindar</a:t>
            </a:r>
            <a:r>
              <a:rPr lang="en-US" sz="3600" dirty="0">
                <a:solidFill>
                  <a:srgbClr val="FFFFFF"/>
                </a:solidFill>
                <a:latin typeface="Poppins Medium"/>
              </a:rPr>
              <a:t> </a:t>
            </a:r>
            <a:r>
              <a:rPr lang="en-US" sz="3600" dirty="0" err="1">
                <a:solidFill>
                  <a:srgbClr val="FFFFFF"/>
                </a:solidFill>
                <a:latin typeface="Poppins Medium"/>
              </a:rPr>
              <a:t>los</a:t>
            </a:r>
            <a:r>
              <a:rPr lang="en-US" sz="3600" dirty="0">
                <a:solidFill>
                  <a:srgbClr val="FFFFFF"/>
                </a:solidFill>
                <a:latin typeface="Poppins Medium"/>
              </a:rPr>
              <a:t> </a:t>
            </a:r>
            <a:r>
              <a:rPr lang="en-US" sz="3600" dirty="0" err="1">
                <a:solidFill>
                  <a:srgbClr val="FFFFFF"/>
                </a:solidFill>
                <a:latin typeface="Poppins Medium"/>
              </a:rPr>
              <a:t>conocimientos</a:t>
            </a:r>
            <a:r>
              <a:rPr lang="en-US" sz="3600" dirty="0">
                <a:solidFill>
                  <a:srgbClr val="FFFFFF"/>
                </a:solidFill>
                <a:latin typeface="Poppins Medium"/>
              </a:rPr>
              <a:t> </a:t>
            </a:r>
            <a:r>
              <a:rPr lang="en-US" sz="3600" dirty="0" err="1">
                <a:solidFill>
                  <a:srgbClr val="FFFFFF"/>
                </a:solidFill>
                <a:latin typeface="Poppins Medium"/>
              </a:rPr>
              <a:t>necesarios</a:t>
            </a:r>
            <a:r>
              <a:rPr lang="en-US" sz="3600" dirty="0">
                <a:solidFill>
                  <a:srgbClr val="FFFFFF"/>
                </a:solidFill>
                <a:latin typeface="Poppins Medium"/>
              </a:rPr>
              <a:t> al personal del INE y OPL que </a:t>
            </a:r>
            <a:r>
              <a:rPr lang="en-US" sz="3600" dirty="0" err="1">
                <a:solidFill>
                  <a:srgbClr val="FFFFFF"/>
                </a:solidFill>
                <a:latin typeface="Poppins Medium"/>
              </a:rPr>
              <a:t>participará</a:t>
            </a:r>
            <a:r>
              <a:rPr lang="en-US" sz="3600" dirty="0">
                <a:solidFill>
                  <a:srgbClr val="FFFFFF"/>
                </a:solidFill>
                <a:latin typeface="Poppins Medium"/>
              </a:rPr>
              <a:t> </a:t>
            </a:r>
            <a:r>
              <a:rPr lang="en-US" sz="3600" dirty="0" err="1">
                <a:solidFill>
                  <a:srgbClr val="FFFFFF"/>
                </a:solidFill>
                <a:latin typeface="Poppins Medium"/>
              </a:rPr>
              <a:t>en</a:t>
            </a:r>
            <a:r>
              <a:rPr lang="en-US" sz="3600" dirty="0">
                <a:solidFill>
                  <a:srgbClr val="FFFFFF"/>
                </a:solidFill>
                <a:latin typeface="Poppins Medium"/>
              </a:rPr>
              <a:t> </a:t>
            </a:r>
            <a:r>
              <a:rPr lang="en-US" sz="3600" dirty="0" err="1">
                <a:solidFill>
                  <a:srgbClr val="FFFFFF"/>
                </a:solidFill>
                <a:latin typeface="Poppins Medium"/>
              </a:rPr>
              <a:t>los</a:t>
            </a:r>
            <a:r>
              <a:rPr lang="en-US" sz="3600" dirty="0">
                <a:solidFill>
                  <a:srgbClr val="FFFFFF"/>
                </a:solidFill>
                <a:latin typeface="Poppins Medium"/>
              </a:rPr>
              <a:t> </a:t>
            </a:r>
            <a:r>
              <a:rPr lang="en-US" sz="3600" dirty="0" err="1">
                <a:solidFill>
                  <a:srgbClr val="FFFFFF"/>
                </a:solidFill>
                <a:latin typeface="Poppins Medium"/>
              </a:rPr>
              <a:t>Módulos</a:t>
            </a:r>
            <a:r>
              <a:rPr lang="en-US" sz="3600" dirty="0">
                <a:solidFill>
                  <a:srgbClr val="FFFFFF"/>
                </a:solidFill>
                <a:latin typeface="Poppins Medium"/>
              </a:rPr>
              <a:t> </a:t>
            </a:r>
            <a:r>
              <a:rPr lang="en-US" sz="3600" dirty="0" err="1">
                <a:solidFill>
                  <a:srgbClr val="FFFFFF"/>
                </a:solidFill>
                <a:latin typeface="Poppins Medium"/>
              </a:rPr>
              <a:t>Receptores</a:t>
            </a:r>
            <a:r>
              <a:rPr lang="en-US" sz="3600" dirty="0">
                <a:solidFill>
                  <a:srgbClr val="FFFFFF"/>
                </a:solidFill>
                <a:latin typeface="Poppins Medium"/>
              </a:rPr>
              <a:t> de </a:t>
            </a:r>
            <a:r>
              <a:rPr lang="en-US" sz="3600" dirty="0" err="1">
                <a:solidFill>
                  <a:srgbClr val="FFFFFF"/>
                </a:solidFill>
                <a:latin typeface="Poppins Medium"/>
              </a:rPr>
              <a:t>Votación</a:t>
            </a:r>
            <a:r>
              <a:rPr lang="en-US" sz="3600" dirty="0">
                <a:solidFill>
                  <a:srgbClr val="FFFFFF"/>
                </a:solidFill>
                <a:latin typeface="Poppins Medium"/>
              </a:rPr>
              <a:t> a </a:t>
            </a:r>
            <a:r>
              <a:rPr lang="en-US" sz="3600" dirty="0" err="1">
                <a:solidFill>
                  <a:srgbClr val="FFFFFF"/>
                </a:solidFill>
                <a:latin typeface="Poppins Medium"/>
              </a:rPr>
              <a:t>instalarse</a:t>
            </a:r>
            <a:r>
              <a:rPr lang="en-US" sz="3600" dirty="0">
                <a:solidFill>
                  <a:srgbClr val="FFFFFF"/>
                </a:solidFill>
                <a:latin typeface="Poppins Medium"/>
              </a:rPr>
              <a:t> </a:t>
            </a:r>
            <a:r>
              <a:rPr lang="en-US" sz="3600" dirty="0" err="1">
                <a:solidFill>
                  <a:srgbClr val="FFFFFF"/>
                </a:solidFill>
                <a:latin typeface="Poppins Medium"/>
              </a:rPr>
              <a:t>en</a:t>
            </a:r>
            <a:r>
              <a:rPr lang="en-US" sz="3600" dirty="0">
                <a:solidFill>
                  <a:srgbClr val="FFFFFF"/>
                </a:solidFill>
                <a:latin typeface="Poppins Medium"/>
              </a:rPr>
              <a:t> </a:t>
            </a:r>
            <a:r>
              <a:rPr lang="en-US" sz="3600" dirty="0" err="1">
                <a:solidFill>
                  <a:srgbClr val="FFFFFF"/>
                </a:solidFill>
                <a:latin typeface="Poppins Medium"/>
              </a:rPr>
              <a:t>sedes</a:t>
            </a:r>
            <a:r>
              <a:rPr lang="en-US" sz="3600" dirty="0">
                <a:solidFill>
                  <a:srgbClr val="FFFFFF"/>
                </a:solidFill>
                <a:latin typeface="Poppins Medium"/>
              </a:rPr>
              <a:t> </a:t>
            </a:r>
            <a:r>
              <a:rPr lang="en-US" sz="3600" dirty="0" err="1">
                <a:solidFill>
                  <a:srgbClr val="FFFFFF"/>
                </a:solidFill>
                <a:latin typeface="Poppins Medium"/>
              </a:rPr>
              <a:t>consulares</a:t>
            </a:r>
            <a:r>
              <a:rPr lang="en-US" sz="3600" dirty="0">
                <a:solidFill>
                  <a:srgbClr val="FFFFFF"/>
                </a:solidFill>
                <a:latin typeface="Poppins Medium"/>
              </a:rPr>
              <a:t>, así como las actividades que </a:t>
            </a:r>
            <a:r>
              <a:rPr lang="en-US" sz="3600" dirty="0" err="1">
                <a:solidFill>
                  <a:srgbClr val="FFFFFF"/>
                </a:solidFill>
                <a:latin typeface="Poppins Medium"/>
              </a:rPr>
              <a:t>realizarán</a:t>
            </a:r>
            <a:r>
              <a:rPr lang="en-US" sz="3600" dirty="0">
                <a:solidFill>
                  <a:srgbClr val="FFFFFF"/>
                </a:solidFill>
                <a:latin typeface="Poppins Medium"/>
              </a:rPr>
              <a:t> </a:t>
            </a:r>
            <a:r>
              <a:rPr lang="en-US" sz="3600" dirty="0" err="1">
                <a:solidFill>
                  <a:srgbClr val="FFFFFF"/>
                </a:solidFill>
                <a:latin typeface="Poppins Medium"/>
              </a:rPr>
              <a:t>el</a:t>
            </a:r>
            <a:r>
              <a:rPr lang="en-US" sz="3600" dirty="0">
                <a:solidFill>
                  <a:srgbClr val="FFFFFF"/>
                </a:solidFill>
                <a:latin typeface="Poppins Medium"/>
              </a:rPr>
              <a:t> día de la Jornada Electoral.</a:t>
            </a:r>
          </a:p>
        </p:txBody>
      </p:sp>
      <p:sp>
        <p:nvSpPr>
          <p:cNvPr id="3" name="TextBox 3"/>
          <p:cNvSpPr txBox="1"/>
          <p:nvPr/>
        </p:nvSpPr>
        <p:spPr>
          <a:xfrm>
            <a:off x="9362994" y="1822337"/>
            <a:ext cx="7896306" cy="703654"/>
          </a:xfrm>
          <a:prstGeom prst="rect">
            <a:avLst/>
          </a:prstGeom>
        </p:spPr>
        <p:txBody>
          <a:bodyPr lIns="0" tIns="0" rIns="0" bIns="0" rtlCol="0" anchor="t">
            <a:spAutoFit/>
          </a:bodyPr>
          <a:lstStyle/>
          <a:p>
            <a:pPr>
              <a:lnSpc>
                <a:spcPts val="5289"/>
              </a:lnSpc>
            </a:pPr>
            <a:r>
              <a:rPr lang="en-US" sz="5400" dirty="0">
                <a:solidFill>
                  <a:srgbClr val="FFFFFF"/>
                </a:solidFill>
                <a:latin typeface="Poppins Ultra-Bold"/>
              </a:rPr>
              <a:t>OBJETIVO</a:t>
            </a:r>
          </a:p>
        </p:txBody>
      </p:sp>
      <p:sp>
        <p:nvSpPr>
          <p:cNvPr id="4" name="Freeform 4"/>
          <p:cNvSpPr/>
          <p:nvPr/>
        </p:nvSpPr>
        <p:spPr>
          <a:xfrm rot="-10800000">
            <a:off x="11927442" y="-1315438"/>
            <a:ext cx="3037086" cy="2630876"/>
          </a:xfrm>
          <a:custGeom>
            <a:avLst/>
            <a:gdLst/>
            <a:ahLst/>
            <a:cxnLst/>
            <a:rect l="l" t="t" r="r" b="b"/>
            <a:pathLst>
              <a:path w="3037086" h="2630876">
                <a:moveTo>
                  <a:pt x="0" y="0"/>
                </a:moveTo>
                <a:lnTo>
                  <a:pt x="3037086" y="0"/>
                </a:lnTo>
                <a:lnTo>
                  <a:pt x="3037086" y="2630876"/>
                </a:lnTo>
                <a:lnTo>
                  <a:pt x="0" y="263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5" name="Group 5"/>
          <p:cNvGrpSpPr>
            <a:grpSpLocks noChangeAspect="1"/>
          </p:cNvGrpSpPr>
          <p:nvPr/>
        </p:nvGrpSpPr>
        <p:grpSpPr>
          <a:xfrm>
            <a:off x="7740537" y="9258300"/>
            <a:ext cx="2329710" cy="2017529"/>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FFFFF"/>
            </a:solidFill>
          </p:spPr>
          <p:txBody>
            <a:bodyPr/>
            <a:lstStyle/>
            <a:p>
              <a:endParaRPr lang="es-MX"/>
            </a:p>
          </p:txBody>
        </p:sp>
      </p:grpSp>
      <p:sp>
        <p:nvSpPr>
          <p:cNvPr id="7" name="Freeform 7"/>
          <p:cNvSpPr/>
          <p:nvPr/>
        </p:nvSpPr>
        <p:spPr>
          <a:xfrm>
            <a:off x="7104781" y="8969091"/>
            <a:ext cx="2662900" cy="2306737"/>
          </a:xfrm>
          <a:custGeom>
            <a:avLst/>
            <a:gdLst/>
            <a:ahLst/>
            <a:cxnLst/>
            <a:rect l="l" t="t" r="r" b="b"/>
            <a:pathLst>
              <a:path w="2662900" h="2306737">
                <a:moveTo>
                  <a:pt x="0" y="0"/>
                </a:moveTo>
                <a:lnTo>
                  <a:pt x="2662901" y="0"/>
                </a:lnTo>
                <a:lnTo>
                  <a:pt x="2662901" y="2306738"/>
                </a:lnTo>
                <a:lnTo>
                  <a:pt x="0" y="2306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pic>
        <p:nvPicPr>
          <p:cNvPr id="11"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922" y="0"/>
            <a:ext cx="3733800" cy="10287000"/>
          </a:xfrm>
          <a:prstGeom prst="rect">
            <a:avLst/>
          </a:prstGeom>
        </p:spPr>
      </p:pic>
      <p:grpSp>
        <p:nvGrpSpPr>
          <p:cNvPr id="9" name="Group 9"/>
          <p:cNvGrpSpPr/>
          <p:nvPr/>
        </p:nvGrpSpPr>
        <p:grpSpPr>
          <a:xfrm>
            <a:off x="2140554" y="2034732"/>
            <a:ext cx="6295677" cy="6567382"/>
            <a:chOff x="0" y="0"/>
            <a:chExt cx="3720052" cy="3880600"/>
          </a:xfrm>
        </p:grpSpPr>
        <p:sp>
          <p:nvSpPr>
            <p:cNvPr id="10" name="Freeform 10"/>
            <p:cNvSpPr/>
            <p:nvPr/>
          </p:nvSpPr>
          <p:spPr>
            <a:xfrm>
              <a:off x="0" y="0"/>
              <a:ext cx="3720052" cy="3880600"/>
            </a:xfrm>
            <a:custGeom>
              <a:avLst/>
              <a:gdLst/>
              <a:ahLst/>
              <a:cxnLst/>
              <a:rect l="l" t="t" r="r" b="b"/>
              <a:pathLst>
                <a:path w="3720052" h="3880600">
                  <a:moveTo>
                    <a:pt x="0" y="0"/>
                  </a:moveTo>
                  <a:lnTo>
                    <a:pt x="3720052" y="0"/>
                  </a:lnTo>
                  <a:lnTo>
                    <a:pt x="3720052" y="3880600"/>
                  </a:lnTo>
                  <a:lnTo>
                    <a:pt x="0" y="3880600"/>
                  </a:lnTo>
                  <a:close/>
                </a:path>
              </a:pathLst>
            </a:custGeom>
            <a:solidFill>
              <a:srgbClr val="C9ADD7"/>
            </a:solidFill>
          </p:spPr>
          <p:txBody>
            <a:bodyPr/>
            <a:lstStyle/>
            <a:p>
              <a:endParaRPr lang="es-MX"/>
            </a:p>
          </p:txBody>
        </p:sp>
      </p:grpSp>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69660" y="2979538"/>
            <a:ext cx="4953000" cy="48716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05037" y="480152"/>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Desarrollo de la votación</a:t>
            </a:r>
          </a:p>
        </p:txBody>
      </p:sp>
      <p:sp>
        <p:nvSpPr>
          <p:cNvPr id="14" name="TextBox 14"/>
          <p:cNvSpPr txBox="1"/>
          <p:nvPr/>
        </p:nvSpPr>
        <p:spPr>
          <a:xfrm>
            <a:off x="2760927" y="3086100"/>
            <a:ext cx="9809514" cy="8207375"/>
          </a:xfrm>
          <a:prstGeom prst="rect">
            <a:avLst/>
          </a:prstGeom>
        </p:spPr>
        <p:txBody>
          <a:bodyPr wrap="square" lIns="0" tIns="0" rIns="0" bIns="0" rtlCol="0" anchor="t">
            <a:spAutoFit/>
          </a:bodyPr>
          <a:lstStyle/>
          <a:p>
            <a:pPr marL="291464" lvl="1" algn="just">
              <a:lnSpc>
                <a:spcPts val="3239"/>
              </a:lnSpc>
            </a:pPr>
            <a:r>
              <a:rPr lang="es-MX" sz="2400" b="1" dirty="0">
                <a:solidFill>
                  <a:srgbClr val="7030A0"/>
                </a:solidFill>
                <a:latin typeface="Poppins" panose="020B0604020202020204" charset="0"/>
                <a:cs typeface="Poppins" panose="020B0604020202020204" charset="0"/>
              </a:rPr>
              <a:t>Secretario/a</a:t>
            </a:r>
            <a:endParaRPr lang="es-MX" sz="2400" dirty="0">
              <a:solidFill>
                <a:prstClr val="black"/>
              </a:solidFill>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Sin tocar la mano de la o el ciudadano, le aplica líquido indeleble en el dedo pulgar derecho.</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Marca la Credencial para Votar y se la entrega a la o el ciudadano.</a:t>
            </a:r>
          </a:p>
          <a:p>
            <a:pPr marL="291464" lvl="1" algn="just">
              <a:lnSpc>
                <a:spcPts val="3239"/>
              </a:lnSpc>
            </a:pPr>
            <a:r>
              <a:rPr lang="es-MX" sz="2000" dirty="0">
                <a:latin typeface="Poppins" panose="020B0604020202020204" charset="0"/>
                <a:cs typeface="Poppins" panose="020B0604020202020204" charset="0"/>
              </a:rPr>
              <a:t>	</a:t>
            </a:r>
          </a:p>
          <a:p>
            <a:pPr marL="291464" lvl="1" algn="just">
              <a:lnSpc>
                <a:spcPts val="3239"/>
              </a:lnSpc>
            </a:pPr>
            <a:r>
              <a:rPr lang="es-MX" sz="2400" b="1" dirty="0">
                <a:solidFill>
                  <a:srgbClr val="7DC19A"/>
                </a:solidFill>
                <a:latin typeface="Poppins" panose="020B0604020202020204" charset="0"/>
                <a:cs typeface="Poppins" panose="020B0604020202020204" charset="0"/>
              </a:rPr>
              <a:t>Ciudadano/a</a:t>
            </a:r>
            <a:endParaRPr lang="es-MX" sz="2400" dirty="0">
              <a:solidFill>
                <a:srgbClr val="7DC19A"/>
              </a:solidFill>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Se retira del Módulo Receptor de Votación</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000" dirty="0">
                <a:latin typeface="Poppins" panose="020B0604020202020204" charset="0"/>
                <a:cs typeface="Poppins" panose="020B0604020202020204" charset="0"/>
              </a:rPr>
              <a:t>	</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24809" t="17183" r="49533" b="27418"/>
          <a:stretch/>
        </p:blipFill>
        <p:spPr>
          <a:xfrm>
            <a:off x="374609" y="-50744"/>
            <a:ext cx="1669186" cy="1828156"/>
          </a:xfrm>
          <a:prstGeom prst="rect">
            <a:avLst/>
          </a:prstGeom>
        </p:spPr>
      </p:pic>
      <p:pic>
        <p:nvPicPr>
          <p:cNvPr id="3" name="Imagen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420600" y="2247900"/>
            <a:ext cx="2848363" cy="2176262"/>
          </a:xfrm>
          <a:prstGeom prst="rect">
            <a:avLst/>
          </a:prstGeom>
        </p:spPr>
      </p:pic>
      <p:pic>
        <p:nvPicPr>
          <p:cNvPr id="4" name="Imagen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937703" y="4583640"/>
            <a:ext cx="2665552" cy="1119720"/>
          </a:xfrm>
          <a:prstGeom prst="rect">
            <a:avLst/>
          </a:prstGeom>
        </p:spPr>
      </p:pic>
      <p:pic>
        <p:nvPicPr>
          <p:cNvPr id="5" name="Imagen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03480" y="6252392"/>
            <a:ext cx="1884571" cy="3032519"/>
          </a:xfrm>
          <a:prstGeom prst="rect">
            <a:avLst/>
          </a:prstGeom>
        </p:spPr>
      </p:pic>
      <p:sp>
        <p:nvSpPr>
          <p:cNvPr id="16" name="Rectángulo 15"/>
          <p:cNvSpPr/>
          <p:nvPr/>
        </p:nvSpPr>
        <p:spPr>
          <a:xfrm>
            <a:off x="6400800" y="1997524"/>
            <a:ext cx="4953000" cy="457200"/>
          </a:xfrm>
          <a:prstGeom prst="rect">
            <a:avLst/>
          </a:prstGeom>
          <a:solidFill>
            <a:srgbClr val="7D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Poppins" panose="020B0604020202020204" charset="0"/>
                <a:cs typeface="Poppins" panose="020B0604020202020204" charset="0"/>
              </a:rPr>
              <a:t>e. Fin de la votación</a:t>
            </a:r>
          </a:p>
        </p:txBody>
      </p:sp>
    </p:spTree>
    <p:extLst>
      <p:ext uri="{BB962C8B-B14F-4D97-AF65-F5344CB8AC3E}">
        <p14:creationId xmlns:p14="http://schemas.microsoft.com/office/powerpoint/2010/main" val="288072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727"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8" y="773475"/>
            <a:ext cx="12218821" cy="636393"/>
          </a:xfrm>
          <a:prstGeom prst="rect">
            <a:avLst/>
          </a:prstGeom>
        </p:spPr>
        <p:txBody>
          <a:bodyPr wrap="square" lIns="0" tIns="0" rIns="0" bIns="0" rtlCol="0" anchor="t">
            <a:spAutoFit/>
          </a:bodyPr>
          <a:lstStyle/>
          <a:p>
            <a:pPr>
              <a:lnSpc>
                <a:spcPts val="4875"/>
              </a:lnSpc>
            </a:pPr>
            <a:r>
              <a:rPr lang="en-US" sz="4599" dirty="0">
                <a:latin typeface="Poppins Ultra-Bold"/>
              </a:rPr>
              <a:t>Llenado de la documentación electoral</a:t>
            </a:r>
          </a:p>
        </p:txBody>
      </p:sp>
      <p:sp>
        <p:nvSpPr>
          <p:cNvPr id="14" name="TextBox 14"/>
          <p:cNvSpPr txBox="1"/>
          <p:nvPr/>
        </p:nvSpPr>
        <p:spPr>
          <a:xfrm>
            <a:off x="991958" y="2316626"/>
            <a:ext cx="15544800" cy="6124754"/>
          </a:xfrm>
          <a:prstGeom prst="rect">
            <a:avLst/>
          </a:prstGeom>
        </p:spPr>
        <p:txBody>
          <a:bodyPr wrap="square" lIns="0" tIns="0" rIns="0" bIns="0" rtlCol="0" anchor="t">
            <a:spAutoFit/>
          </a:bodyPr>
          <a:lstStyle/>
          <a:p>
            <a:pPr marL="291464" lvl="1" algn="just">
              <a:lnSpc>
                <a:spcPts val="3239"/>
              </a:lnSpc>
            </a:pPr>
            <a:r>
              <a:rPr lang="es-MX" sz="2400" b="1" dirty="0">
                <a:solidFill>
                  <a:srgbClr val="7030A0"/>
                </a:solidFill>
                <a:latin typeface="Poppins" panose="020B0604020202020204" charset="0"/>
                <a:cs typeface="Poppins" panose="020B0604020202020204" charset="0"/>
              </a:rPr>
              <a:t>Secretario/a</a:t>
            </a:r>
            <a:r>
              <a:rPr lang="es-MX" sz="2400" b="1" dirty="0">
                <a:solidFill>
                  <a:srgbClr val="7DC19A"/>
                </a:solidFill>
                <a:latin typeface="Poppins" panose="020B0604020202020204" charset="0"/>
                <a:cs typeface="Poppins" panose="020B0604020202020204" charset="0"/>
              </a:rPr>
              <a:t> </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r>
              <a:rPr lang="es-MX" sz="2200" dirty="0">
                <a:latin typeface="Poppins" panose="020B0604020202020204" charset="0"/>
                <a:cs typeface="Poppins" panose="020B0604020202020204" charset="0"/>
              </a:rPr>
              <a:t>Llena los apartados faltantes del Acta de la Jornada Electora</a:t>
            </a:r>
            <a:r>
              <a:rPr lang="es-MX" sz="2000" dirty="0">
                <a:latin typeface="Poppins" panose="020B0604020202020204" charset="0"/>
                <a:cs typeface="Poppins" panose="020B0604020202020204" charset="0"/>
              </a:rPr>
              <a:t>l</a:t>
            </a:r>
          </a:p>
          <a:p>
            <a:pPr marL="291464" lvl="1" algn="just">
              <a:lnSpc>
                <a:spcPts val="3239"/>
              </a:lnSpc>
            </a:pPr>
            <a:r>
              <a:rPr lang="es-MX" sz="2000" dirty="0">
                <a:latin typeface="Poppins" panose="020B0604020202020204" charset="0"/>
                <a:cs typeface="Poppins" panose="020B0604020202020204" charset="0"/>
              </a:rPr>
              <a:t>	</a:t>
            </a:r>
          </a:p>
          <a:p>
            <a:pPr marL="291464" lvl="1" algn="just">
              <a:lnSpc>
                <a:spcPts val="3239"/>
              </a:lnSpc>
            </a:pPr>
            <a:r>
              <a:rPr lang="es-MX" sz="2000" dirty="0">
                <a:latin typeface="Poppins" panose="020B0604020202020204" charset="0"/>
                <a:cs typeface="Poppins" panose="020B0604020202020204" charset="0"/>
              </a:rPr>
              <a:t>	</a:t>
            </a: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a:p>
            <a:pPr marL="291464" lvl="1" algn="just">
              <a:lnSpc>
                <a:spcPts val="3239"/>
              </a:lnSpc>
            </a:pPr>
            <a:endParaRPr lang="es-MX" sz="2000" dirty="0">
              <a:latin typeface="Poppins" panose="020B0604020202020204" charset="0"/>
              <a:cs typeface="Poppins" panose="020B0604020202020204" charset="0"/>
            </a:endParaRPr>
          </a:p>
        </p:txBody>
      </p:sp>
      <p:pic>
        <p:nvPicPr>
          <p:cNvPr id="4" name="Imagen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3642" y="3843381"/>
            <a:ext cx="4706080" cy="6131700"/>
          </a:xfrm>
          <a:prstGeom prst="rect">
            <a:avLst/>
          </a:prstGeom>
        </p:spPr>
      </p:pic>
      <p:pic>
        <p:nvPicPr>
          <p:cNvPr id="12" name="Imagen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8278" y="3843381"/>
            <a:ext cx="4706080" cy="6131700"/>
          </a:xfrm>
          <a:prstGeom prst="rect">
            <a:avLst/>
          </a:prstGeom>
        </p:spPr>
      </p:pic>
      <p:pic>
        <p:nvPicPr>
          <p:cNvPr id="16" name="Imagen 15"/>
          <p:cNvPicPr>
            <a:picLocks noChangeAspect="1"/>
          </p:cNvPicPr>
          <p:nvPr/>
        </p:nvPicPr>
        <p:blipFill rotWithShape="1">
          <a:blip r:embed="rId13" cstate="print">
            <a:extLst>
              <a:ext uri="{28A0092B-C50C-407E-A947-70E740481C1C}">
                <a14:useLocalDpi xmlns:a14="http://schemas.microsoft.com/office/drawing/2010/main" val="0"/>
              </a:ext>
            </a:extLst>
          </a:blip>
          <a:srcRect l="49855" t="13570" r="24488" b="29827"/>
          <a:stretch/>
        </p:blipFill>
        <p:spPr>
          <a:xfrm>
            <a:off x="358407" y="210627"/>
            <a:ext cx="1698994" cy="1901255"/>
          </a:xfrm>
          <a:prstGeom prst="rect">
            <a:avLst/>
          </a:prstGeom>
        </p:spPr>
      </p:pic>
    </p:spTree>
    <p:extLst>
      <p:ext uri="{BB962C8B-B14F-4D97-AF65-F5344CB8AC3E}">
        <p14:creationId xmlns:p14="http://schemas.microsoft.com/office/powerpoint/2010/main" val="421735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8" y="773475"/>
            <a:ext cx="12218821" cy="636393"/>
          </a:xfrm>
          <a:prstGeom prst="rect">
            <a:avLst/>
          </a:prstGeom>
        </p:spPr>
        <p:txBody>
          <a:bodyPr wrap="square" lIns="0" tIns="0" rIns="0" bIns="0" rtlCol="0" anchor="t">
            <a:spAutoFit/>
          </a:bodyPr>
          <a:lstStyle/>
          <a:p>
            <a:pPr marL="0" marR="0" lvl="0" indent="0" algn="l" defTabSz="914400" rtl="0" eaLnBrk="1" fontAlgn="auto" latinLnBrk="0" hangingPunct="1">
              <a:lnSpc>
                <a:spcPts val="4875"/>
              </a:lnSpc>
              <a:spcBef>
                <a:spcPts val="0"/>
              </a:spcBef>
              <a:spcAft>
                <a:spcPts val="0"/>
              </a:spcAft>
              <a:buClrTx/>
              <a:buSzTx/>
              <a:buFontTx/>
              <a:buNone/>
              <a:tabLst/>
              <a:defRPr/>
            </a:pPr>
            <a:r>
              <a:rPr kumimoji="0" lang="en-US" sz="4599" b="0" i="0" u="none" strike="noStrike" kern="1200" cap="none" spc="0" normalizeH="0" baseline="0" noProof="0" dirty="0">
                <a:ln>
                  <a:noFill/>
                </a:ln>
                <a:effectLst/>
                <a:uLnTx/>
                <a:uFillTx/>
                <a:latin typeface="Poppins Ultra-Bold"/>
                <a:ea typeface="+mn-ea"/>
                <a:cs typeface="+mn-cs"/>
              </a:rPr>
              <a:t>Llenado de la documentación electoral</a:t>
            </a:r>
          </a:p>
        </p:txBody>
      </p:sp>
      <p:sp>
        <p:nvSpPr>
          <p:cNvPr id="14" name="TextBox 14"/>
          <p:cNvSpPr txBox="1"/>
          <p:nvPr/>
        </p:nvSpPr>
        <p:spPr>
          <a:xfrm>
            <a:off x="990600" y="2462754"/>
            <a:ext cx="15544800" cy="6155531"/>
          </a:xfrm>
          <a:prstGeom prst="rect">
            <a:avLst/>
          </a:prstGeom>
        </p:spPr>
        <p:txBody>
          <a:bodyPr wrap="square" lIns="0" tIns="0" rIns="0" bIns="0" rtlCol="0" anchor="t">
            <a:spAutoFit/>
          </a:bodyPr>
          <a:lstStyle/>
          <a:p>
            <a:pPr marL="291464" marR="0" lvl="1" indent="0" algn="just" defTabSz="914400" rtl="0" eaLnBrk="1" fontAlgn="auto" latinLnBrk="0" hangingPunct="1">
              <a:lnSpc>
                <a:spcPts val="3239"/>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7030A0"/>
                </a:solidFill>
                <a:effectLst/>
                <a:uLnTx/>
                <a:uFillTx/>
                <a:latin typeface="Poppins" panose="020B0604020202020204" charset="0"/>
                <a:ea typeface="+mn-ea"/>
                <a:cs typeface="Poppins" panose="020B0604020202020204" charset="0"/>
              </a:rPr>
              <a:t>Secretario/a</a:t>
            </a:r>
            <a:r>
              <a:rPr kumimoji="0" lang="es-MX" sz="2400" b="1" i="0" u="none" strike="noStrike" kern="1200" cap="none" spc="0" normalizeH="0" baseline="0" noProof="0" dirty="0">
                <a:ln>
                  <a:noFill/>
                </a:ln>
                <a:solidFill>
                  <a:srgbClr val="7DC19A"/>
                </a:solidFill>
                <a:effectLst/>
                <a:uLnTx/>
                <a:uFillTx/>
                <a:latin typeface="Poppins" panose="020B0604020202020204" charset="0"/>
                <a:ea typeface="+mn-ea"/>
                <a:cs typeface="Poppins" panose="020B0604020202020204" charset="0"/>
              </a:rPr>
              <a:t> </a:t>
            </a:r>
            <a:endParaRPr kumimoji="0" lang="es-MX" sz="2400" b="0" i="0" u="none" strike="noStrike" kern="1200" cap="none" spc="0" normalizeH="0" baseline="0" noProof="0" dirty="0">
              <a:ln>
                <a:noFill/>
              </a:ln>
              <a:solidFill>
                <a:srgbClr val="7DC19A"/>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rPr>
              <a:t>En caso de presentarse incidentes, los describe brevemente en la hoja de incidentes. </a:t>
            </a:r>
          </a:p>
          <a:p>
            <a:pPr marL="291464" marR="0" lvl="1" indent="0" algn="just" defTabSz="914400" rtl="0" eaLnBrk="1" fontAlgn="auto" latinLnBrk="0" hangingPunct="1">
              <a:lnSpc>
                <a:spcPts val="3239"/>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rPr>
              <a:t>	</a:t>
            </a:r>
          </a:p>
          <a:p>
            <a:pPr marL="291464" marR="0" lvl="1" indent="0" algn="just" defTabSz="914400" rtl="0" eaLnBrk="1" fontAlgn="auto" latinLnBrk="0" hangingPunct="1">
              <a:lnSpc>
                <a:spcPts val="3239"/>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rPr>
              <a:t>	</a:t>
            </a: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p:txBody>
      </p:sp>
      <p:pic>
        <p:nvPicPr>
          <p:cNvPr id="16" name="Imagen 15"/>
          <p:cNvPicPr>
            <a:picLocks noChangeAspect="1"/>
          </p:cNvPicPr>
          <p:nvPr/>
        </p:nvPicPr>
        <p:blipFill rotWithShape="1">
          <a:blip r:embed="rId11" cstate="print">
            <a:extLst>
              <a:ext uri="{28A0092B-C50C-407E-A947-70E740481C1C}">
                <a14:useLocalDpi xmlns:a14="http://schemas.microsoft.com/office/drawing/2010/main" val="0"/>
              </a:ext>
            </a:extLst>
          </a:blip>
          <a:srcRect l="49855" t="13570" r="24488" b="29827"/>
          <a:stretch/>
        </p:blipFill>
        <p:spPr>
          <a:xfrm>
            <a:off x="358407" y="210627"/>
            <a:ext cx="1698994" cy="1901255"/>
          </a:xfrm>
          <a:prstGeom prst="rect">
            <a:avLst/>
          </a:prstGeom>
        </p:spPr>
      </p:pic>
      <p:pic>
        <p:nvPicPr>
          <p:cNvPr id="17" name="Imagen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38859" y="3928346"/>
            <a:ext cx="4638237" cy="6043306"/>
          </a:xfrm>
          <a:prstGeom prst="rect">
            <a:avLst/>
          </a:prstGeom>
        </p:spPr>
      </p:pic>
      <p:pic>
        <p:nvPicPr>
          <p:cNvPr id="18" name="Imagen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24881" y="3935739"/>
            <a:ext cx="4638237" cy="6043306"/>
          </a:xfrm>
          <a:prstGeom prst="rect">
            <a:avLst/>
          </a:prstGeom>
        </p:spPr>
      </p:pic>
      <p:pic>
        <p:nvPicPr>
          <p:cNvPr id="19" name="Imagen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7308" y="3935739"/>
            <a:ext cx="4638237" cy="6043306"/>
          </a:xfrm>
          <a:prstGeom prst="rect">
            <a:avLst/>
          </a:prstGeom>
        </p:spPr>
      </p:pic>
    </p:spTree>
    <p:extLst>
      <p:ext uri="{BB962C8B-B14F-4D97-AF65-F5344CB8AC3E}">
        <p14:creationId xmlns:p14="http://schemas.microsoft.com/office/powerpoint/2010/main" val="408865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 y="0"/>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TextBox 6"/>
          <p:cNvSpPr txBox="1"/>
          <p:nvPr/>
        </p:nvSpPr>
        <p:spPr>
          <a:xfrm>
            <a:off x="2411578" y="773475"/>
            <a:ext cx="12218821" cy="1264770"/>
          </a:xfrm>
          <a:prstGeom prst="rect">
            <a:avLst/>
          </a:prstGeom>
        </p:spPr>
        <p:txBody>
          <a:bodyPr wrap="square" lIns="0" tIns="0" rIns="0" bIns="0" rtlCol="0" anchor="t">
            <a:spAutoFit/>
          </a:bodyPr>
          <a:lstStyle/>
          <a:p>
            <a:pPr marL="0" marR="0" lvl="0" indent="0" algn="l" defTabSz="914400" rtl="0" eaLnBrk="1" fontAlgn="auto" latinLnBrk="0" hangingPunct="1">
              <a:lnSpc>
                <a:spcPts val="4875"/>
              </a:lnSpc>
              <a:spcBef>
                <a:spcPts val="0"/>
              </a:spcBef>
              <a:spcAft>
                <a:spcPts val="0"/>
              </a:spcAft>
              <a:buClrTx/>
              <a:buSzTx/>
              <a:buFontTx/>
              <a:buNone/>
              <a:tabLst/>
              <a:defRPr/>
            </a:pPr>
            <a:r>
              <a:rPr kumimoji="0" lang="en-US" sz="4599" b="0" i="0" u="none" strike="noStrike" kern="1200" cap="none" spc="0" normalizeH="0" baseline="0" noProof="0" dirty="0">
                <a:ln>
                  <a:noFill/>
                </a:ln>
                <a:effectLst/>
                <a:uLnTx/>
                <a:uFillTx/>
                <a:latin typeface="Poppins Ultra-Bold"/>
                <a:ea typeface="+mn-ea"/>
                <a:cs typeface="+mn-cs"/>
              </a:rPr>
              <a:t>Integración</a:t>
            </a:r>
            <a:r>
              <a:rPr kumimoji="0" lang="en-US" sz="4599" b="0" i="0" u="none" strike="noStrike" kern="1200" cap="none" spc="0" normalizeH="0" noProof="0" dirty="0">
                <a:ln>
                  <a:noFill/>
                </a:ln>
                <a:effectLst/>
                <a:uLnTx/>
                <a:uFillTx/>
                <a:latin typeface="Poppins Ultra-Bold"/>
                <a:ea typeface="+mn-ea"/>
                <a:cs typeface="+mn-cs"/>
              </a:rPr>
              <a:t> del expediente electoral y cierre del MRV</a:t>
            </a:r>
            <a:endParaRPr kumimoji="0" lang="en-US" sz="4599" b="0" i="0" u="none" strike="noStrike" kern="1200" cap="none" spc="0" normalizeH="0" baseline="0" noProof="0" dirty="0">
              <a:ln>
                <a:noFill/>
              </a:ln>
              <a:effectLst/>
              <a:uLnTx/>
              <a:uFillTx/>
              <a:latin typeface="Poppins Ultra-Bold"/>
              <a:ea typeface="+mn-ea"/>
              <a:cs typeface="+mn-cs"/>
            </a:endParaRPr>
          </a:p>
        </p:txBody>
      </p:sp>
      <p:sp>
        <p:nvSpPr>
          <p:cNvPr id="14" name="TextBox 14"/>
          <p:cNvSpPr txBox="1"/>
          <p:nvPr/>
        </p:nvSpPr>
        <p:spPr>
          <a:xfrm>
            <a:off x="1140748" y="2417168"/>
            <a:ext cx="14232771" cy="6565900"/>
          </a:xfrm>
          <a:prstGeom prst="rect">
            <a:avLst/>
          </a:prstGeom>
        </p:spPr>
        <p:txBody>
          <a:bodyPr wrap="square" lIns="0" tIns="0" rIns="0" bIns="0" rtlCol="0" anchor="t">
            <a:spAutoFit/>
          </a:bodyPr>
          <a:lstStyle/>
          <a:p>
            <a:pPr marL="291464" marR="0" lvl="1" indent="0" algn="just" defTabSz="914400" rtl="0" eaLnBrk="1" fontAlgn="auto" latinLnBrk="0" hangingPunct="1">
              <a:lnSpc>
                <a:spcPts val="3239"/>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7030A0"/>
                </a:solidFill>
                <a:effectLst/>
                <a:uLnTx/>
                <a:uFillTx/>
                <a:latin typeface="Poppins" panose="020B0604020202020204" charset="0"/>
                <a:ea typeface="+mn-ea"/>
                <a:cs typeface="Poppins" panose="020B0604020202020204" charset="0"/>
              </a:rPr>
              <a:t>Secretario/a</a:t>
            </a:r>
            <a:r>
              <a:rPr kumimoji="0" lang="es-MX" sz="2400" b="1" i="0" u="none" strike="noStrike" kern="1200" cap="none" spc="0" normalizeH="0" baseline="0" noProof="0" dirty="0">
                <a:ln>
                  <a:noFill/>
                </a:ln>
                <a:solidFill>
                  <a:srgbClr val="7DC19A"/>
                </a:solidFill>
                <a:effectLst/>
                <a:uLnTx/>
                <a:uFillTx/>
                <a:latin typeface="Poppins" panose="020B0604020202020204" charset="0"/>
                <a:ea typeface="+mn-ea"/>
                <a:cs typeface="Poppins" panose="020B0604020202020204" charset="0"/>
              </a:rPr>
              <a:t> </a:t>
            </a:r>
            <a:endParaRPr kumimoji="0" lang="es-MX" sz="2400" b="0" i="0" u="none" strike="noStrike" kern="1200" cap="none" spc="0" normalizeH="0" baseline="0" noProof="0" dirty="0">
              <a:ln>
                <a:noFill/>
              </a:ln>
              <a:solidFill>
                <a:srgbClr val="7DC19A"/>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1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lvl="1" algn="just">
              <a:lnSpc>
                <a:spcPts val="3239"/>
              </a:lnSpc>
            </a:pPr>
            <a:r>
              <a:rPr lang="es-MX" sz="2100" dirty="0">
                <a:solidFill>
                  <a:prstClr val="black"/>
                </a:solidFill>
                <a:latin typeface="Poppins" panose="020B0604020202020204" charset="0"/>
                <a:cs typeface="Poppins" panose="020B0604020202020204" charset="0"/>
              </a:rPr>
              <a:t>Posterior al desarrollo de la votación y el llenado y firmado de la documentación electoral, se integrará el sobre Expediente de Módulo Receptor de Votación de la siguiente manera:</a:t>
            </a:r>
            <a:endParaRPr kumimoji="0" lang="es-MX" sz="21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rPr>
              <a:t>	</a:t>
            </a:r>
          </a:p>
          <a:p>
            <a:pPr marL="291464" marR="0" lvl="1" indent="0" algn="just" defTabSz="914400" rtl="0" eaLnBrk="1" fontAlgn="auto" latinLnBrk="0" hangingPunct="1">
              <a:lnSpc>
                <a:spcPts val="3239"/>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rPr>
              <a:t>	</a:t>
            </a: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rPr>
              <a:t> </a:t>
            </a: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a:p>
            <a:pPr marL="291464" marR="0" lvl="1" indent="0" algn="just" defTabSz="914400" rtl="0" eaLnBrk="1" fontAlgn="auto" latinLnBrk="0" hangingPunct="1">
              <a:lnSpc>
                <a:spcPts val="3239"/>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Poppins" panose="020B0604020202020204" charset="0"/>
              <a:ea typeface="+mn-ea"/>
              <a:cs typeface="Poppins" panose="020B0604020202020204" charset="0"/>
            </a:endParaRPr>
          </a:p>
        </p:txBody>
      </p:sp>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73069" t="15979" r="-559" b="27418"/>
          <a:stretch/>
        </p:blipFill>
        <p:spPr>
          <a:xfrm>
            <a:off x="387051" y="231415"/>
            <a:ext cx="1905000" cy="1989667"/>
          </a:xfrm>
          <a:prstGeom prst="rect">
            <a:avLst/>
          </a:prstGeom>
        </p:spPr>
      </p:pic>
      <p:pic>
        <p:nvPicPr>
          <p:cNvPr id="2" name="Imagen 1">
            <a:extLst>
              <a:ext uri="{FF2B5EF4-FFF2-40B4-BE49-F238E27FC236}">
                <a16:creationId xmlns:a16="http://schemas.microsoft.com/office/drawing/2014/main" id="{377A360A-2CF5-F912-FA64-F90C802FB5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1970" y="3872034"/>
            <a:ext cx="10838036" cy="6604428"/>
          </a:xfrm>
          <a:prstGeom prst="rect">
            <a:avLst/>
          </a:prstGeom>
        </p:spPr>
      </p:pic>
    </p:spTree>
    <p:extLst>
      <p:ext uri="{BB962C8B-B14F-4D97-AF65-F5344CB8AC3E}">
        <p14:creationId xmlns:p14="http://schemas.microsoft.com/office/powerpoint/2010/main" val="338831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grpSp>
        <p:nvGrpSpPr>
          <p:cNvPr id="12" name="Group 6"/>
          <p:cNvGrpSpPr>
            <a:grpSpLocks noChangeAspect="1"/>
          </p:cNvGrpSpPr>
          <p:nvPr/>
        </p:nvGrpSpPr>
        <p:grpSpPr>
          <a:xfrm rot="-10800000">
            <a:off x="14762242" y="-664504"/>
            <a:ext cx="7051517" cy="6106613"/>
            <a:chOff x="0" y="0"/>
            <a:chExt cx="6350000" cy="5499100"/>
          </a:xfrm>
        </p:grpSpPr>
        <p:sp>
          <p:nvSpPr>
            <p:cNvPr id="13"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5BAE"/>
            </a:solidFill>
          </p:spPr>
          <p:txBody>
            <a:bodyPr/>
            <a:lstStyle/>
            <a:p>
              <a:endParaRPr lang="es-MX"/>
            </a:p>
          </p:txBody>
        </p:sp>
      </p:grpSp>
      <p:sp>
        <p:nvSpPr>
          <p:cNvPr id="14" name="Freeform 5"/>
          <p:cNvSpPr/>
          <p:nvPr/>
        </p:nvSpPr>
        <p:spPr>
          <a:xfrm rot="10800000">
            <a:off x="12001521" y="-1315438"/>
            <a:ext cx="3037086" cy="2630876"/>
          </a:xfrm>
          <a:custGeom>
            <a:avLst/>
            <a:gdLst/>
            <a:ahLst/>
            <a:cxnLst/>
            <a:rect l="l" t="t" r="r" b="b"/>
            <a:pathLst>
              <a:path w="3037086" h="2630876">
                <a:moveTo>
                  <a:pt x="0" y="0"/>
                </a:moveTo>
                <a:lnTo>
                  <a:pt x="3037087" y="0"/>
                </a:lnTo>
                <a:lnTo>
                  <a:pt x="3037087" y="2630876"/>
                </a:lnTo>
                <a:lnTo>
                  <a:pt x="0" y="2630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18" name="Group 3"/>
          <p:cNvGrpSpPr>
            <a:grpSpLocks noChangeAspect="1"/>
          </p:cNvGrpSpPr>
          <p:nvPr/>
        </p:nvGrpSpPr>
        <p:grpSpPr>
          <a:xfrm>
            <a:off x="-4859249" y="6226622"/>
            <a:ext cx="10190754" cy="8825193"/>
            <a:chOff x="0" y="0"/>
            <a:chExt cx="6350000" cy="5499100"/>
          </a:xfrm>
        </p:grpSpPr>
        <p:sp>
          <p:nvSpPr>
            <p:cNvPr id="19"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B2491"/>
            </a:solidFill>
          </p:spPr>
          <p:txBody>
            <a:bodyPr/>
            <a:lstStyle/>
            <a:p>
              <a:endParaRPr lang="es-MX"/>
            </a:p>
          </p:txBody>
        </p:sp>
      </p:grpSp>
      <p:sp>
        <p:nvSpPr>
          <p:cNvPr id="20" name="TextBox 7"/>
          <p:cNvSpPr txBox="1"/>
          <p:nvPr/>
        </p:nvSpPr>
        <p:spPr>
          <a:xfrm>
            <a:off x="673563" y="2077012"/>
            <a:ext cx="10982421" cy="369332"/>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Algunas situaciones que pueden suceder son:</a:t>
            </a:r>
          </a:p>
        </p:txBody>
      </p:sp>
      <p:sp>
        <p:nvSpPr>
          <p:cNvPr id="21" name="TextBox 6"/>
          <p:cNvSpPr txBox="1"/>
          <p:nvPr/>
        </p:nvSpPr>
        <p:spPr>
          <a:xfrm>
            <a:off x="942520" y="399066"/>
            <a:ext cx="12439362" cy="1256754"/>
          </a:xfrm>
          <a:prstGeom prst="rect">
            <a:avLst/>
          </a:prstGeom>
        </p:spPr>
        <p:txBody>
          <a:bodyPr wrap="square" lIns="0" tIns="0" rIns="0" bIns="0" rtlCol="0" anchor="t">
            <a:spAutoFit/>
          </a:bodyPr>
          <a:lstStyle/>
          <a:p>
            <a:pPr>
              <a:lnSpc>
                <a:spcPts val="4875"/>
              </a:lnSpc>
            </a:pPr>
            <a:r>
              <a:rPr lang="en-US" sz="4599" dirty="0">
                <a:latin typeface="Poppins Ultra-Bold"/>
              </a:rPr>
              <a:t>Situaciones que pueden presentarse durante la Jornada Electoral</a:t>
            </a:r>
          </a:p>
        </p:txBody>
      </p:sp>
      <p:sp>
        <p:nvSpPr>
          <p:cNvPr id="22" name="Freeform 8"/>
          <p:cNvSpPr/>
          <p:nvPr/>
        </p:nvSpPr>
        <p:spPr>
          <a:xfrm>
            <a:off x="10324534" y="8844277"/>
            <a:ext cx="2662900" cy="2306737"/>
          </a:xfrm>
          <a:custGeom>
            <a:avLst/>
            <a:gdLst/>
            <a:ahLst/>
            <a:cxnLst/>
            <a:rect l="l" t="t" r="r" b="b"/>
            <a:pathLst>
              <a:path w="2662900" h="2306737">
                <a:moveTo>
                  <a:pt x="0" y="0"/>
                </a:moveTo>
                <a:lnTo>
                  <a:pt x="2662901" y="0"/>
                </a:lnTo>
                <a:lnTo>
                  <a:pt x="2662901" y="2306737"/>
                </a:lnTo>
                <a:lnTo>
                  <a:pt x="0" y="23067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23" name="Group 9"/>
          <p:cNvGrpSpPr>
            <a:grpSpLocks noChangeAspect="1"/>
          </p:cNvGrpSpPr>
          <p:nvPr/>
        </p:nvGrpSpPr>
        <p:grpSpPr>
          <a:xfrm>
            <a:off x="10491129" y="9609035"/>
            <a:ext cx="2329710" cy="2017529"/>
            <a:chOff x="0" y="0"/>
            <a:chExt cx="6350000" cy="5499100"/>
          </a:xfrm>
        </p:grpSpPr>
        <p:sp>
          <p:nvSpPr>
            <p:cNvPr id="24"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9ADD7"/>
            </a:solidFill>
          </p:spPr>
          <p:txBody>
            <a:bodyPr/>
            <a:lstStyle/>
            <a:p>
              <a:endParaRPr lang="es-MX"/>
            </a:p>
          </p:txBody>
        </p:sp>
      </p:grpSp>
      <p:graphicFrame>
        <p:nvGraphicFramePr>
          <p:cNvPr id="5" name="Tabla 4"/>
          <p:cNvGraphicFramePr>
            <a:graphicFrameLocks noGrp="1"/>
          </p:cNvGraphicFramePr>
          <p:nvPr>
            <p:extLst>
              <p:ext uri="{D42A27DB-BD31-4B8C-83A1-F6EECF244321}">
                <p14:modId xmlns:p14="http://schemas.microsoft.com/office/powerpoint/2010/main" val="3078291045"/>
              </p:ext>
            </p:extLst>
          </p:nvPr>
        </p:nvGraphicFramePr>
        <p:xfrm>
          <a:off x="3048000" y="2898961"/>
          <a:ext cx="12192000" cy="542544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465103603"/>
                    </a:ext>
                  </a:extLst>
                </a:gridCol>
                <a:gridCol w="4064000">
                  <a:extLst>
                    <a:ext uri="{9D8B030D-6E8A-4147-A177-3AD203B41FA5}">
                      <a16:colId xmlns:a16="http://schemas.microsoft.com/office/drawing/2014/main" val="403776192"/>
                    </a:ext>
                  </a:extLst>
                </a:gridCol>
                <a:gridCol w="4064000">
                  <a:extLst>
                    <a:ext uri="{9D8B030D-6E8A-4147-A177-3AD203B41FA5}">
                      <a16:colId xmlns:a16="http://schemas.microsoft.com/office/drawing/2014/main" val="2373979164"/>
                    </a:ext>
                  </a:extLst>
                </a:gridCol>
              </a:tblGrid>
              <a:tr h="370840">
                <a:tc>
                  <a:txBody>
                    <a:bodyPr/>
                    <a:lstStyle/>
                    <a:p>
                      <a:pPr algn="ctr"/>
                      <a:r>
                        <a:rPr lang="es-MX" sz="2000" b="1" dirty="0">
                          <a:solidFill>
                            <a:schemeClr val="bg1"/>
                          </a:solidFill>
                          <a:latin typeface="Poppins" panose="020B0604020202020204" charset="0"/>
                          <a:cs typeface="Poppins" panose="020B0604020202020204" charset="0"/>
                        </a:rPr>
                        <a:t>Situación</a:t>
                      </a:r>
                      <a:r>
                        <a:rPr lang="es-MX" sz="2000" b="1" baseline="0" dirty="0">
                          <a:solidFill>
                            <a:schemeClr val="bg1"/>
                          </a:solidFill>
                          <a:latin typeface="Poppins" panose="020B0604020202020204" charset="0"/>
                          <a:cs typeface="Poppins" panose="020B0604020202020204" charset="0"/>
                        </a:rPr>
                        <a:t> que se presenta</a:t>
                      </a:r>
                      <a:endParaRPr lang="es-MX" sz="2000" b="1" dirty="0">
                        <a:solidFill>
                          <a:schemeClr val="bg1"/>
                        </a:solidFill>
                        <a:latin typeface="Poppins" panose="020B0604020202020204" charset="0"/>
                        <a:cs typeface="Poppins" panose="020B0604020202020204" charset="0"/>
                      </a:endParaRPr>
                    </a:p>
                  </a:txBody>
                  <a:tcPr>
                    <a:solidFill>
                      <a:srgbClr val="7DC19A"/>
                    </a:solidFill>
                  </a:tcPr>
                </a:tc>
                <a:tc>
                  <a:txBody>
                    <a:bodyPr/>
                    <a:lstStyle/>
                    <a:p>
                      <a:pPr algn="ctr"/>
                      <a:r>
                        <a:rPr lang="es-MX" sz="2000" b="1" dirty="0">
                          <a:solidFill>
                            <a:schemeClr val="bg1"/>
                          </a:solidFill>
                          <a:latin typeface="Poppins" panose="020B0604020202020204" charset="0"/>
                          <a:cs typeface="Poppins" panose="020B0604020202020204" charset="0"/>
                        </a:rPr>
                        <a:t>Actividades a realizar</a:t>
                      </a:r>
                    </a:p>
                  </a:txBody>
                  <a:tcPr>
                    <a:solidFill>
                      <a:srgbClr val="7DC19A"/>
                    </a:solidFill>
                  </a:tcPr>
                </a:tc>
                <a:tc>
                  <a:txBody>
                    <a:bodyPr/>
                    <a:lstStyle/>
                    <a:p>
                      <a:pPr algn="ctr"/>
                      <a:r>
                        <a:rPr lang="es-MX" sz="2000" b="1" dirty="0">
                          <a:solidFill>
                            <a:schemeClr val="bg1"/>
                          </a:solidFill>
                          <a:latin typeface="Poppins" panose="020B0604020202020204" charset="0"/>
                          <a:cs typeface="Poppins" panose="020B0604020202020204" charset="0"/>
                        </a:rPr>
                        <a:t>Actividades</a:t>
                      </a:r>
                      <a:r>
                        <a:rPr lang="es-MX" sz="2000" b="1" baseline="0" dirty="0">
                          <a:solidFill>
                            <a:schemeClr val="bg1"/>
                          </a:solidFill>
                          <a:latin typeface="Poppins" panose="020B0604020202020204" charset="0"/>
                          <a:cs typeface="Poppins" panose="020B0604020202020204" charset="0"/>
                        </a:rPr>
                        <a:t> a considerar</a:t>
                      </a:r>
                      <a:endParaRPr lang="es-MX" sz="2000" b="1" dirty="0">
                        <a:solidFill>
                          <a:schemeClr val="bg1"/>
                        </a:solidFill>
                        <a:latin typeface="Poppins" panose="020B0604020202020204" charset="0"/>
                        <a:cs typeface="Poppins" panose="020B0604020202020204" charset="0"/>
                      </a:endParaRPr>
                    </a:p>
                  </a:txBody>
                  <a:tcPr>
                    <a:solidFill>
                      <a:srgbClr val="7DC19A"/>
                    </a:solidFill>
                  </a:tcPr>
                </a:tc>
                <a:extLst>
                  <a:ext uri="{0D108BD9-81ED-4DB2-BD59-A6C34878D82A}">
                    <a16:rowId xmlns:a16="http://schemas.microsoft.com/office/drawing/2014/main" val="776804767"/>
                  </a:ext>
                </a:extLst>
              </a:tr>
              <a:tr h="370840">
                <a:tc>
                  <a:txBody>
                    <a:bodyPr/>
                    <a:lstStyle/>
                    <a:p>
                      <a:r>
                        <a:rPr lang="es-MX" dirty="0">
                          <a:latin typeface="Poppins" panose="020B0604020202020204" charset="0"/>
                          <a:cs typeface="Poppins" panose="020B0604020202020204" charset="0"/>
                        </a:rPr>
                        <a:t>Se presentan personas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realizando propaganda a</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favor o en contra de algún</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partido político</a:t>
                      </a:r>
                    </a:p>
                  </a:txBody>
                  <a:tcPr/>
                </a:tc>
                <a:tc>
                  <a:txBody>
                    <a:bodyPr/>
                    <a:lstStyle/>
                    <a:p>
                      <a:r>
                        <a:rPr lang="es-MX" dirty="0">
                          <a:latin typeface="Poppins" panose="020B0604020202020204" charset="0"/>
                          <a:cs typeface="Poppins" panose="020B0604020202020204" charset="0"/>
                        </a:rPr>
                        <a:t>Se les solicita que la</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cubran o, de ser posible,</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se retiren la pieza de ropa</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o accesorio que tenga la</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propaganda.</a:t>
                      </a:r>
                    </a:p>
                  </a:txBody>
                  <a:tcPr/>
                </a:tc>
                <a:tc>
                  <a:txBody>
                    <a:bodyPr/>
                    <a:lstStyle/>
                    <a:p>
                      <a:r>
                        <a:rPr lang="es-MX" dirty="0">
                          <a:latin typeface="Poppins" panose="020B0604020202020204" charset="0"/>
                          <a:cs typeface="Poppins" panose="020B0604020202020204" charset="0"/>
                        </a:rPr>
                        <a:t>Si se niegan, se les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solicita que se retiren</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del MRV.</a:t>
                      </a:r>
                    </a:p>
                  </a:txBody>
                  <a:tcPr/>
                </a:tc>
                <a:extLst>
                  <a:ext uri="{0D108BD9-81ED-4DB2-BD59-A6C34878D82A}">
                    <a16:rowId xmlns:a16="http://schemas.microsoft.com/office/drawing/2014/main" val="2063536023"/>
                  </a:ext>
                </a:extLst>
              </a:tr>
              <a:tr h="370840">
                <a:tc>
                  <a:txBody>
                    <a:bodyPr/>
                    <a:lstStyle/>
                    <a:p>
                      <a:r>
                        <a:rPr lang="es-MX" dirty="0">
                          <a:latin typeface="Poppins" panose="020B0604020202020204" charset="0"/>
                          <a:cs typeface="Poppins" panose="020B0604020202020204" charset="0"/>
                        </a:rPr>
                        <a:t>Las personas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representantes de los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partidos políticos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se presentan sin su</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acreditación.</a:t>
                      </a:r>
                    </a:p>
                  </a:txBody>
                  <a:tcPr/>
                </a:tc>
                <a:tc>
                  <a:txBody>
                    <a:bodyPr/>
                    <a:lstStyle/>
                    <a:p>
                      <a:r>
                        <a:rPr lang="es-MX" dirty="0">
                          <a:latin typeface="Poppins" panose="020B0604020202020204" charset="0"/>
                          <a:cs typeface="Poppins" panose="020B0604020202020204" charset="0"/>
                        </a:rPr>
                        <a:t>Se les solicita que</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presenten su acreditación</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y se revisa que estén en la</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relación de las y los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representantes.</a:t>
                      </a:r>
                    </a:p>
                  </a:txBody>
                  <a:tcPr/>
                </a:tc>
                <a:tc>
                  <a:txBody>
                    <a:bodyPr/>
                    <a:lstStyle/>
                    <a:p>
                      <a:r>
                        <a:rPr lang="es-MX" dirty="0">
                          <a:latin typeface="Poppins" panose="020B0604020202020204" charset="0"/>
                          <a:cs typeface="Poppins" panose="020B0604020202020204" charset="0"/>
                        </a:rPr>
                        <a:t>Si no presentan su</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acreditación y no</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aparecen en la relación</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de las y los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representantes, se les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solicita que se retiren</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del MRV.</a:t>
                      </a:r>
                    </a:p>
                  </a:txBody>
                  <a:tcPr/>
                </a:tc>
                <a:extLst>
                  <a:ext uri="{0D108BD9-81ED-4DB2-BD59-A6C34878D82A}">
                    <a16:rowId xmlns:a16="http://schemas.microsoft.com/office/drawing/2014/main" val="1807696730"/>
                  </a:ext>
                </a:extLst>
              </a:tr>
              <a:tr h="370840">
                <a:tc>
                  <a:txBody>
                    <a:bodyPr/>
                    <a:lstStyle/>
                    <a:p>
                      <a:r>
                        <a:rPr lang="es-MX" dirty="0">
                          <a:latin typeface="Poppins" panose="020B0604020202020204" charset="0"/>
                          <a:cs typeface="Poppins" panose="020B0604020202020204" charset="0"/>
                        </a:rPr>
                        <a:t>Las personas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representantes portan un</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distintivo con el emblema</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de su partido político</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con un tamaño mayor a 2.5</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por 2.5</a:t>
                      </a:r>
                      <a:r>
                        <a:rPr lang="es-MX" baseline="0" dirty="0">
                          <a:latin typeface="Poppins" panose="020B0604020202020204" charset="0"/>
                          <a:cs typeface="Poppins" panose="020B0604020202020204" charset="0"/>
                        </a:rPr>
                        <a:t> cm</a:t>
                      </a:r>
                      <a:r>
                        <a:rPr lang="es-MX" dirty="0">
                          <a:latin typeface="Poppins" panose="020B0604020202020204" charset="0"/>
                          <a:cs typeface="Poppins" panose="020B0604020202020204" charset="0"/>
                        </a:rPr>
                        <a:t>.</a:t>
                      </a:r>
                    </a:p>
                  </a:txBody>
                  <a:tcPr/>
                </a:tc>
                <a:tc>
                  <a:txBody>
                    <a:bodyPr/>
                    <a:lstStyle/>
                    <a:p>
                      <a:r>
                        <a:rPr lang="es-MX" dirty="0">
                          <a:latin typeface="Poppins" panose="020B0604020202020204" charset="0"/>
                          <a:cs typeface="Poppins" panose="020B0604020202020204" charset="0"/>
                        </a:rPr>
                        <a:t>Se les solicita que lo</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cubran o, de ser posible,</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se retiren el distintivo.</a:t>
                      </a:r>
                    </a:p>
                  </a:txBody>
                  <a:tcPr/>
                </a:tc>
                <a:tc>
                  <a:txBody>
                    <a:bodyPr/>
                    <a:lstStyle/>
                    <a:p>
                      <a:r>
                        <a:rPr lang="es-MX" dirty="0">
                          <a:latin typeface="Poppins" panose="020B0604020202020204" charset="0"/>
                          <a:cs typeface="Poppins" panose="020B0604020202020204" charset="0"/>
                        </a:rPr>
                        <a:t>Si se niegan, se les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solicita que se retiren</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del MRV.</a:t>
                      </a:r>
                    </a:p>
                  </a:txBody>
                  <a:tcPr/>
                </a:tc>
                <a:extLst>
                  <a:ext uri="{0D108BD9-81ED-4DB2-BD59-A6C34878D82A}">
                    <a16:rowId xmlns:a16="http://schemas.microsoft.com/office/drawing/2014/main" val="2666598390"/>
                  </a:ext>
                </a:extLst>
              </a:tr>
              <a:tr h="370840">
                <a:tc>
                  <a:txBody>
                    <a:bodyPr/>
                    <a:lstStyle/>
                    <a:p>
                      <a:r>
                        <a:rPr lang="es-MX" dirty="0">
                          <a:latin typeface="Poppins" panose="020B0604020202020204" charset="0"/>
                          <a:cs typeface="Poppins" panose="020B0604020202020204" charset="0"/>
                        </a:rPr>
                        <a:t>Se presentan observadoras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y observadores electorales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sin el gafete de</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identificación que los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acredita.</a:t>
                      </a:r>
                    </a:p>
                  </a:txBody>
                  <a:tcPr/>
                </a:tc>
                <a:tc>
                  <a:txBody>
                    <a:bodyPr/>
                    <a:lstStyle/>
                    <a:p>
                      <a:r>
                        <a:rPr lang="es-MX" dirty="0">
                          <a:latin typeface="Poppins" panose="020B0604020202020204" charset="0"/>
                          <a:cs typeface="Poppins" panose="020B0604020202020204" charset="0"/>
                        </a:rPr>
                        <a:t>Se les solicita que</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presenten su gafete de</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identificación, ya que es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un requisito para poder</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permanecer en el MRV.</a:t>
                      </a:r>
                    </a:p>
                  </a:txBody>
                  <a:tcPr/>
                </a:tc>
                <a:tc>
                  <a:txBody>
                    <a:bodyPr/>
                    <a:lstStyle/>
                    <a:p>
                      <a:r>
                        <a:rPr lang="es-MX" dirty="0">
                          <a:latin typeface="Poppins" panose="020B0604020202020204" charset="0"/>
                          <a:cs typeface="Poppins" panose="020B0604020202020204" charset="0"/>
                        </a:rPr>
                        <a:t>Si se niegan, se les</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solicita que se retiren</a:t>
                      </a:r>
                      <a:r>
                        <a:rPr lang="es-MX" baseline="0" dirty="0">
                          <a:latin typeface="Poppins" panose="020B0604020202020204" charset="0"/>
                          <a:cs typeface="Poppins" panose="020B0604020202020204" charset="0"/>
                        </a:rPr>
                        <a:t> </a:t>
                      </a:r>
                      <a:r>
                        <a:rPr lang="es-MX" dirty="0">
                          <a:latin typeface="Poppins" panose="020B0604020202020204" charset="0"/>
                          <a:cs typeface="Poppins" panose="020B0604020202020204" charset="0"/>
                        </a:rPr>
                        <a:t>del MRV</a:t>
                      </a:r>
                    </a:p>
                  </a:txBody>
                  <a:tcPr/>
                </a:tc>
                <a:extLst>
                  <a:ext uri="{0D108BD9-81ED-4DB2-BD59-A6C34878D82A}">
                    <a16:rowId xmlns:a16="http://schemas.microsoft.com/office/drawing/2014/main" val="220412208"/>
                  </a:ext>
                </a:extLst>
              </a:tr>
            </a:tbl>
          </a:graphicData>
        </a:graphic>
      </p:graphicFrame>
    </p:spTree>
    <p:extLst>
      <p:ext uri="{BB962C8B-B14F-4D97-AF65-F5344CB8AC3E}">
        <p14:creationId xmlns:p14="http://schemas.microsoft.com/office/powerpoint/2010/main" val="23611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grpSp>
        <p:nvGrpSpPr>
          <p:cNvPr id="12" name="Group 6"/>
          <p:cNvGrpSpPr>
            <a:grpSpLocks noChangeAspect="1"/>
          </p:cNvGrpSpPr>
          <p:nvPr/>
        </p:nvGrpSpPr>
        <p:grpSpPr>
          <a:xfrm rot="-10800000">
            <a:off x="14762242" y="-664504"/>
            <a:ext cx="7051517" cy="6106613"/>
            <a:chOff x="0" y="0"/>
            <a:chExt cx="6350000" cy="5499100"/>
          </a:xfrm>
        </p:grpSpPr>
        <p:sp>
          <p:nvSpPr>
            <p:cNvPr id="13"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5BAE"/>
            </a:solidFill>
          </p:spPr>
          <p:txBody>
            <a:bodyPr/>
            <a:lstStyle/>
            <a:p>
              <a:endParaRPr lang="es-MX"/>
            </a:p>
          </p:txBody>
        </p:sp>
      </p:grpSp>
      <p:sp>
        <p:nvSpPr>
          <p:cNvPr id="14" name="Freeform 5"/>
          <p:cNvSpPr/>
          <p:nvPr/>
        </p:nvSpPr>
        <p:spPr>
          <a:xfrm rot="10800000">
            <a:off x="12001521" y="-1315438"/>
            <a:ext cx="3037086" cy="2630876"/>
          </a:xfrm>
          <a:custGeom>
            <a:avLst/>
            <a:gdLst/>
            <a:ahLst/>
            <a:cxnLst/>
            <a:rect l="l" t="t" r="r" b="b"/>
            <a:pathLst>
              <a:path w="3037086" h="2630876">
                <a:moveTo>
                  <a:pt x="0" y="0"/>
                </a:moveTo>
                <a:lnTo>
                  <a:pt x="3037087" y="0"/>
                </a:lnTo>
                <a:lnTo>
                  <a:pt x="3037087" y="2630876"/>
                </a:lnTo>
                <a:lnTo>
                  <a:pt x="0" y="2630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18" name="Group 3"/>
          <p:cNvGrpSpPr>
            <a:grpSpLocks noChangeAspect="1"/>
          </p:cNvGrpSpPr>
          <p:nvPr/>
        </p:nvGrpSpPr>
        <p:grpSpPr>
          <a:xfrm>
            <a:off x="-4859249" y="6226622"/>
            <a:ext cx="10190754" cy="8825193"/>
            <a:chOff x="0" y="0"/>
            <a:chExt cx="6350000" cy="5499100"/>
          </a:xfrm>
        </p:grpSpPr>
        <p:sp>
          <p:nvSpPr>
            <p:cNvPr id="19"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B2491"/>
            </a:solidFill>
          </p:spPr>
          <p:txBody>
            <a:bodyPr/>
            <a:lstStyle/>
            <a:p>
              <a:endParaRPr lang="es-MX"/>
            </a:p>
          </p:txBody>
        </p:sp>
      </p:grpSp>
      <p:sp>
        <p:nvSpPr>
          <p:cNvPr id="20" name="TextBox 7"/>
          <p:cNvSpPr txBox="1"/>
          <p:nvPr/>
        </p:nvSpPr>
        <p:spPr>
          <a:xfrm>
            <a:off x="838200" y="1703973"/>
            <a:ext cx="14097000" cy="1107996"/>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Si durante la votación la o el Presidente considera que se presenta una situación que rompe el orden público o pone en riesgo la integridad física de las personas dentro del MRV, se realizará lo siguiente:</a:t>
            </a:r>
          </a:p>
        </p:txBody>
      </p:sp>
      <p:sp>
        <p:nvSpPr>
          <p:cNvPr id="21" name="TextBox 6"/>
          <p:cNvSpPr txBox="1"/>
          <p:nvPr/>
        </p:nvSpPr>
        <p:spPr>
          <a:xfrm>
            <a:off x="971838" y="145095"/>
            <a:ext cx="12439362" cy="1256754"/>
          </a:xfrm>
          <a:prstGeom prst="rect">
            <a:avLst/>
          </a:prstGeom>
        </p:spPr>
        <p:txBody>
          <a:bodyPr wrap="square" lIns="0" tIns="0" rIns="0" bIns="0" rtlCol="0" anchor="t">
            <a:spAutoFit/>
          </a:bodyPr>
          <a:lstStyle/>
          <a:p>
            <a:pPr>
              <a:lnSpc>
                <a:spcPts val="4875"/>
              </a:lnSpc>
            </a:pPr>
            <a:r>
              <a:rPr lang="en-US" sz="4599" dirty="0">
                <a:latin typeface="Poppins Ultra-Bold"/>
              </a:rPr>
              <a:t>Situaciones que pueden presentarse durante la Jornada Electoral</a:t>
            </a:r>
          </a:p>
        </p:txBody>
      </p:sp>
      <p:sp>
        <p:nvSpPr>
          <p:cNvPr id="22" name="Freeform 8"/>
          <p:cNvSpPr/>
          <p:nvPr/>
        </p:nvSpPr>
        <p:spPr>
          <a:xfrm>
            <a:off x="10324534" y="8844277"/>
            <a:ext cx="2662900" cy="2306737"/>
          </a:xfrm>
          <a:custGeom>
            <a:avLst/>
            <a:gdLst/>
            <a:ahLst/>
            <a:cxnLst/>
            <a:rect l="l" t="t" r="r" b="b"/>
            <a:pathLst>
              <a:path w="2662900" h="2306737">
                <a:moveTo>
                  <a:pt x="0" y="0"/>
                </a:moveTo>
                <a:lnTo>
                  <a:pt x="2662901" y="0"/>
                </a:lnTo>
                <a:lnTo>
                  <a:pt x="2662901" y="2306737"/>
                </a:lnTo>
                <a:lnTo>
                  <a:pt x="0" y="23067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23" name="Group 9"/>
          <p:cNvGrpSpPr>
            <a:grpSpLocks noChangeAspect="1"/>
          </p:cNvGrpSpPr>
          <p:nvPr/>
        </p:nvGrpSpPr>
        <p:grpSpPr>
          <a:xfrm>
            <a:off x="10491129" y="9609035"/>
            <a:ext cx="2329710" cy="2017529"/>
            <a:chOff x="0" y="0"/>
            <a:chExt cx="6350000" cy="5499100"/>
          </a:xfrm>
        </p:grpSpPr>
        <p:sp>
          <p:nvSpPr>
            <p:cNvPr id="24"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9ADD7"/>
            </a:solidFill>
          </p:spPr>
          <p:txBody>
            <a:bodyPr/>
            <a:lstStyle/>
            <a:p>
              <a:endParaRPr lang="es-MX"/>
            </a:p>
          </p:txBody>
        </p:sp>
      </p:grpSp>
      <p:graphicFrame>
        <p:nvGraphicFramePr>
          <p:cNvPr id="3" name="Tabla 2"/>
          <p:cNvGraphicFramePr>
            <a:graphicFrameLocks noGrp="1"/>
          </p:cNvGraphicFramePr>
          <p:nvPr>
            <p:extLst>
              <p:ext uri="{D42A27DB-BD31-4B8C-83A1-F6EECF244321}">
                <p14:modId xmlns:p14="http://schemas.microsoft.com/office/powerpoint/2010/main" val="2791229784"/>
              </p:ext>
            </p:extLst>
          </p:nvPr>
        </p:nvGraphicFramePr>
        <p:xfrm>
          <a:off x="2570242" y="3009874"/>
          <a:ext cx="12192000" cy="6797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92843689"/>
                    </a:ext>
                  </a:extLst>
                </a:gridCol>
                <a:gridCol w="4064000">
                  <a:extLst>
                    <a:ext uri="{9D8B030D-6E8A-4147-A177-3AD203B41FA5}">
                      <a16:colId xmlns:a16="http://schemas.microsoft.com/office/drawing/2014/main" val="3213042503"/>
                    </a:ext>
                  </a:extLst>
                </a:gridCol>
                <a:gridCol w="4064000">
                  <a:extLst>
                    <a:ext uri="{9D8B030D-6E8A-4147-A177-3AD203B41FA5}">
                      <a16:colId xmlns:a16="http://schemas.microsoft.com/office/drawing/2014/main" val="1808493373"/>
                    </a:ext>
                  </a:extLst>
                </a:gridCol>
              </a:tblGrid>
              <a:tr h="1640514">
                <a:tc>
                  <a:txBody>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483461"/>
                  </a:ext>
                </a:extLst>
              </a:tr>
              <a:tr h="2311634">
                <a:tc>
                  <a:txBody>
                    <a:bodyPr/>
                    <a:lstStyle/>
                    <a:p>
                      <a:pPr algn="ctr"/>
                      <a:r>
                        <a:rPr lang="es-MX" sz="2800" b="1" dirty="0">
                          <a:solidFill>
                            <a:srgbClr val="D60093"/>
                          </a:solidFill>
                          <a:latin typeface="Poppins" panose="020B0604020202020204" charset="0"/>
                          <a:cs typeface="Poppins" panose="020B0604020202020204" charset="0"/>
                        </a:rPr>
                        <a:t>Paso</a:t>
                      </a:r>
                      <a:r>
                        <a:rPr lang="es-MX" sz="2800" b="1" baseline="0" dirty="0">
                          <a:solidFill>
                            <a:srgbClr val="D60093"/>
                          </a:solidFill>
                          <a:latin typeface="Poppins" panose="020B0604020202020204" charset="0"/>
                          <a:cs typeface="Poppins" panose="020B0604020202020204" charset="0"/>
                        </a:rPr>
                        <a:t> 1</a:t>
                      </a:r>
                    </a:p>
                    <a:p>
                      <a:pPr algn="ctr"/>
                      <a:endParaRPr lang="es-MX" sz="2800" b="1" dirty="0">
                        <a:solidFill>
                          <a:srgbClr val="D60093"/>
                        </a:solidFill>
                        <a:latin typeface="Poppins" panose="020B0604020202020204" charset="0"/>
                        <a:cs typeface="Poppins" panose="020B0604020202020204" charset="0"/>
                      </a:endParaRPr>
                    </a:p>
                    <a:p>
                      <a:pPr algn="ctr"/>
                      <a:r>
                        <a:rPr lang="es-MX" sz="2000" dirty="0">
                          <a:latin typeface="Poppins" panose="020B0604020202020204" charset="0"/>
                          <a:cs typeface="Poppins" panose="020B0604020202020204" charset="0"/>
                        </a:rPr>
                        <a:t>La o el Presidente</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del MRV</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comunica la</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situación al personal</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de apoyo del INE</a:t>
                      </a:r>
                    </a:p>
                    <a:p>
                      <a:endParaRPr lang="es-MX" sz="2000" dirty="0">
                        <a:latin typeface="Poppins" panose="020B0604020202020204" charset="0"/>
                        <a:cs typeface="Poppins" panose="020B0604020202020204" charset="0"/>
                      </a:endParaRPr>
                    </a:p>
                    <a:p>
                      <a:endParaRPr lang="es-MX" sz="2000" dirty="0">
                        <a:latin typeface="Poppins" panose="020B0604020202020204" charset="0"/>
                        <a:cs typeface="Poppins" panose="020B0604020202020204" charset="0"/>
                      </a:endParaRPr>
                    </a:p>
                    <a:p>
                      <a:endParaRPr lang="es-MX" sz="2000" dirty="0">
                        <a:latin typeface="Poppins" panose="020B0604020202020204" charset="0"/>
                        <a:cs typeface="Poppins" panose="020B0604020202020204" charset="0"/>
                      </a:endParaRPr>
                    </a:p>
                    <a:p>
                      <a:endParaRPr lang="es-MX" sz="2000" dirty="0">
                        <a:latin typeface="Poppins" panose="020B0604020202020204" charset="0"/>
                        <a:cs typeface="Poppins" panose="020B0604020202020204" charset="0"/>
                      </a:endParaRPr>
                    </a:p>
                    <a:p>
                      <a:endParaRPr lang="es-MX" sz="2000" dirty="0">
                        <a:latin typeface="Poppins" panose="020B0604020202020204" charset="0"/>
                        <a:cs typeface="Poppins" panose="020B0604020202020204" charset="0"/>
                      </a:endParaRPr>
                    </a:p>
                    <a:p>
                      <a:endParaRPr lang="es-MX" sz="2000" dirty="0">
                        <a:latin typeface="Poppins" panose="020B0604020202020204" charset="0"/>
                        <a:cs typeface="Poppins" panose="020B060402020202020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2800" b="1" dirty="0">
                          <a:solidFill>
                            <a:srgbClr val="7030A0"/>
                          </a:solidFill>
                          <a:latin typeface="Poppins" panose="020B0604020202020204" charset="0"/>
                          <a:cs typeface="Poppins" panose="020B0604020202020204" charset="0"/>
                        </a:rPr>
                        <a:t>Paso 2</a:t>
                      </a:r>
                    </a:p>
                    <a:p>
                      <a:pPr algn="ctr"/>
                      <a:endParaRPr lang="es-MX" sz="2800" b="1" dirty="0">
                        <a:solidFill>
                          <a:srgbClr val="D60093"/>
                        </a:solidFill>
                        <a:latin typeface="Poppins" panose="020B0604020202020204" charset="0"/>
                        <a:cs typeface="Poppins" panose="020B0604020202020204" charset="0"/>
                      </a:endParaRPr>
                    </a:p>
                    <a:p>
                      <a:pPr algn="ctr"/>
                      <a:r>
                        <a:rPr lang="es-MX" sz="2000" dirty="0">
                          <a:latin typeface="Poppins" panose="020B0604020202020204" charset="0"/>
                          <a:cs typeface="Poppins" panose="020B0604020202020204" charset="0"/>
                        </a:rPr>
                        <a:t>El personal de apoyo</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del INE informa sobre</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la situación a la o el</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representante del</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consulado.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2800" b="1" dirty="0">
                          <a:solidFill>
                            <a:srgbClr val="D60093"/>
                          </a:solidFill>
                          <a:latin typeface="Poppins" panose="020B0604020202020204" charset="0"/>
                          <a:cs typeface="Poppins" panose="020B0604020202020204" charset="0"/>
                        </a:rPr>
                        <a:t>Paso 3</a:t>
                      </a:r>
                    </a:p>
                    <a:p>
                      <a:pPr algn="ctr"/>
                      <a:endParaRPr lang="es-MX" sz="2800" b="1" dirty="0">
                        <a:solidFill>
                          <a:srgbClr val="D60093"/>
                        </a:solidFill>
                        <a:latin typeface="Poppins" panose="020B0604020202020204" charset="0"/>
                        <a:cs typeface="Poppins" panose="020B0604020202020204" charset="0"/>
                      </a:endParaRPr>
                    </a:p>
                    <a:p>
                      <a:pPr algn="ctr"/>
                      <a:r>
                        <a:rPr lang="es-MX" sz="2000" dirty="0">
                          <a:latin typeface="Poppins" panose="020B0604020202020204" charset="0"/>
                          <a:cs typeface="Poppins" panose="020B0604020202020204" charset="0"/>
                        </a:rPr>
                        <a:t>La o el representante</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del consulado, junto</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con el personal del</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INE, llevará a cabo las</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medidas necesarias</a:t>
                      </a:r>
                    </a:p>
                    <a:p>
                      <a:pPr algn="ctr"/>
                      <a:r>
                        <a:rPr lang="es-MX" sz="2000" dirty="0">
                          <a:latin typeface="Poppins" panose="020B0604020202020204" charset="0"/>
                          <a:cs typeface="Poppins" panose="020B0604020202020204" charset="0"/>
                        </a:rPr>
                        <a:t>a fin de mantener el</a:t>
                      </a:r>
                      <a:r>
                        <a:rPr lang="es-MX" sz="2000" baseline="0" dirty="0">
                          <a:latin typeface="Poppins" panose="020B0604020202020204" charset="0"/>
                          <a:cs typeface="Poppins" panose="020B0604020202020204" charset="0"/>
                        </a:rPr>
                        <a:t> </a:t>
                      </a:r>
                      <a:r>
                        <a:rPr lang="es-MX" sz="2000" dirty="0">
                          <a:latin typeface="Poppins" panose="020B0604020202020204" charset="0"/>
                          <a:cs typeface="Poppins" panose="020B0604020202020204" charset="0"/>
                        </a:rPr>
                        <a:t>orden en el MRV.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4961259"/>
                  </a:ext>
                </a:extLst>
              </a:tr>
            </a:tbl>
          </a:graphicData>
        </a:graphic>
      </p:graphicFrame>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9911" y="2745042"/>
            <a:ext cx="13740287" cy="3509334"/>
          </a:xfrm>
          <a:prstGeom prst="rect">
            <a:avLst/>
          </a:prstGeom>
        </p:spPr>
      </p:pic>
    </p:spTree>
    <p:extLst>
      <p:ext uri="{BB962C8B-B14F-4D97-AF65-F5344CB8AC3E}">
        <p14:creationId xmlns:p14="http://schemas.microsoft.com/office/powerpoint/2010/main" val="316807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52" y="-1471"/>
            <a:ext cx="18208772" cy="10242434"/>
          </a:xfrm>
          <a:prstGeom prst="rect">
            <a:avLst/>
          </a:prstGeom>
        </p:spPr>
      </p:pic>
      <p:grpSp>
        <p:nvGrpSpPr>
          <p:cNvPr id="30" name="Group 5"/>
          <p:cNvGrpSpPr/>
          <p:nvPr/>
        </p:nvGrpSpPr>
        <p:grpSpPr>
          <a:xfrm rot="-3721067">
            <a:off x="10637590" y="8778558"/>
            <a:ext cx="11160201" cy="1822253"/>
            <a:chOff x="0" y="0"/>
            <a:chExt cx="1803893" cy="294542"/>
          </a:xfrm>
        </p:grpSpPr>
        <p:sp>
          <p:nvSpPr>
            <p:cNvPr id="31" name="Freeform 6"/>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DB2491"/>
            </a:solidFill>
          </p:spPr>
          <p:txBody>
            <a:bodyPr/>
            <a:lstStyle/>
            <a:p>
              <a:endParaRPr lang="es-MX"/>
            </a:p>
          </p:txBody>
        </p:sp>
        <p:sp>
          <p:nvSpPr>
            <p:cNvPr id="32" name="TextBox 7"/>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grpSp>
        <p:nvGrpSpPr>
          <p:cNvPr id="39" name="Group 3"/>
          <p:cNvGrpSpPr/>
          <p:nvPr/>
        </p:nvGrpSpPr>
        <p:grpSpPr>
          <a:xfrm>
            <a:off x="16735386" y="0"/>
            <a:ext cx="1628814" cy="10287000"/>
            <a:chOff x="0" y="0"/>
            <a:chExt cx="2171752" cy="13716000"/>
          </a:xfrm>
        </p:grpSpPr>
        <p:sp>
          <p:nvSpPr>
            <p:cNvPr id="40" name="AutoShape 4"/>
            <p:cNvSpPr/>
            <p:nvPr/>
          </p:nvSpPr>
          <p:spPr>
            <a:xfrm>
              <a:off x="0" y="0"/>
              <a:ext cx="2171752" cy="13716000"/>
            </a:xfrm>
            <a:prstGeom prst="rect">
              <a:avLst/>
            </a:prstGeom>
            <a:solidFill>
              <a:srgbClr val="4A255C"/>
            </a:solidFill>
          </p:spPr>
          <p:txBody>
            <a:bodyPr/>
            <a:lstStyle/>
            <a:p>
              <a:endParaRPr lang="es-MX"/>
            </a:p>
          </p:txBody>
        </p:sp>
      </p:grpSp>
      <p:grpSp>
        <p:nvGrpSpPr>
          <p:cNvPr id="41" name="Group 17"/>
          <p:cNvGrpSpPr/>
          <p:nvPr/>
        </p:nvGrpSpPr>
        <p:grpSpPr>
          <a:xfrm rot="3725405">
            <a:off x="10884736" y="-2361942"/>
            <a:ext cx="9469823" cy="1376976"/>
            <a:chOff x="0" y="0"/>
            <a:chExt cx="2060647" cy="299632"/>
          </a:xfrm>
        </p:grpSpPr>
        <p:sp>
          <p:nvSpPr>
            <p:cNvPr id="42" name="Freeform 18"/>
            <p:cNvSpPr/>
            <p:nvPr/>
          </p:nvSpPr>
          <p:spPr>
            <a:xfrm>
              <a:off x="0" y="0"/>
              <a:ext cx="2060647" cy="299632"/>
            </a:xfrm>
            <a:custGeom>
              <a:avLst/>
              <a:gdLst/>
              <a:ahLst/>
              <a:cxnLst/>
              <a:rect l="l" t="t" r="r" b="b"/>
              <a:pathLst>
                <a:path w="2060647" h="299632">
                  <a:moveTo>
                    <a:pt x="1857447" y="0"/>
                  </a:moveTo>
                  <a:lnTo>
                    <a:pt x="0" y="0"/>
                  </a:lnTo>
                  <a:lnTo>
                    <a:pt x="203200" y="299632"/>
                  </a:lnTo>
                  <a:lnTo>
                    <a:pt x="2060647" y="299632"/>
                  </a:lnTo>
                  <a:lnTo>
                    <a:pt x="1857447" y="0"/>
                  </a:lnTo>
                  <a:close/>
                </a:path>
              </a:pathLst>
            </a:custGeom>
            <a:solidFill>
              <a:srgbClr val="C9ADD7"/>
            </a:solidFill>
          </p:spPr>
          <p:txBody>
            <a:bodyPr/>
            <a:lstStyle/>
            <a:p>
              <a:endParaRPr lang="es-MX"/>
            </a:p>
          </p:txBody>
        </p:sp>
        <p:sp>
          <p:nvSpPr>
            <p:cNvPr id="43" name="TextBox 19"/>
            <p:cNvSpPr txBox="1"/>
            <p:nvPr/>
          </p:nvSpPr>
          <p:spPr>
            <a:xfrm>
              <a:off x="101600" y="-38100"/>
              <a:ext cx="1857447"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4" name="Group 20"/>
          <p:cNvGrpSpPr/>
          <p:nvPr/>
        </p:nvGrpSpPr>
        <p:grpSpPr>
          <a:xfrm rot="3725405">
            <a:off x="9018119" y="-4882818"/>
            <a:ext cx="12744203" cy="1055340"/>
            <a:chOff x="0" y="0"/>
            <a:chExt cx="3618333" cy="299632"/>
          </a:xfrm>
        </p:grpSpPr>
        <p:sp>
          <p:nvSpPr>
            <p:cNvPr id="45" name="Freeform 21"/>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409AA1"/>
            </a:solidFill>
          </p:spPr>
          <p:txBody>
            <a:bodyPr/>
            <a:lstStyle/>
            <a:p>
              <a:endParaRPr lang="es-MX"/>
            </a:p>
          </p:txBody>
        </p:sp>
        <p:sp>
          <p:nvSpPr>
            <p:cNvPr id="46" name="TextBox 22"/>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7" name="Group 8"/>
          <p:cNvGrpSpPr/>
          <p:nvPr/>
        </p:nvGrpSpPr>
        <p:grpSpPr>
          <a:xfrm rot="-7185482">
            <a:off x="12100683" y="6952872"/>
            <a:ext cx="12944638" cy="1580237"/>
            <a:chOff x="0" y="0"/>
            <a:chExt cx="2567663" cy="313451"/>
          </a:xfrm>
        </p:grpSpPr>
        <p:sp>
          <p:nvSpPr>
            <p:cNvPr id="48" name="Freeform 9"/>
            <p:cNvSpPr/>
            <p:nvPr/>
          </p:nvSpPr>
          <p:spPr>
            <a:xfrm>
              <a:off x="0" y="0"/>
              <a:ext cx="2567663" cy="313451"/>
            </a:xfrm>
            <a:custGeom>
              <a:avLst/>
              <a:gdLst/>
              <a:ahLst/>
              <a:cxnLst/>
              <a:rect l="l" t="t" r="r" b="b"/>
              <a:pathLst>
                <a:path w="2567663" h="313451">
                  <a:moveTo>
                    <a:pt x="2364463" y="0"/>
                  </a:moveTo>
                  <a:lnTo>
                    <a:pt x="0" y="0"/>
                  </a:lnTo>
                  <a:lnTo>
                    <a:pt x="203200" y="313451"/>
                  </a:lnTo>
                  <a:lnTo>
                    <a:pt x="2567663" y="313451"/>
                  </a:lnTo>
                  <a:lnTo>
                    <a:pt x="2364463" y="0"/>
                  </a:lnTo>
                  <a:close/>
                </a:path>
              </a:pathLst>
            </a:custGeom>
            <a:solidFill>
              <a:srgbClr val="409AA1"/>
            </a:solidFill>
          </p:spPr>
          <p:txBody>
            <a:bodyPr/>
            <a:lstStyle/>
            <a:p>
              <a:endParaRPr lang="es-MX"/>
            </a:p>
          </p:txBody>
        </p:sp>
        <p:sp>
          <p:nvSpPr>
            <p:cNvPr id="49" name="TextBox 10"/>
            <p:cNvSpPr txBox="1"/>
            <p:nvPr/>
          </p:nvSpPr>
          <p:spPr>
            <a:xfrm>
              <a:off x="101600" y="-38100"/>
              <a:ext cx="2364463" cy="351551"/>
            </a:xfrm>
            <a:prstGeom prst="rect">
              <a:avLst/>
            </a:prstGeom>
          </p:spPr>
          <p:txBody>
            <a:bodyPr lIns="50800" tIns="50800" rIns="50800" bIns="50800" rtlCol="0" anchor="ctr"/>
            <a:lstStyle/>
            <a:p>
              <a:pPr algn="ctr">
                <a:lnSpc>
                  <a:spcPts val="2659"/>
                </a:lnSpc>
              </a:pPr>
              <a:endParaRPr dirty="0"/>
            </a:p>
          </p:txBody>
        </p:sp>
      </p:grpSp>
      <p:grpSp>
        <p:nvGrpSpPr>
          <p:cNvPr id="50" name="Group 11"/>
          <p:cNvGrpSpPr/>
          <p:nvPr/>
        </p:nvGrpSpPr>
        <p:grpSpPr>
          <a:xfrm rot="3725405">
            <a:off x="8623316" y="-829640"/>
            <a:ext cx="12744203" cy="1055340"/>
            <a:chOff x="0" y="0"/>
            <a:chExt cx="3618333" cy="299632"/>
          </a:xfrm>
        </p:grpSpPr>
        <p:sp>
          <p:nvSpPr>
            <p:cNvPr id="51" name="Freeform 12"/>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DB2491"/>
            </a:solidFill>
          </p:spPr>
          <p:txBody>
            <a:bodyPr/>
            <a:lstStyle/>
            <a:p>
              <a:endParaRPr lang="es-MX"/>
            </a:p>
          </p:txBody>
        </p:sp>
        <p:sp>
          <p:nvSpPr>
            <p:cNvPr id="52" name="TextBox 13"/>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3" name="Group 14"/>
          <p:cNvGrpSpPr/>
          <p:nvPr/>
        </p:nvGrpSpPr>
        <p:grpSpPr>
          <a:xfrm rot="-3721067">
            <a:off x="9500816" y="7282641"/>
            <a:ext cx="11160201" cy="1822253"/>
            <a:chOff x="0" y="0"/>
            <a:chExt cx="1803893" cy="294542"/>
          </a:xfrm>
        </p:grpSpPr>
        <p:sp>
          <p:nvSpPr>
            <p:cNvPr id="54" name="Freeform 15"/>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C9ADD7"/>
            </a:solidFill>
          </p:spPr>
          <p:txBody>
            <a:bodyPr/>
            <a:lstStyle/>
            <a:p>
              <a:endParaRPr lang="es-MX"/>
            </a:p>
          </p:txBody>
        </p:sp>
        <p:sp>
          <p:nvSpPr>
            <p:cNvPr id="55" name="TextBox 16"/>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sp>
        <p:nvSpPr>
          <p:cNvPr id="27" name="TextBox 6"/>
          <p:cNvSpPr txBox="1"/>
          <p:nvPr/>
        </p:nvSpPr>
        <p:spPr>
          <a:xfrm>
            <a:off x="987408" y="342900"/>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Escrutinio y cómputo</a:t>
            </a:r>
          </a:p>
        </p:txBody>
      </p:sp>
      <p:sp>
        <p:nvSpPr>
          <p:cNvPr id="28" name="TextBox 7"/>
          <p:cNvSpPr txBox="1"/>
          <p:nvPr/>
        </p:nvSpPr>
        <p:spPr>
          <a:xfrm>
            <a:off x="762060" y="1955714"/>
            <a:ext cx="12368750" cy="1846659"/>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Los votos recibidos en la modalidad presencial se contabilizarán en las mesas de escrutinio y cómputo electrónicas que se instalarán en un Local Único con sede en la Ciudad de México el 2 de junio de 2024.</a:t>
            </a:r>
          </a:p>
          <a:p>
            <a:pPr marL="285750" indent="-285750" algn="just"/>
            <a:endParaRPr lang="es-MX" sz="2400" dirty="0">
              <a:latin typeface="Poppins" panose="020B0604020202020204" charset="0"/>
              <a:cs typeface="Poppins" panose="020B0604020202020204" charset="0"/>
              <a:sym typeface="Arial"/>
            </a:endParaRPr>
          </a:p>
          <a:p>
            <a:pPr marL="285750" indent="-285750" algn="just"/>
            <a:r>
              <a:rPr lang="es-MX" sz="2400" dirty="0">
                <a:latin typeface="Poppins" panose="020B0604020202020204" charset="0"/>
                <a:cs typeface="Poppins" panose="020B0604020202020204" charset="0"/>
                <a:sym typeface="Arial"/>
              </a:rPr>
              <a:t>	</a:t>
            </a:r>
            <a:r>
              <a:rPr lang="es-MX" sz="2400" dirty="0">
                <a:latin typeface="Poppins" panose="020B0604020202020204" charset="0"/>
                <a:cs typeface="Poppins" panose="020B0604020202020204" charset="0"/>
              </a:rPr>
              <a:t>	</a:t>
            </a:r>
            <a:endParaRPr lang="es-MX" sz="2400" dirty="0">
              <a:latin typeface="Poppins" panose="020B0604020202020204" charset="0"/>
              <a:cs typeface="Poppins" panose="020B0604020202020204" charset="0"/>
              <a:sym typeface="Arial"/>
            </a:endParaRPr>
          </a:p>
        </p:txBody>
      </p:sp>
      <p:pic>
        <p:nvPicPr>
          <p:cNvPr id="3" name="Imagen 2">
            <a:extLst>
              <a:ext uri="{FF2B5EF4-FFF2-40B4-BE49-F238E27FC236}">
                <a16:creationId xmlns:a16="http://schemas.microsoft.com/office/drawing/2014/main" id="{94D33084-2A06-EB87-687F-0AE8A0723BAB}"/>
              </a:ext>
            </a:extLst>
          </p:cNvPr>
          <p:cNvPicPr>
            <a:picLocks noChangeAspect="1"/>
          </p:cNvPicPr>
          <p:nvPr/>
        </p:nvPicPr>
        <p:blipFill>
          <a:blip r:embed="rId5"/>
          <a:stretch>
            <a:fillRect/>
          </a:stretch>
        </p:blipFill>
        <p:spPr>
          <a:xfrm>
            <a:off x="4838629" y="2866771"/>
            <a:ext cx="7056404" cy="7056404"/>
          </a:xfrm>
          <a:prstGeom prst="rect">
            <a:avLst/>
          </a:prstGeom>
        </p:spPr>
      </p:pic>
    </p:spTree>
    <p:extLst>
      <p:ext uri="{BB962C8B-B14F-4D97-AF65-F5344CB8AC3E}">
        <p14:creationId xmlns:p14="http://schemas.microsoft.com/office/powerpoint/2010/main" val="265184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79" y="-323"/>
            <a:ext cx="18208772" cy="10242434"/>
          </a:xfrm>
          <a:prstGeom prst="rect">
            <a:avLst/>
          </a:prstGeom>
        </p:spPr>
      </p:pic>
      <p:grpSp>
        <p:nvGrpSpPr>
          <p:cNvPr id="30" name="Group 5"/>
          <p:cNvGrpSpPr/>
          <p:nvPr/>
        </p:nvGrpSpPr>
        <p:grpSpPr>
          <a:xfrm rot="-3721067">
            <a:off x="10637590" y="8778558"/>
            <a:ext cx="11160201" cy="1822253"/>
            <a:chOff x="0" y="0"/>
            <a:chExt cx="1803893" cy="294542"/>
          </a:xfrm>
        </p:grpSpPr>
        <p:sp>
          <p:nvSpPr>
            <p:cNvPr id="31" name="Freeform 6"/>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DB2491"/>
            </a:solidFill>
          </p:spPr>
          <p:txBody>
            <a:bodyPr/>
            <a:lstStyle/>
            <a:p>
              <a:endParaRPr lang="es-MX"/>
            </a:p>
          </p:txBody>
        </p:sp>
        <p:sp>
          <p:nvSpPr>
            <p:cNvPr id="32" name="TextBox 7"/>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grpSp>
        <p:nvGrpSpPr>
          <p:cNvPr id="39" name="Group 3"/>
          <p:cNvGrpSpPr/>
          <p:nvPr/>
        </p:nvGrpSpPr>
        <p:grpSpPr>
          <a:xfrm>
            <a:off x="16735386" y="0"/>
            <a:ext cx="1628814" cy="10287000"/>
            <a:chOff x="0" y="0"/>
            <a:chExt cx="2171752" cy="13716000"/>
          </a:xfrm>
        </p:grpSpPr>
        <p:sp>
          <p:nvSpPr>
            <p:cNvPr id="40" name="AutoShape 4"/>
            <p:cNvSpPr/>
            <p:nvPr/>
          </p:nvSpPr>
          <p:spPr>
            <a:xfrm>
              <a:off x="0" y="0"/>
              <a:ext cx="2171752" cy="13716000"/>
            </a:xfrm>
            <a:prstGeom prst="rect">
              <a:avLst/>
            </a:prstGeom>
            <a:solidFill>
              <a:srgbClr val="4A255C"/>
            </a:solidFill>
          </p:spPr>
          <p:txBody>
            <a:bodyPr/>
            <a:lstStyle/>
            <a:p>
              <a:endParaRPr lang="es-MX"/>
            </a:p>
          </p:txBody>
        </p:sp>
      </p:grpSp>
      <p:grpSp>
        <p:nvGrpSpPr>
          <p:cNvPr id="41" name="Group 17"/>
          <p:cNvGrpSpPr/>
          <p:nvPr/>
        </p:nvGrpSpPr>
        <p:grpSpPr>
          <a:xfrm rot="3725405">
            <a:off x="10884736" y="-2361942"/>
            <a:ext cx="9469823" cy="1376976"/>
            <a:chOff x="0" y="0"/>
            <a:chExt cx="2060647" cy="299632"/>
          </a:xfrm>
        </p:grpSpPr>
        <p:sp>
          <p:nvSpPr>
            <p:cNvPr id="42" name="Freeform 18"/>
            <p:cNvSpPr/>
            <p:nvPr/>
          </p:nvSpPr>
          <p:spPr>
            <a:xfrm>
              <a:off x="0" y="0"/>
              <a:ext cx="2060647" cy="299632"/>
            </a:xfrm>
            <a:custGeom>
              <a:avLst/>
              <a:gdLst/>
              <a:ahLst/>
              <a:cxnLst/>
              <a:rect l="l" t="t" r="r" b="b"/>
              <a:pathLst>
                <a:path w="2060647" h="299632">
                  <a:moveTo>
                    <a:pt x="1857447" y="0"/>
                  </a:moveTo>
                  <a:lnTo>
                    <a:pt x="0" y="0"/>
                  </a:lnTo>
                  <a:lnTo>
                    <a:pt x="203200" y="299632"/>
                  </a:lnTo>
                  <a:lnTo>
                    <a:pt x="2060647" y="299632"/>
                  </a:lnTo>
                  <a:lnTo>
                    <a:pt x="1857447" y="0"/>
                  </a:lnTo>
                  <a:close/>
                </a:path>
              </a:pathLst>
            </a:custGeom>
            <a:solidFill>
              <a:srgbClr val="C9ADD7"/>
            </a:solidFill>
          </p:spPr>
          <p:txBody>
            <a:bodyPr/>
            <a:lstStyle/>
            <a:p>
              <a:endParaRPr lang="es-MX"/>
            </a:p>
          </p:txBody>
        </p:sp>
        <p:sp>
          <p:nvSpPr>
            <p:cNvPr id="43" name="TextBox 19"/>
            <p:cNvSpPr txBox="1"/>
            <p:nvPr/>
          </p:nvSpPr>
          <p:spPr>
            <a:xfrm>
              <a:off x="101600" y="-38100"/>
              <a:ext cx="1857447"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4" name="Group 20"/>
          <p:cNvGrpSpPr/>
          <p:nvPr/>
        </p:nvGrpSpPr>
        <p:grpSpPr>
          <a:xfrm rot="3725405">
            <a:off x="9018119" y="-4882818"/>
            <a:ext cx="12744203" cy="1055340"/>
            <a:chOff x="0" y="0"/>
            <a:chExt cx="3618333" cy="299632"/>
          </a:xfrm>
        </p:grpSpPr>
        <p:sp>
          <p:nvSpPr>
            <p:cNvPr id="45" name="Freeform 21"/>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409AA1"/>
            </a:solidFill>
          </p:spPr>
          <p:txBody>
            <a:bodyPr/>
            <a:lstStyle/>
            <a:p>
              <a:endParaRPr lang="es-MX"/>
            </a:p>
          </p:txBody>
        </p:sp>
        <p:sp>
          <p:nvSpPr>
            <p:cNvPr id="46" name="TextBox 22"/>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7" name="Group 8"/>
          <p:cNvGrpSpPr/>
          <p:nvPr/>
        </p:nvGrpSpPr>
        <p:grpSpPr>
          <a:xfrm rot="-7185482">
            <a:off x="12100683" y="6952872"/>
            <a:ext cx="12944638" cy="1580237"/>
            <a:chOff x="0" y="0"/>
            <a:chExt cx="2567663" cy="313451"/>
          </a:xfrm>
        </p:grpSpPr>
        <p:sp>
          <p:nvSpPr>
            <p:cNvPr id="48" name="Freeform 9"/>
            <p:cNvSpPr/>
            <p:nvPr/>
          </p:nvSpPr>
          <p:spPr>
            <a:xfrm>
              <a:off x="0" y="0"/>
              <a:ext cx="2567663" cy="313451"/>
            </a:xfrm>
            <a:custGeom>
              <a:avLst/>
              <a:gdLst/>
              <a:ahLst/>
              <a:cxnLst/>
              <a:rect l="l" t="t" r="r" b="b"/>
              <a:pathLst>
                <a:path w="2567663" h="313451">
                  <a:moveTo>
                    <a:pt x="2364463" y="0"/>
                  </a:moveTo>
                  <a:lnTo>
                    <a:pt x="0" y="0"/>
                  </a:lnTo>
                  <a:lnTo>
                    <a:pt x="203200" y="313451"/>
                  </a:lnTo>
                  <a:lnTo>
                    <a:pt x="2567663" y="313451"/>
                  </a:lnTo>
                  <a:lnTo>
                    <a:pt x="2364463" y="0"/>
                  </a:lnTo>
                  <a:close/>
                </a:path>
              </a:pathLst>
            </a:custGeom>
            <a:solidFill>
              <a:srgbClr val="409AA1"/>
            </a:solidFill>
          </p:spPr>
          <p:txBody>
            <a:bodyPr/>
            <a:lstStyle/>
            <a:p>
              <a:endParaRPr lang="es-MX"/>
            </a:p>
          </p:txBody>
        </p:sp>
        <p:sp>
          <p:nvSpPr>
            <p:cNvPr id="49" name="TextBox 10"/>
            <p:cNvSpPr txBox="1"/>
            <p:nvPr/>
          </p:nvSpPr>
          <p:spPr>
            <a:xfrm>
              <a:off x="101600" y="-38100"/>
              <a:ext cx="2364463" cy="351551"/>
            </a:xfrm>
            <a:prstGeom prst="rect">
              <a:avLst/>
            </a:prstGeom>
          </p:spPr>
          <p:txBody>
            <a:bodyPr lIns="50800" tIns="50800" rIns="50800" bIns="50800" rtlCol="0" anchor="ctr"/>
            <a:lstStyle/>
            <a:p>
              <a:pPr algn="ctr">
                <a:lnSpc>
                  <a:spcPts val="2659"/>
                </a:lnSpc>
              </a:pPr>
              <a:endParaRPr dirty="0"/>
            </a:p>
          </p:txBody>
        </p:sp>
      </p:grpSp>
      <p:grpSp>
        <p:nvGrpSpPr>
          <p:cNvPr id="50" name="Group 11"/>
          <p:cNvGrpSpPr/>
          <p:nvPr/>
        </p:nvGrpSpPr>
        <p:grpSpPr>
          <a:xfrm rot="3725405">
            <a:off x="8623316" y="-829640"/>
            <a:ext cx="12744203" cy="1055340"/>
            <a:chOff x="0" y="0"/>
            <a:chExt cx="3618333" cy="299632"/>
          </a:xfrm>
        </p:grpSpPr>
        <p:sp>
          <p:nvSpPr>
            <p:cNvPr id="51" name="Freeform 12"/>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DB2491"/>
            </a:solidFill>
          </p:spPr>
          <p:txBody>
            <a:bodyPr/>
            <a:lstStyle/>
            <a:p>
              <a:endParaRPr lang="es-MX"/>
            </a:p>
          </p:txBody>
        </p:sp>
        <p:sp>
          <p:nvSpPr>
            <p:cNvPr id="52" name="TextBox 13"/>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3" name="Group 14"/>
          <p:cNvGrpSpPr/>
          <p:nvPr/>
        </p:nvGrpSpPr>
        <p:grpSpPr>
          <a:xfrm rot="-3721067">
            <a:off x="9500816" y="7282641"/>
            <a:ext cx="11160201" cy="1822253"/>
            <a:chOff x="0" y="0"/>
            <a:chExt cx="1803893" cy="294542"/>
          </a:xfrm>
        </p:grpSpPr>
        <p:sp>
          <p:nvSpPr>
            <p:cNvPr id="54" name="Freeform 15"/>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C9ADD7"/>
            </a:solidFill>
          </p:spPr>
          <p:txBody>
            <a:bodyPr/>
            <a:lstStyle/>
            <a:p>
              <a:endParaRPr lang="es-MX"/>
            </a:p>
          </p:txBody>
        </p:sp>
        <p:sp>
          <p:nvSpPr>
            <p:cNvPr id="55" name="TextBox 16"/>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sp>
        <p:nvSpPr>
          <p:cNvPr id="27" name="TextBox 6"/>
          <p:cNvSpPr txBox="1"/>
          <p:nvPr/>
        </p:nvSpPr>
        <p:spPr>
          <a:xfrm>
            <a:off x="987408" y="342900"/>
            <a:ext cx="9696162" cy="636393"/>
          </a:xfrm>
          <a:prstGeom prst="rect">
            <a:avLst/>
          </a:prstGeom>
        </p:spPr>
        <p:txBody>
          <a:bodyPr wrap="square" lIns="0" tIns="0" rIns="0" bIns="0" rtlCol="0" anchor="t">
            <a:spAutoFit/>
          </a:bodyPr>
          <a:lstStyle/>
          <a:p>
            <a:pPr>
              <a:lnSpc>
                <a:spcPts val="4875"/>
              </a:lnSpc>
            </a:pPr>
            <a:r>
              <a:rPr lang="en-US" sz="4599" dirty="0" err="1">
                <a:latin typeface="Poppins Ultra-Bold"/>
              </a:rPr>
              <a:t>Módulo</a:t>
            </a:r>
            <a:r>
              <a:rPr lang="en-US" sz="4599" dirty="0">
                <a:latin typeface="Poppins Ultra-Bold"/>
              </a:rPr>
              <a:t> Receptor de </a:t>
            </a:r>
            <a:r>
              <a:rPr lang="en-US" sz="4599" dirty="0" err="1">
                <a:latin typeface="Poppins Ultra-Bold"/>
              </a:rPr>
              <a:t>Votación</a:t>
            </a:r>
            <a:r>
              <a:rPr lang="en-US" sz="4599" dirty="0">
                <a:latin typeface="Poppins Ultra-Bold"/>
              </a:rPr>
              <a:t> (MRV)</a:t>
            </a:r>
          </a:p>
        </p:txBody>
      </p:sp>
      <p:sp>
        <p:nvSpPr>
          <p:cNvPr id="28" name="TextBox 7"/>
          <p:cNvSpPr txBox="1"/>
          <p:nvPr/>
        </p:nvSpPr>
        <p:spPr>
          <a:xfrm>
            <a:off x="762060" y="1955714"/>
            <a:ext cx="12368750" cy="738664"/>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a:t>
            </a:r>
          </a:p>
          <a:p>
            <a:pPr marL="285750" indent="-285750" algn="just"/>
            <a:r>
              <a:rPr lang="es-MX" sz="2400" dirty="0">
                <a:latin typeface="Poppins" panose="020B0604020202020204" charset="0"/>
                <a:cs typeface="Poppins" panose="020B0604020202020204" charset="0"/>
                <a:sym typeface="Arial"/>
              </a:rPr>
              <a:t>	</a:t>
            </a:r>
            <a:r>
              <a:rPr lang="es-MX" sz="2400" dirty="0">
                <a:latin typeface="Poppins" panose="020B0604020202020204" charset="0"/>
                <a:cs typeface="Poppins" panose="020B0604020202020204" charset="0"/>
              </a:rPr>
              <a:t>	</a:t>
            </a:r>
            <a:endParaRPr lang="es-MX" sz="2400" dirty="0">
              <a:latin typeface="Poppins" panose="020B0604020202020204" charset="0"/>
              <a:cs typeface="Poppins" panose="020B0604020202020204" charset="0"/>
              <a:sym typeface="Arial"/>
            </a:endParaRPr>
          </a:p>
        </p:txBody>
      </p:sp>
      <p:pic>
        <p:nvPicPr>
          <p:cNvPr id="1133" name="Imagen 1132">
            <a:extLst>
              <a:ext uri="{FF2B5EF4-FFF2-40B4-BE49-F238E27FC236}">
                <a16:creationId xmlns:a16="http://schemas.microsoft.com/office/drawing/2014/main" id="{C28E73F2-FE77-B44E-AFC0-8117A4E62BC1}"/>
              </a:ext>
            </a:extLst>
          </p:cNvPr>
          <p:cNvPicPr>
            <a:picLocks noChangeAspect="1"/>
          </p:cNvPicPr>
          <p:nvPr/>
        </p:nvPicPr>
        <p:blipFill rotWithShape="1">
          <a:blip r:embed="rId5"/>
          <a:srcRect l="1248" t="21159" r="44127" b="8004"/>
          <a:stretch/>
        </p:blipFill>
        <p:spPr>
          <a:xfrm>
            <a:off x="3147058" y="1084636"/>
            <a:ext cx="12549952" cy="9154589"/>
          </a:xfrm>
          <a:prstGeom prst="rect">
            <a:avLst/>
          </a:prstGeom>
        </p:spPr>
      </p:pic>
    </p:spTree>
    <p:extLst>
      <p:ext uri="{BB962C8B-B14F-4D97-AF65-F5344CB8AC3E}">
        <p14:creationId xmlns:p14="http://schemas.microsoft.com/office/powerpoint/2010/main" val="139075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79" y="-323"/>
            <a:ext cx="18208772" cy="10242434"/>
          </a:xfrm>
          <a:prstGeom prst="rect">
            <a:avLst/>
          </a:prstGeom>
        </p:spPr>
      </p:pic>
      <p:grpSp>
        <p:nvGrpSpPr>
          <p:cNvPr id="30" name="Group 5"/>
          <p:cNvGrpSpPr/>
          <p:nvPr/>
        </p:nvGrpSpPr>
        <p:grpSpPr>
          <a:xfrm rot="-3721067">
            <a:off x="10637590" y="8778558"/>
            <a:ext cx="11160201" cy="1822253"/>
            <a:chOff x="0" y="0"/>
            <a:chExt cx="1803893" cy="294542"/>
          </a:xfrm>
        </p:grpSpPr>
        <p:sp>
          <p:nvSpPr>
            <p:cNvPr id="31" name="Freeform 6"/>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DB2491"/>
            </a:solidFill>
          </p:spPr>
          <p:txBody>
            <a:bodyPr/>
            <a:lstStyle/>
            <a:p>
              <a:endParaRPr lang="es-MX"/>
            </a:p>
          </p:txBody>
        </p:sp>
        <p:sp>
          <p:nvSpPr>
            <p:cNvPr id="32" name="TextBox 7"/>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grpSp>
        <p:nvGrpSpPr>
          <p:cNvPr id="39" name="Group 3"/>
          <p:cNvGrpSpPr/>
          <p:nvPr/>
        </p:nvGrpSpPr>
        <p:grpSpPr>
          <a:xfrm>
            <a:off x="16735386" y="0"/>
            <a:ext cx="1628814" cy="10287000"/>
            <a:chOff x="0" y="0"/>
            <a:chExt cx="2171752" cy="13716000"/>
          </a:xfrm>
        </p:grpSpPr>
        <p:sp>
          <p:nvSpPr>
            <p:cNvPr id="40" name="AutoShape 4"/>
            <p:cNvSpPr/>
            <p:nvPr/>
          </p:nvSpPr>
          <p:spPr>
            <a:xfrm>
              <a:off x="0" y="0"/>
              <a:ext cx="2171752" cy="13716000"/>
            </a:xfrm>
            <a:prstGeom prst="rect">
              <a:avLst/>
            </a:prstGeom>
            <a:solidFill>
              <a:srgbClr val="4A255C"/>
            </a:solidFill>
          </p:spPr>
          <p:txBody>
            <a:bodyPr/>
            <a:lstStyle/>
            <a:p>
              <a:endParaRPr lang="es-MX"/>
            </a:p>
          </p:txBody>
        </p:sp>
      </p:grpSp>
      <p:grpSp>
        <p:nvGrpSpPr>
          <p:cNvPr id="41" name="Group 17"/>
          <p:cNvGrpSpPr/>
          <p:nvPr/>
        </p:nvGrpSpPr>
        <p:grpSpPr>
          <a:xfrm rot="3725405">
            <a:off x="10884736" y="-2361942"/>
            <a:ext cx="9469823" cy="1376976"/>
            <a:chOff x="0" y="0"/>
            <a:chExt cx="2060647" cy="299632"/>
          </a:xfrm>
        </p:grpSpPr>
        <p:sp>
          <p:nvSpPr>
            <p:cNvPr id="42" name="Freeform 18"/>
            <p:cNvSpPr/>
            <p:nvPr/>
          </p:nvSpPr>
          <p:spPr>
            <a:xfrm>
              <a:off x="0" y="0"/>
              <a:ext cx="2060647" cy="299632"/>
            </a:xfrm>
            <a:custGeom>
              <a:avLst/>
              <a:gdLst/>
              <a:ahLst/>
              <a:cxnLst/>
              <a:rect l="l" t="t" r="r" b="b"/>
              <a:pathLst>
                <a:path w="2060647" h="299632">
                  <a:moveTo>
                    <a:pt x="1857447" y="0"/>
                  </a:moveTo>
                  <a:lnTo>
                    <a:pt x="0" y="0"/>
                  </a:lnTo>
                  <a:lnTo>
                    <a:pt x="203200" y="299632"/>
                  </a:lnTo>
                  <a:lnTo>
                    <a:pt x="2060647" y="299632"/>
                  </a:lnTo>
                  <a:lnTo>
                    <a:pt x="1857447" y="0"/>
                  </a:lnTo>
                  <a:close/>
                </a:path>
              </a:pathLst>
            </a:custGeom>
            <a:solidFill>
              <a:srgbClr val="C9ADD7"/>
            </a:solidFill>
          </p:spPr>
          <p:txBody>
            <a:bodyPr/>
            <a:lstStyle/>
            <a:p>
              <a:endParaRPr lang="es-MX"/>
            </a:p>
          </p:txBody>
        </p:sp>
        <p:sp>
          <p:nvSpPr>
            <p:cNvPr id="43" name="TextBox 19"/>
            <p:cNvSpPr txBox="1"/>
            <p:nvPr/>
          </p:nvSpPr>
          <p:spPr>
            <a:xfrm>
              <a:off x="101600" y="-38100"/>
              <a:ext cx="1857447"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4" name="Group 20"/>
          <p:cNvGrpSpPr/>
          <p:nvPr/>
        </p:nvGrpSpPr>
        <p:grpSpPr>
          <a:xfrm rot="3725405">
            <a:off x="9018119" y="-4882818"/>
            <a:ext cx="12744203" cy="1055340"/>
            <a:chOff x="0" y="0"/>
            <a:chExt cx="3618333" cy="299632"/>
          </a:xfrm>
        </p:grpSpPr>
        <p:sp>
          <p:nvSpPr>
            <p:cNvPr id="45" name="Freeform 21"/>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409AA1"/>
            </a:solidFill>
          </p:spPr>
          <p:txBody>
            <a:bodyPr/>
            <a:lstStyle/>
            <a:p>
              <a:endParaRPr lang="es-MX"/>
            </a:p>
          </p:txBody>
        </p:sp>
        <p:sp>
          <p:nvSpPr>
            <p:cNvPr id="46" name="TextBox 22"/>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7" name="Group 8"/>
          <p:cNvGrpSpPr/>
          <p:nvPr/>
        </p:nvGrpSpPr>
        <p:grpSpPr>
          <a:xfrm rot="-7185482">
            <a:off x="12100683" y="6952872"/>
            <a:ext cx="12944638" cy="1580237"/>
            <a:chOff x="0" y="0"/>
            <a:chExt cx="2567663" cy="313451"/>
          </a:xfrm>
        </p:grpSpPr>
        <p:sp>
          <p:nvSpPr>
            <p:cNvPr id="48" name="Freeform 9"/>
            <p:cNvSpPr/>
            <p:nvPr/>
          </p:nvSpPr>
          <p:spPr>
            <a:xfrm>
              <a:off x="0" y="0"/>
              <a:ext cx="2567663" cy="313451"/>
            </a:xfrm>
            <a:custGeom>
              <a:avLst/>
              <a:gdLst/>
              <a:ahLst/>
              <a:cxnLst/>
              <a:rect l="l" t="t" r="r" b="b"/>
              <a:pathLst>
                <a:path w="2567663" h="313451">
                  <a:moveTo>
                    <a:pt x="2364463" y="0"/>
                  </a:moveTo>
                  <a:lnTo>
                    <a:pt x="0" y="0"/>
                  </a:lnTo>
                  <a:lnTo>
                    <a:pt x="203200" y="313451"/>
                  </a:lnTo>
                  <a:lnTo>
                    <a:pt x="2567663" y="313451"/>
                  </a:lnTo>
                  <a:lnTo>
                    <a:pt x="2364463" y="0"/>
                  </a:lnTo>
                  <a:close/>
                </a:path>
              </a:pathLst>
            </a:custGeom>
            <a:solidFill>
              <a:srgbClr val="409AA1"/>
            </a:solidFill>
          </p:spPr>
          <p:txBody>
            <a:bodyPr/>
            <a:lstStyle/>
            <a:p>
              <a:endParaRPr lang="es-MX"/>
            </a:p>
          </p:txBody>
        </p:sp>
        <p:sp>
          <p:nvSpPr>
            <p:cNvPr id="49" name="TextBox 10"/>
            <p:cNvSpPr txBox="1"/>
            <p:nvPr/>
          </p:nvSpPr>
          <p:spPr>
            <a:xfrm>
              <a:off x="101600" y="-38100"/>
              <a:ext cx="2364463" cy="351551"/>
            </a:xfrm>
            <a:prstGeom prst="rect">
              <a:avLst/>
            </a:prstGeom>
          </p:spPr>
          <p:txBody>
            <a:bodyPr lIns="50800" tIns="50800" rIns="50800" bIns="50800" rtlCol="0" anchor="ctr"/>
            <a:lstStyle/>
            <a:p>
              <a:pPr algn="ctr">
                <a:lnSpc>
                  <a:spcPts val="2659"/>
                </a:lnSpc>
              </a:pPr>
              <a:endParaRPr dirty="0"/>
            </a:p>
          </p:txBody>
        </p:sp>
      </p:grpSp>
      <p:grpSp>
        <p:nvGrpSpPr>
          <p:cNvPr id="50" name="Group 11"/>
          <p:cNvGrpSpPr/>
          <p:nvPr/>
        </p:nvGrpSpPr>
        <p:grpSpPr>
          <a:xfrm rot="3725405">
            <a:off x="8623316" y="-829640"/>
            <a:ext cx="12744203" cy="1055340"/>
            <a:chOff x="0" y="0"/>
            <a:chExt cx="3618333" cy="299632"/>
          </a:xfrm>
        </p:grpSpPr>
        <p:sp>
          <p:nvSpPr>
            <p:cNvPr id="51" name="Freeform 12"/>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DB2491"/>
            </a:solidFill>
          </p:spPr>
          <p:txBody>
            <a:bodyPr/>
            <a:lstStyle/>
            <a:p>
              <a:endParaRPr lang="es-MX"/>
            </a:p>
          </p:txBody>
        </p:sp>
        <p:sp>
          <p:nvSpPr>
            <p:cNvPr id="52" name="TextBox 13"/>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3" name="Group 14"/>
          <p:cNvGrpSpPr/>
          <p:nvPr/>
        </p:nvGrpSpPr>
        <p:grpSpPr>
          <a:xfrm rot="-3721067">
            <a:off x="9500816" y="7282641"/>
            <a:ext cx="11160201" cy="1822253"/>
            <a:chOff x="0" y="0"/>
            <a:chExt cx="1803893" cy="294542"/>
          </a:xfrm>
        </p:grpSpPr>
        <p:sp>
          <p:nvSpPr>
            <p:cNvPr id="54" name="Freeform 15"/>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C9ADD7"/>
            </a:solidFill>
          </p:spPr>
          <p:txBody>
            <a:bodyPr/>
            <a:lstStyle/>
            <a:p>
              <a:endParaRPr lang="es-MX"/>
            </a:p>
          </p:txBody>
        </p:sp>
        <p:sp>
          <p:nvSpPr>
            <p:cNvPr id="55" name="TextBox 16"/>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sp>
        <p:nvSpPr>
          <p:cNvPr id="27" name="TextBox 6"/>
          <p:cNvSpPr txBox="1"/>
          <p:nvPr/>
        </p:nvSpPr>
        <p:spPr>
          <a:xfrm>
            <a:off x="707544" y="158969"/>
            <a:ext cx="10164243" cy="1256754"/>
          </a:xfrm>
          <a:prstGeom prst="rect">
            <a:avLst/>
          </a:prstGeom>
        </p:spPr>
        <p:txBody>
          <a:bodyPr wrap="square" lIns="0" tIns="0" rIns="0" bIns="0" rtlCol="0" anchor="t">
            <a:spAutoFit/>
          </a:bodyPr>
          <a:lstStyle/>
          <a:p>
            <a:pPr>
              <a:lnSpc>
                <a:spcPts val="4875"/>
              </a:lnSpc>
            </a:pPr>
            <a:r>
              <a:rPr lang="en-US" sz="4599" dirty="0" err="1">
                <a:latin typeface="Poppins Ultra-Bold"/>
              </a:rPr>
              <a:t>Estuctura</a:t>
            </a:r>
            <a:r>
              <a:rPr lang="en-US" sz="4599" dirty="0">
                <a:latin typeface="Poppins Ultra-Bold"/>
              </a:rPr>
              <a:t> para la </a:t>
            </a:r>
            <a:r>
              <a:rPr lang="en-US" sz="4599" dirty="0" err="1">
                <a:latin typeface="Poppins Ultra-Bold"/>
              </a:rPr>
              <a:t>operación</a:t>
            </a:r>
            <a:r>
              <a:rPr lang="en-US" sz="4599" dirty="0">
                <a:latin typeface="Poppins Ultra-Bold"/>
              </a:rPr>
              <a:t> de los </a:t>
            </a:r>
            <a:r>
              <a:rPr lang="en-US" sz="4599" dirty="0" err="1">
                <a:latin typeface="Poppins Ultra-Bold"/>
              </a:rPr>
              <a:t>Módulos</a:t>
            </a:r>
            <a:r>
              <a:rPr lang="en-US" sz="4599" dirty="0">
                <a:latin typeface="Poppins Ultra-Bold"/>
              </a:rPr>
              <a:t> </a:t>
            </a:r>
            <a:r>
              <a:rPr lang="en-US" sz="4599" dirty="0" err="1">
                <a:latin typeface="Poppins Ultra-Bold"/>
              </a:rPr>
              <a:t>Receptores</a:t>
            </a:r>
            <a:r>
              <a:rPr lang="en-US" sz="4599" dirty="0">
                <a:latin typeface="Poppins Ultra-Bold"/>
              </a:rPr>
              <a:t> de </a:t>
            </a:r>
            <a:r>
              <a:rPr lang="en-US" sz="4599" dirty="0" err="1">
                <a:latin typeface="Poppins Ultra-Bold"/>
              </a:rPr>
              <a:t>Votación</a:t>
            </a:r>
            <a:r>
              <a:rPr lang="en-US" sz="4599" dirty="0">
                <a:latin typeface="Poppins Ultra-Bold"/>
              </a:rPr>
              <a:t> (MRV)</a:t>
            </a:r>
          </a:p>
        </p:txBody>
      </p:sp>
      <p:sp>
        <p:nvSpPr>
          <p:cNvPr id="28" name="TextBox 7"/>
          <p:cNvSpPr txBox="1"/>
          <p:nvPr/>
        </p:nvSpPr>
        <p:spPr>
          <a:xfrm>
            <a:off x="762060" y="1955714"/>
            <a:ext cx="12368750" cy="738664"/>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a:t>
            </a:r>
          </a:p>
          <a:p>
            <a:pPr marL="285750" indent="-285750" algn="just"/>
            <a:r>
              <a:rPr lang="es-MX" sz="2400" dirty="0">
                <a:latin typeface="Poppins" panose="020B0604020202020204" charset="0"/>
                <a:cs typeface="Poppins" panose="020B0604020202020204" charset="0"/>
                <a:sym typeface="Arial"/>
              </a:rPr>
              <a:t>	</a:t>
            </a:r>
            <a:r>
              <a:rPr lang="es-MX" sz="2400" dirty="0">
                <a:latin typeface="Poppins" panose="020B0604020202020204" charset="0"/>
                <a:cs typeface="Poppins" panose="020B0604020202020204" charset="0"/>
              </a:rPr>
              <a:t>	</a:t>
            </a:r>
            <a:endParaRPr lang="es-MX" sz="2400" dirty="0">
              <a:latin typeface="Poppins" panose="020B0604020202020204" charset="0"/>
              <a:cs typeface="Poppins" panose="020B0604020202020204" charset="0"/>
              <a:sym typeface="Arial"/>
            </a:endParaRPr>
          </a:p>
        </p:txBody>
      </p:sp>
      <p:grpSp>
        <p:nvGrpSpPr>
          <p:cNvPr id="16" name="Grupo 35">
            <a:extLst>
              <a:ext uri="{FF2B5EF4-FFF2-40B4-BE49-F238E27FC236}">
                <a16:creationId xmlns:a16="http://schemas.microsoft.com/office/drawing/2014/main" id="{C591FE54-184E-10DA-0C62-64E15739609E}"/>
              </a:ext>
            </a:extLst>
          </p:cNvPr>
          <p:cNvGrpSpPr/>
          <p:nvPr/>
        </p:nvGrpSpPr>
        <p:grpSpPr>
          <a:xfrm>
            <a:off x="592844" y="1501888"/>
            <a:ext cx="15561556" cy="7756411"/>
            <a:chOff x="866225" y="1187633"/>
            <a:chExt cx="10157890" cy="4511014"/>
          </a:xfrm>
        </p:grpSpPr>
        <p:sp>
          <p:nvSpPr>
            <p:cNvPr id="17" name="Rectángulo: esquinas redondeadas 10">
              <a:extLst>
                <a:ext uri="{FF2B5EF4-FFF2-40B4-BE49-F238E27FC236}">
                  <a16:creationId xmlns:a16="http://schemas.microsoft.com/office/drawing/2014/main" id="{B1B41B50-65E8-3939-9D16-938E8D0FD04B}"/>
                </a:ext>
              </a:extLst>
            </p:cNvPr>
            <p:cNvSpPr/>
            <p:nvPr/>
          </p:nvSpPr>
          <p:spPr>
            <a:xfrm>
              <a:off x="4950132" y="1187633"/>
              <a:ext cx="1925151" cy="1049392"/>
            </a:xfrm>
            <a:prstGeom prst="roundRect">
              <a:avLst/>
            </a:prstGeom>
            <a:solidFill>
              <a:srgbClr val="A52F6D">
                <a:lumMod val="40000"/>
                <a:lumOff val="60000"/>
              </a:srgbClr>
            </a:solidFill>
            <a:ln w="9525" cap="flat" cmpd="sng" algn="ctr">
              <a:solidFill>
                <a:srgbClr val="A52F6D">
                  <a:lumMod val="60000"/>
                  <a:lumOff val="4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FFFFFF"/>
                  </a:solidFill>
                  <a:effectLst/>
                  <a:uLnTx/>
                  <a:uFillTx/>
                  <a:latin typeface="Century Gothic"/>
                </a:rPr>
                <a:t>Coordinador General de las MRV (OC)</a:t>
              </a:r>
            </a:p>
          </p:txBody>
        </p:sp>
        <p:sp>
          <p:nvSpPr>
            <p:cNvPr id="18" name="Rectángulo: esquinas redondeadas 11">
              <a:extLst>
                <a:ext uri="{FF2B5EF4-FFF2-40B4-BE49-F238E27FC236}">
                  <a16:creationId xmlns:a16="http://schemas.microsoft.com/office/drawing/2014/main" id="{C942EFA1-B19D-CE65-553A-3521D2604081}"/>
                </a:ext>
              </a:extLst>
            </p:cNvPr>
            <p:cNvSpPr/>
            <p:nvPr/>
          </p:nvSpPr>
          <p:spPr>
            <a:xfrm>
              <a:off x="4950133" y="2802283"/>
              <a:ext cx="1925151" cy="1049392"/>
            </a:xfrm>
            <a:prstGeom prst="roundRect">
              <a:avLst/>
            </a:prstGeom>
            <a:solidFill>
              <a:srgbClr val="CB498D"/>
            </a:solidFill>
            <a:ln w="9525" cap="flat" cmpd="sng" algn="ctr">
              <a:solidFill>
                <a:srgbClr val="CB498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FFFFFF"/>
                  </a:solidFill>
                  <a:effectLst/>
                  <a:uLnTx/>
                  <a:uFillTx/>
                  <a:latin typeface="Century Gothic"/>
                </a:rPr>
                <a:t>Enlace del MRV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b="1" i="0" u="none" strike="noStrike" kern="0" cap="none" spc="0" normalizeH="0" baseline="0" noProof="0" dirty="0">
                  <a:ln>
                    <a:noFill/>
                  </a:ln>
                  <a:solidFill>
                    <a:srgbClr val="FFFFFF"/>
                  </a:solidFill>
                  <a:effectLst/>
                  <a:uLnTx/>
                  <a:uFillTx/>
                  <a:latin typeface="Century Gothic"/>
                </a:rPr>
                <a:t>(1 persona)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2800" b="1" i="0" u="none" strike="noStrike" kern="0" cap="none" spc="0" normalizeH="0" baseline="0" noProof="0" dirty="0">
                <a:ln>
                  <a:noFill/>
                </a:ln>
                <a:solidFill>
                  <a:srgbClr val="FFFFFF"/>
                </a:solidFill>
                <a:effectLst/>
                <a:uLnTx/>
                <a:uFillTx/>
                <a:latin typeface="Century Gothic"/>
              </a:endParaRPr>
            </a:p>
          </p:txBody>
        </p:sp>
        <p:sp>
          <p:nvSpPr>
            <p:cNvPr id="19" name="Rectángulo: esquinas redondeadas 12">
              <a:extLst>
                <a:ext uri="{FF2B5EF4-FFF2-40B4-BE49-F238E27FC236}">
                  <a16:creationId xmlns:a16="http://schemas.microsoft.com/office/drawing/2014/main" id="{E99E8453-D76A-F215-3CEC-FA6A03A121E2}"/>
                </a:ext>
              </a:extLst>
            </p:cNvPr>
            <p:cNvSpPr/>
            <p:nvPr/>
          </p:nvSpPr>
          <p:spPr>
            <a:xfrm>
              <a:off x="3656558" y="4649255"/>
              <a:ext cx="1925151" cy="1049392"/>
            </a:xfrm>
            <a:prstGeom prst="roundRect">
              <a:avLst/>
            </a:prstGeom>
            <a:solidFill>
              <a:srgbClr val="D54773">
                <a:lumMod val="50000"/>
              </a:srgbClr>
            </a:solidFill>
            <a:ln w="9525" cap="flat" cmpd="sng" algn="ctr">
              <a:solidFill>
                <a:srgbClr val="CB498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FFFFFF"/>
                  </a:solidFill>
                  <a:effectLst/>
                  <a:uLnTx/>
                  <a:uFillTx/>
                  <a:latin typeface="Century Gothic"/>
                </a:rPr>
                <a:t>Apoyo en uso de dispositivos de voto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b="1" i="0" u="none" strike="noStrike" kern="0" cap="none" spc="0" normalizeH="0" baseline="0" noProof="0" dirty="0">
                  <a:ln>
                    <a:noFill/>
                  </a:ln>
                  <a:solidFill>
                    <a:srgbClr val="FFFFFF"/>
                  </a:solidFill>
                  <a:effectLst/>
                  <a:uLnTx/>
                  <a:uFillTx/>
                  <a:latin typeface="Century Gothic"/>
                </a:rPr>
                <a:t>(1 por cada 2 urnas)</a:t>
              </a:r>
            </a:p>
          </p:txBody>
        </p:sp>
        <p:sp>
          <p:nvSpPr>
            <p:cNvPr id="20" name="Rectángulo: esquinas redondeadas 13">
              <a:extLst>
                <a:ext uri="{FF2B5EF4-FFF2-40B4-BE49-F238E27FC236}">
                  <a16:creationId xmlns:a16="http://schemas.microsoft.com/office/drawing/2014/main" id="{E34F623F-994F-9856-3F19-482253CBAD4E}"/>
                </a:ext>
              </a:extLst>
            </p:cNvPr>
            <p:cNvSpPr/>
            <p:nvPr/>
          </p:nvSpPr>
          <p:spPr>
            <a:xfrm>
              <a:off x="6426467" y="4643663"/>
              <a:ext cx="1925151" cy="1049392"/>
            </a:xfrm>
            <a:prstGeom prst="roundRect">
              <a:avLst/>
            </a:prstGeom>
            <a:solidFill>
              <a:srgbClr val="CB498D"/>
            </a:solidFill>
            <a:ln w="9525" cap="flat" cmpd="sng" algn="ctr">
              <a:solidFill>
                <a:srgbClr val="CB498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2800" b="1" i="0" u="none" strike="noStrike" kern="0" cap="none" spc="0" normalizeH="0" baseline="0" noProof="0" dirty="0">
                <a:ln>
                  <a:noFill/>
                </a:ln>
                <a:solidFill>
                  <a:srgbClr val="FFFFFF"/>
                </a:solidFill>
                <a:effectLst/>
                <a:uLnTx/>
                <a:uFillTx/>
                <a:latin typeface="Century Gothic"/>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FFFFFF"/>
                  </a:solidFill>
                  <a:effectLst/>
                  <a:uLnTx/>
                  <a:uFillTx/>
                  <a:latin typeface="Century Gothic"/>
                </a:rPr>
                <a:t>Responsable de acceso y flujo al MRV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b="1" i="0" u="none" strike="noStrike" kern="0" cap="none" spc="0" normalizeH="0" baseline="0" noProof="0" dirty="0">
                  <a:ln>
                    <a:noFill/>
                  </a:ln>
                  <a:solidFill>
                    <a:srgbClr val="FFFFFF"/>
                  </a:solidFill>
                  <a:effectLst/>
                  <a:uLnTx/>
                  <a:uFillTx/>
                  <a:latin typeface="Century Gothic"/>
                </a:rPr>
                <a:t>(1 persona)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2800" b="1" i="0" u="none" strike="noStrike" kern="0" cap="none" spc="0" normalizeH="0" baseline="0" noProof="0" dirty="0">
                <a:ln>
                  <a:noFill/>
                </a:ln>
                <a:solidFill>
                  <a:srgbClr val="FFFFFF"/>
                </a:solidFill>
                <a:effectLst/>
                <a:uLnTx/>
                <a:uFillTx/>
                <a:latin typeface="Century Gothic"/>
              </a:endParaRPr>
            </a:p>
          </p:txBody>
        </p:sp>
        <p:sp>
          <p:nvSpPr>
            <p:cNvPr id="21" name="Rectángulo: esquinas redondeadas 14">
              <a:extLst>
                <a:ext uri="{FF2B5EF4-FFF2-40B4-BE49-F238E27FC236}">
                  <a16:creationId xmlns:a16="http://schemas.microsoft.com/office/drawing/2014/main" id="{E24CF09E-B807-E1C6-5CD6-807E8B47736D}"/>
                </a:ext>
              </a:extLst>
            </p:cNvPr>
            <p:cNvSpPr/>
            <p:nvPr/>
          </p:nvSpPr>
          <p:spPr>
            <a:xfrm>
              <a:off x="866225" y="4649255"/>
              <a:ext cx="1925151" cy="1049392"/>
            </a:xfrm>
            <a:prstGeom prst="roundRect">
              <a:avLst/>
            </a:prstGeom>
            <a:solidFill>
              <a:srgbClr val="D54773">
                <a:lumMod val="50000"/>
              </a:srgbClr>
            </a:solidFill>
            <a:ln w="9525" cap="flat" cmpd="sng" algn="ctr">
              <a:solidFill>
                <a:srgbClr val="E32D9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E32D91">
                      <a:lumMod val="75000"/>
                    </a:srgbClr>
                  </a:solidFill>
                  <a:effectLst/>
                  <a:uLnTx/>
                  <a:uFillTx/>
                  <a:latin typeface="Century Gothic"/>
                </a:rPr>
                <a:t>Responsable</a:t>
              </a:r>
              <a:r>
                <a:rPr kumimoji="0" lang="es-MX" sz="2000" b="1" i="0" u="none" strike="noStrike" kern="0" cap="none" spc="0" normalizeH="0" baseline="0" noProof="0" dirty="0">
                  <a:ln>
                    <a:noFill/>
                  </a:ln>
                  <a:solidFill>
                    <a:srgbClr val="FFFFFF"/>
                  </a:solidFill>
                  <a:effectLst/>
                  <a:uLnTx/>
                  <a:uFillTx/>
                  <a:latin typeface="Century Gothic"/>
                </a:rPr>
                <a:t>/  Operador de Equipo Tecnológico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FFFFFF"/>
                  </a:solidFill>
                  <a:effectLst/>
                  <a:uLnTx/>
                  <a:uFillTx/>
                  <a:latin typeface="Century Gothic"/>
                </a:rPr>
                <a:t>(</a:t>
              </a:r>
              <a:r>
                <a:rPr kumimoji="0" lang="es-MX" sz="1600" b="1" i="0" u="none" strike="noStrike" kern="0" cap="none" spc="0" normalizeH="0" baseline="0" noProof="0" dirty="0">
                  <a:ln>
                    <a:noFill/>
                  </a:ln>
                  <a:solidFill>
                    <a:srgbClr val="FFFFFF"/>
                  </a:solidFill>
                  <a:effectLst/>
                  <a:uLnTx/>
                  <a:uFillTx/>
                  <a:latin typeface="Century Gothic"/>
                </a:rPr>
                <a:t>1 por cada equipo)</a:t>
              </a:r>
            </a:p>
          </p:txBody>
        </p:sp>
        <p:sp>
          <p:nvSpPr>
            <p:cNvPr id="22" name="Rectángulo: esquinas redondeadas 15">
              <a:extLst>
                <a:ext uri="{FF2B5EF4-FFF2-40B4-BE49-F238E27FC236}">
                  <a16:creationId xmlns:a16="http://schemas.microsoft.com/office/drawing/2014/main" id="{9FDECD6A-8945-0A35-2D6E-3075D921B46E}"/>
                </a:ext>
              </a:extLst>
            </p:cNvPr>
            <p:cNvSpPr/>
            <p:nvPr/>
          </p:nvSpPr>
          <p:spPr>
            <a:xfrm>
              <a:off x="9098964" y="4643663"/>
              <a:ext cx="1925151" cy="1049392"/>
            </a:xfrm>
            <a:prstGeom prst="roundRect">
              <a:avLst/>
            </a:prstGeom>
            <a:solidFill>
              <a:srgbClr val="CB498D"/>
            </a:solidFill>
            <a:ln w="9525" cap="flat" cmpd="sng" algn="ctr">
              <a:solidFill>
                <a:srgbClr val="CB498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srgbClr val="FFFFFF"/>
                  </a:solidFill>
                  <a:effectLst/>
                  <a:uLnTx/>
                  <a:uFillTx/>
                  <a:latin typeface="Century Gothic"/>
                </a:rPr>
                <a:t>Auxiliar de apoyo y flujo en MRV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b="1" i="0" u="none" strike="noStrike" kern="0" cap="none" spc="0" normalizeH="0" baseline="0" noProof="0" dirty="0">
                  <a:ln>
                    <a:noFill/>
                  </a:ln>
                  <a:solidFill>
                    <a:srgbClr val="FFFFFF"/>
                  </a:solidFill>
                  <a:effectLst/>
                  <a:uLnTx/>
                  <a:uFillTx/>
                  <a:latin typeface="Century Gothic"/>
                </a:rPr>
                <a:t>(1 persona)</a:t>
              </a:r>
            </a:p>
          </p:txBody>
        </p:sp>
        <p:cxnSp>
          <p:nvCxnSpPr>
            <p:cNvPr id="23" name="Conector recto 17">
              <a:extLst>
                <a:ext uri="{FF2B5EF4-FFF2-40B4-BE49-F238E27FC236}">
                  <a16:creationId xmlns:a16="http://schemas.microsoft.com/office/drawing/2014/main" id="{E78D4A03-A9CC-D229-A40E-A851447D3D8C}"/>
                </a:ext>
              </a:extLst>
            </p:cNvPr>
            <p:cNvCxnSpPr>
              <a:stCxn id="17" idx="2"/>
              <a:endCxn id="18" idx="0"/>
            </p:cNvCxnSpPr>
            <p:nvPr/>
          </p:nvCxnSpPr>
          <p:spPr>
            <a:xfrm>
              <a:off x="5912708" y="2237025"/>
              <a:ext cx="1" cy="565258"/>
            </a:xfrm>
            <a:prstGeom prst="line">
              <a:avLst/>
            </a:prstGeom>
            <a:noFill/>
            <a:ln w="25400" cap="flat" cmpd="sng" algn="ctr">
              <a:solidFill>
                <a:srgbClr val="641345"/>
              </a:solidFill>
              <a:prstDash val="solid"/>
            </a:ln>
            <a:effectLst>
              <a:outerShdw blurRad="40000" dist="20000" dir="5400000" rotWithShape="0">
                <a:srgbClr val="000000">
                  <a:alpha val="38000"/>
                </a:srgbClr>
              </a:outerShdw>
            </a:effectLst>
          </p:spPr>
        </p:cxnSp>
        <p:cxnSp>
          <p:nvCxnSpPr>
            <p:cNvPr id="24" name="Conector recto 20">
              <a:extLst>
                <a:ext uri="{FF2B5EF4-FFF2-40B4-BE49-F238E27FC236}">
                  <a16:creationId xmlns:a16="http://schemas.microsoft.com/office/drawing/2014/main" id="{3C549437-0B14-3FCA-002E-62CBEC490446}"/>
                </a:ext>
              </a:extLst>
            </p:cNvPr>
            <p:cNvCxnSpPr>
              <a:stCxn id="18" idx="2"/>
            </p:cNvCxnSpPr>
            <p:nvPr/>
          </p:nvCxnSpPr>
          <p:spPr>
            <a:xfrm flipH="1">
              <a:off x="5912707" y="3851675"/>
              <a:ext cx="2" cy="428094"/>
            </a:xfrm>
            <a:prstGeom prst="line">
              <a:avLst/>
            </a:prstGeom>
            <a:noFill/>
            <a:ln w="25400" cap="flat" cmpd="sng" algn="ctr">
              <a:solidFill>
                <a:srgbClr val="641345"/>
              </a:solidFill>
              <a:prstDash val="solid"/>
            </a:ln>
            <a:effectLst>
              <a:outerShdw blurRad="40000" dist="20000" dir="5400000" rotWithShape="0">
                <a:srgbClr val="000000">
                  <a:alpha val="38000"/>
                </a:srgbClr>
              </a:outerShdw>
            </a:effectLst>
          </p:spPr>
        </p:cxnSp>
        <p:cxnSp>
          <p:nvCxnSpPr>
            <p:cNvPr id="26" name="Conector recto 22">
              <a:extLst>
                <a:ext uri="{FF2B5EF4-FFF2-40B4-BE49-F238E27FC236}">
                  <a16:creationId xmlns:a16="http://schemas.microsoft.com/office/drawing/2014/main" id="{D24B3A4E-6B31-FDF7-0205-5674241B37CE}"/>
                </a:ext>
              </a:extLst>
            </p:cNvPr>
            <p:cNvCxnSpPr>
              <a:cxnSpLocks/>
            </p:cNvCxnSpPr>
            <p:nvPr/>
          </p:nvCxnSpPr>
          <p:spPr>
            <a:xfrm>
              <a:off x="1838231" y="4282539"/>
              <a:ext cx="8223308" cy="0"/>
            </a:xfrm>
            <a:prstGeom prst="line">
              <a:avLst/>
            </a:prstGeom>
            <a:noFill/>
            <a:ln w="25400" cap="flat" cmpd="sng" algn="ctr">
              <a:solidFill>
                <a:srgbClr val="641345"/>
              </a:solidFill>
              <a:prstDash val="solid"/>
            </a:ln>
            <a:effectLst>
              <a:outerShdw blurRad="40000" dist="20000" dir="5400000" rotWithShape="0">
                <a:srgbClr val="000000">
                  <a:alpha val="38000"/>
                </a:srgbClr>
              </a:outerShdw>
            </a:effectLst>
          </p:spPr>
        </p:cxnSp>
        <p:cxnSp>
          <p:nvCxnSpPr>
            <p:cNvPr id="29" name="Conector recto 24">
              <a:extLst>
                <a:ext uri="{FF2B5EF4-FFF2-40B4-BE49-F238E27FC236}">
                  <a16:creationId xmlns:a16="http://schemas.microsoft.com/office/drawing/2014/main" id="{6CBE3E6C-C23E-66A5-45AC-CF3DD6F3B360}"/>
                </a:ext>
              </a:extLst>
            </p:cNvPr>
            <p:cNvCxnSpPr>
              <a:cxnSpLocks/>
              <a:endCxn id="21" idx="0"/>
            </p:cNvCxnSpPr>
            <p:nvPr/>
          </p:nvCxnSpPr>
          <p:spPr>
            <a:xfrm>
              <a:off x="1828800" y="4279769"/>
              <a:ext cx="1" cy="369486"/>
            </a:xfrm>
            <a:prstGeom prst="line">
              <a:avLst/>
            </a:prstGeom>
            <a:noFill/>
            <a:ln w="25400" cap="flat" cmpd="sng" algn="ctr">
              <a:solidFill>
                <a:srgbClr val="641345"/>
              </a:solidFill>
              <a:prstDash val="solid"/>
            </a:ln>
            <a:effectLst>
              <a:outerShdw blurRad="40000" dist="20000" dir="5400000" rotWithShape="0">
                <a:srgbClr val="000000">
                  <a:alpha val="38000"/>
                </a:srgbClr>
              </a:outerShdw>
            </a:effectLst>
          </p:spPr>
        </p:cxnSp>
        <p:cxnSp>
          <p:nvCxnSpPr>
            <p:cNvPr id="33" name="Conector recto 28">
              <a:extLst>
                <a:ext uri="{FF2B5EF4-FFF2-40B4-BE49-F238E27FC236}">
                  <a16:creationId xmlns:a16="http://schemas.microsoft.com/office/drawing/2014/main" id="{0F3215CE-2582-F56A-7E5E-9689CAF245AD}"/>
                </a:ext>
              </a:extLst>
            </p:cNvPr>
            <p:cNvCxnSpPr>
              <a:endCxn id="19" idx="0"/>
            </p:cNvCxnSpPr>
            <p:nvPr/>
          </p:nvCxnSpPr>
          <p:spPr>
            <a:xfrm>
              <a:off x="4619133" y="4279769"/>
              <a:ext cx="1" cy="369486"/>
            </a:xfrm>
            <a:prstGeom prst="line">
              <a:avLst/>
            </a:prstGeom>
            <a:noFill/>
            <a:ln w="25400" cap="flat" cmpd="sng" algn="ctr">
              <a:solidFill>
                <a:srgbClr val="641345"/>
              </a:solidFill>
              <a:prstDash val="solid"/>
            </a:ln>
            <a:effectLst>
              <a:outerShdw blurRad="40000" dist="20000" dir="5400000" rotWithShape="0">
                <a:srgbClr val="000000">
                  <a:alpha val="38000"/>
                </a:srgbClr>
              </a:outerShdw>
            </a:effectLst>
          </p:spPr>
        </p:cxnSp>
        <p:cxnSp>
          <p:nvCxnSpPr>
            <p:cNvPr id="34" name="Conector recto 30">
              <a:extLst>
                <a:ext uri="{FF2B5EF4-FFF2-40B4-BE49-F238E27FC236}">
                  <a16:creationId xmlns:a16="http://schemas.microsoft.com/office/drawing/2014/main" id="{4BCCE0B8-D2E4-B4C3-4298-420943DD0789}"/>
                </a:ext>
              </a:extLst>
            </p:cNvPr>
            <p:cNvCxnSpPr>
              <a:stCxn id="20" idx="0"/>
            </p:cNvCxnSpPr>
            <p:nvPr/>
          </p:nvCxnSpPr>
          <p:spPr>
            <a:xfrm flipH="1" flipV="1">
              <a:off x="7389042" y="4279769"/>
              <a:ext cx="1" cy="363894"/>
            </a:xfrm>
            <a:prstGeom prst="line">
              <a:avLst/>
            </a:prstGeom>
            <a:noFill/>
            <a:ln w="25400" cap="flat" cmpd="sng" algn="ctr">
              <a:solidFill>
                <a:srgbClr val="641345"/>
              </a:solidFill>
              <a:prstDash val="solid"/>
            </a:ln>
            <a:effectLst>
              <a:outerShdw blurRad="40000" dist="20000" dir="5400000" rotWithShape="0">
                <a:srgbClr val="000000">
                  <a:alpha val="38000"/>
                </a:srgbClr>
              </a:outerShdw>
            </a:effectLst>
          </p:spPr>
        </p:cxnSp>
        <p:cxnSp>
          <p:nvCxnSpPr>
            <p:cNvPr id="35" name="Conector recto 32">
              <a:extLst>
                <a:ext uri="{FF2B5EF4-FFF2-40B4-BE49-F238E27FC236}">
                  <a16:creationId xmlns:a16="http://schemas.microsoft.com/office/drawing/2014/main" id="{5236095F-6080-0563-B578-7CF2E97A24ED}"/>
                </a:ext>
              </a:extLst>
            </p:cNvPr>
            <p:cNvCxnSpPr>
              <a:cxnSpLocks/>
              <a:endCxn id="22" idx="0"/>
            </p:cNvCxnSpPr>
            <p:nvPr/>
          </p:nvCxnSpPr>
          <p:spPr>
            <a:xfrm>
              <a:off x="10061539" y="4279769"/>
              <a:ext cx="1" cy="363894"/>
            </a:xfrm>
            <a:prstGeom prst="line">
              <a:avLst/>
            </a:prstGeom>
            <a:noFill/>
            <a:ln w="25400" cap="flat" cmpd="sng" algn="ctr">
              <a:solidFill>
                <a:srgbClr val="641345"/>
              </a:solidFill>
              <a:prstDash val="soli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138816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39" y="105391"/>
            <a:ext cx="18208772" cy="10242434"/>
          </a:xfrm>
          <a:prstGeom prst="rect">
            <a:avLst/>
          </a:prstGeom>
        </p:spPr>
      </p:pic>
      <p:grpSp>
        <p:nvGrpSpPr>
          <p:cNvPr id="30" name="Group 5"/>
          <p:cNvGrpSpPr/>
          <p:nvPr/>
        </p:nvGrpSpPr>
        <p:grpSpPr>
          <a:xfrm rot="-3721067">
            <a:off x="10637590" y="8778558"/>
            <a:ext cx="11160201" cy="1822253"/>
            <a:chOff x="0" y="0"/>
            <a:chExt cx="1803893" cy="294542"/>
          </a:xfrm>
        </p:grpSpPr>
        <p:sp>
          <p:nvSpPr>
            <p:cNvPr id="31" name="Freeform 6"/>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DB2491"/>
            </a:solidFill>
          </p:spPr>
          <p:txBody>
            <a:bodyPr/>
            <a:lstStyle/>
            <a:p>
              <a:endParaRPr lang="es-MX"/>
            </a:p>
          </p:txBody>
        </p:sp>
        <p:sp>
          <p:nvSpPr>
            <p:cNvPr id="32" name="TextBox 7"/>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grpSp>
        <p:nvGrpSpPr>
          <p:cNvPr id="39" name="Group 3"/>
          <p:cNvGrpSpPr/>
          <p:nvPr/>
        </p:nvGrpSpPr>
        <p:grpSpPr>
          <a:xfrm>
            <a:off x="16735386" y="0"/>
            <a:ext cx="1628814" cy="10287000"/>
            <a:chOff x="0" y="0"/>
            <a:chExt cx="2171752" cy="13716000"/>
          </a:xfrm>
        </p:grpSpPr>
        <p:sp>
          <p:nvSpPr>
            <p:cNvPr id="40" name="AutoShape 4"/>
            <p:cNvSpPr/>
            <p:nvPr/>
          </p:nvSpPr>
          <p:spPr>
            <a:xfrm>
              <a:off x="0" y="0"/>
              <a:ext cx="2171752" cy="13716000"/>
            </a:xfrm>
            <a:prstGeom prst="rect">
              <a:avLst/>
            </a:prstGeom>
            <a:solidFill>
              <a:srgbClr val="4A255C"/>
            </a:solidFill>
          </p:spPr>
          <p:txBody>
            <a:bodyPr/>
            <a:lstStyle/>
            <a:p>
              <a:endParaRPr lang="es-MX"/>
            </a:p>
          </p:txBody>
        </p:sp>
      </p:grpSp>
      <p:grpSp>
        <p:nvGrpSpPr>
          <p:cNvPr id="41" name="Group 17"/>
          <p:cNvGrpSpPr/>
          <p:nvPr/>
        </p:nvGrpSpPr>
        <p:grpSpPr>
          <a:xfrm rot="3725405">
            <a:off x="10884736" y="-2361942"/>
            <a:ext cx="9469823" cy="1376976"/>
            <a:chOff x="0" y="0"/>
            <a:chExt cx="2060647" cy="299632"/>
          </a:xfrm>
        </p:grpSpPr>
        <p:sp>
          <p:nvSpPr>
            <p:cNvPr id="42" name="Freeform 18"/>
            <p:cNvSpPr/>
            <p:nvPr/>
          </p:nvSpPr>
          <p:spPr>
            <a:xfrm>
              <a:off x="0" y="0"/>
              <a:ext cx="2060647" cy="299632"/>
            </a:xfrm>
            <a:custGeom>
              <a:avLst/>
              <a:gdLst/>
              <a:ahLst/>
              <a:cxnLst/>
              <a:rect l="l" t="t" r="r" b="b"/>
              <a:pathLst>
                <a:path w="2060647" h="299632">
                  <a:moveTo>
                    <a:pt x="1857447" y="0"/>
                  </a:moveTo>
                  <a:lnTo>
                    <a:pt x="0" y="0"/>
                  </a:lnTo>
                  <a:lnTo>
                    <a:pt x="203200" y="299632"/>
                  </a:lnTo>
                  <a:lnTo>
                    <a:pt x="2060647" y="299632"/>
                  </a:lnTo>
                  <a:lnTo>
                    <a:pt x="1857447" y="0"/>
                  </a:lnTo>
                  <a:close/>
                </a:path>
              </a:pathLst>
            </a:custGeom>
            <a:solidFill>
              <a:srgbClr val="C9ADD7"/>
            </a:solidFill>
          </p:spPr>
          <p:txBody>
            <a:bodyPr/>
            <a:lstStyle/>
            <a:p>
              <a:endParaRPr lang="es-MX"/>
            </a:p>
          </p:txBody>
        </p:sp>
        <p:sp>
          <p:nvSpPr>
            <p:cNvPr id="43" name="TextBox 19"/>
            <p:cNvSpPr txBox="1"/>
            <p:nvPr/>
          </p:nvSpPr>
          <p:spPr>
            <a:xfrm>
              <a:off x="101600" y="-38100"/>
              <a:ext cx="1857447"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4" name="Group 20"/>
          <p:cNvGrpSpPr/>
          <p:nvPr/>
        </p:nvGrpSpPr>
        <p:grpSpPr>
          <a:xfrm rot="3725405">
            <a:off x="9018119" y="-4882818"/>
            <a:ext cx="12744203" cy="1055340"/>
            <a:chOff x="0" y="0"/>
            <a:chExt cx="3618333" cy="299632"/>
          </a:xfrm>
        </p:grpSpPr>
        <p:sp>
          <p:nvSpPr>
            <p:cNvPr id="45" name="Freeform 21"/>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409AA1"/>
            </a:solidFill>
          </p:spPr>
          <p:txBody>
            <a:bodyPr/>
            <a:lstStyle/>
            <a:p>
              <a:endParaRPr lang="es-MX"/>
            </a:p>
          </p:txBody>
        </p:sp>
        <p:sp>
          <p:nvSpPr>
            <p:cNvPr id="46" name="TextBox 22"/>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7" name="Group 8"/>
          <p:cNvGrpSpPr/>
          <p:nvPr/>
        </p:nvGrpSpPr>
        <p:grpSpPr>
          <a:xfrm rot="-7185482">
            <a:off x="12100683" y="6952872"/>
            <a:ext cx="12944638" cy="1580237"/>
            <a:chOff x="0" y="0"/>
            <a:chExt cx="2567663" cy="313451"/>
          </a:xfrm>
        </p:grpSpPr>
        <p:sp>
          <p:nvSpPr>
            <p:cNvPr id="48" name="Freeform 9"/>
            <p:cNvSpPr/>
            <p:nvPr/>
          </p:nvSpPr>
          <p:spPr>
            <a:xfrm>
              <a:off x="0" y="0"/>
              <a:ext cx="2567663" cy="313451"/>
            </a:xfrm>
            <a:custGeom>
              <a:avLst/>
              <a:gdLst/>
              <a:ahLst/>
              <a:cxnLst/>
              <a:rect l="l" t="t" r="r" b="b"/>
              <a:pathLst>
                <a:path w="2567663" h="313451">
                  <a:moveTo>
                    <a:pt x="2364463" y="0"/>
                  </a:moveTo>
                  <a:lnTo>
                    <a:pt x="0" y="0"/>
                  </a:lnTo>
                  <a:lnTo>
                    <a:pt x="203200" y="313451"/>
                  </a:lnTo>
                  <a:lnTo>
                    <a:pt x="2567663" y="313451"/>
                  </a:lnTo>
                  <a:lnTo>
                    <a:pt x="2364463" y="0"/>
                  </a:lnTo>
                  <a:close/>
                </a:path>
              </a:pathLst>
            </a:custGeom>
            <a:solidFill>
              <a:srgbClr val="409AA1"/>
            </a:solidFill>
          </p:spPr>
          <p:txBody>
            <a:bodyPr/>
            <a:lstStyle/>
            <a:p>
              <a:endParaRPr lang="es-MX"/>
            </a:p>
          </p:txBody>
        </p:sp>
        <p:sp>
          <p:nvSpPr>
            <p:cNvPr id="49" name="TextBox 10"/>
            <p:cNvSpPr txBox="1"/>
            <p:nvPr/>
          </p:nvSpPr>
          <p:spPr>
            <a:xfrm>
              <a:off x="101600" y="-38100"/>
              <a:ext cx="2364463" cy="351551"/>
            </a:xfrm>
            <a:prstGeom prst="rect">
              <a:avLst/>
            </a:prstGeom>
          </p:spPr>
          <p:txBody>
            <a:bodyPr lIns="50800" tIns="50800" rIns="50800" bIns="50800" rtlCol="0" anchor="ctr"/>
            <a:lstStyle/>
            <a:p>
              <a:pPr algn="ctr">
                <a:lnSpc>
                  <a:spcPts val="2659"/>
                </a:lnSpc>
              </a:pPr>
              <a:endParaRPr dirty="0"/>
            </a:p>
          </p:txBody>
        </p:sp>
      </p:grpSp>
      <p:grpSp>
        <p:nvGrpSpPr>
          <p:cNvPr id="50" name="Group 11"/>
          <p:cNvGrpSpPr/>
          <p:nvPr/>
        </p:nvGrpSpPr>
        <p:grpSpPr>
          <a:xfrm rot="3725405">
            <a:off x="8623316" y="-829640"/>
            <a:ext cx="12744203" cy="1055340"/>
            <a:chOff x="0" y="0"/>
            <a:chExt cx="3618333" cy="299632"/>
          </a:xfrm>
        </p:grpSpPr>
        <p:sp>
          <p:nvSpPr>
            <p:cNvPr id="51" name="Freeform 12"/>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DB2491"/>
            </a:solidFill>
          </p:spPr>
          <p:txBody>
            <a:bodyPr/>
            <a:lstStyle/>
            <a:p>
              <a:endParaRPr lang="es-MX"/>
            </a:p>
          </p:txBody>
        </p:sp>
        <p:sp>
          <p:nvSpPr>
            <p:cNvPr id="52" name="TextBox 13"/>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3" name="Group 14"/>
          <p:cNvGrpSpPr/>
          <p:nvPr/>
        </p:nvGrpSpPr>
        <p:grpSpPr>
          <a:xfrm rot="-3721067">
            <a:off x="9500816" y="7282641"/>
            <a:ext cx="11160201" cy="1822253"/>
            <a:chOff x="0" y="0"/>
            <a:chExt cx="1803893" cy="294542"/>
          </a:xfrm>
        </p:grpSpPr>
        <p:sp>
          <p:nvSpPr>
            <p:cNvPr id="54" name="Freeform 15"/>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C9ADD7"/>
            </a:solidFill>
          </p:spPr>
          <p:txBody>
            <a:bodyPr/>
            <a:lstStyle/>
            <a:p>
              <a:endParaRPr lang="es-MX"/>
            </a:p>
          </p:txBody>
        </p:sp>
        <p:sp>
          <p:nvSpPr>
            <p:cNvPr id="55" name="TextBox 16"/>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sp>
        <p:nvSpPr>
          <p:cNvPr id="27" name="TextBox 6"/>
          <p:cNvSpPr txBox="1"/>
          <p:nvPr/>
        </p:nvSpPr>
        <p:spPr>
          <a:xfrm>
            <a:off x="987408" y="342900"/>
            <a:ext cx="11041166" cy="636393"/>
          </a:xfrm>
          <a:prstGeom prst="rect">
            <a:avLst/>
          </a:prstGeom>
        </p:spPr>
        <p:txBody>
          <a:bodyPr wrap="square" lIns="0" tIns="0" rIns="0" bIns="0" rtlCol="0" anchor="t">
            <a:spAutoFit/>
          </a:bodyPr>
          <a:lstStyle/>
          <a:p>
            <a:pPr>
              <a:lnSpc>
                <a:spcPts val="4875"/>
              </a:lnSpc>
            </a:pPr>
            <a:r>
              <a:rPr lang="en-US" sz="4599" dirty="0">
                <a:latin typeface="Poppins Ultra-Bold"/>
              </a:rPr>
              <a:t>Roles del personal de </a:t>
            </a:r>
            <a:r>
              <a:rPr lang="en-US" sz="4599" dirty="0" err="1">
                <a:latin typeface="Poppins Ultra-Bold"/>
              </a:rPr>
              <a:t>apoyo</a:t>
            </a:r>
            <a:r>
              <a:rPr lang="en-US" sz="4599" dirty="0">
                <a:latin typeface="Poppins Ultra-Bold"/>
              </a:rPr>
              <a:t> en MRV</a:t>
            </a:r>
          </a:p>
        </p:txBody>
      </p:sp>
      <p:sp>
        <p:nvSpPr>
          <p:cNvPr id="28" name="TextBox 7"/>
          <p:cNvSpPr txBox="1"/>
          <p:nvPr/>
        </p:nvSpPr>
        <p:spPr>
          <a:xfrm>
            <a:off x="762060" y="1955714"/>
            <a:ext cx="12368750" cy="738664"/>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a:t>
            </a:r>
          </a:p>
          <a:p>
            <a:pPr marL="285750" indent="-285750" algn="just"/>
            <a:r>
              <a:rPr lang="es-MX" sz="2400" dirty="0">
                <a:latin typeface="Poppins" panose="020B0604020202020204" charset="0"/>
                <a:cs typeface="Poppins" panose="020B0604020202020204" charset="0"/>
                <a:sym typeface="Arial"/>
              </a:rPr>
              <a:t>	</a:t>
            </a:r>
            <a:r>
              <a:rPr lang="es-MX" sz="2400" dirty="0">
                <a:latin typeface="Poppins" panose="020B0604020202020204" charset="0"/>
                <a:cs typeface="Poppins" panose="020B0604020202020204" charset="0"/>
              </a:rPr>
              <a:t>	</a:t>
            </a:r>
            <a:endParaRPr lang="es-MX" sz="2400" dirty="0">
              <a:latin typeface="Poppins" panose="020B0604020202020204" charset="0"/>
              <a:cs typeface="Poppins" panose="020B0604020202020204" charset="0"/>
              <a:sym typeface="Arial"/>
            </a:endParaRPr>
          </a:p>
        </p:txBody>
      </p:sp>
      <p:pic>
        <p:nvPicPr>
          <p:cNvPr id="5" name="Imagen 4">
            <a:extLst>
              <a:ext uri="{FF2B5EF4-FFF2-40B4-BE49-F238E27FC236}">
                <a16:creationId xmlns:a16="http://schemas.microsoft.com/office/drawing/2014/main" id="{FD7CADC9-F348-C8BE-51CF-55E3A7B26A4F}"/>
              </a:ext>
            </a:extLst>
          </p:cNvPr>
          <p:cNvPicPr>
            <a:picLocks noChangeAspect="1"/>
          </p:cNvPicPr>
          <p:nvPr/>
        </p:nvPicPr>
        <p:blipFill rotWithShape="1">
          <a:blip r:embed="rId5"/>
          <a:srcRect l="1666" t="35684" r="86668" b="56889"/>
          <a:stretch/>
        </p:blipFill>
        <p:spPr>
          <a:xfrm>
            <a:off x="762060" y="1219734"/>
            <a:ext cx="4117848" cy="1474644"/>
          </a:xfrm>
          <a:prstGeom prst="rect">
            <a:avLst/>
          </a:prstGeom>
        </p:spPr>
      </p:pic>
      <p:pic>
        <p:nvPicPr>
          <p:cNvPr id="4" name="Imagen 3">
            <a:extLst>
              <a:ext uri="{FF2B5EF4-FFF2-40B4-BE49-F238E27FC236}">
                <a16:creationId xmlns:a16="http://schemas.microsoft.com/office/drawing/2014/main" id="{C8545485-E7A7-41A3-74C0-3B1FAB2E986F}"/>
              </a:ext>
            </a:extLst>
          </p:cNvPr>
          <p:cNvPicPr>
            <a:picLocks noChangeAspect="1"/>
          </p:cNvPicPr>
          <p:nvPr/>
        </p:nvPicPr>
        <p:blipFill rotWithShape="1">
          <a:blip r:embed="rId6"/>
          <a:srcRect l="1411" t="38148" r="50674" b="29381"/>
          <a:stretch/>
        </p:blipFill>
        <p:spPr>
          <a:xfrm>
            <a:off x="708776" y="3041022"/>
            <a:ext cx="16918875" cy="6449273"/>
          </a:xfrm>
          <a:prstGeom prst="rect">
            <a:avLst/>
          </a:prstGeom>
        </p:spPr>
      </p:pic>
    </p:spTree>
    <p:extLst>
      <p:ext uri="{BB962C8B-B14F-4D97-AF65-F5344CB8AC3E}">
        <p14:creationId xmlns:p14="http://schemas.microsoft.com/office/powerpoint/2010/main" val="69461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657" b="657"/>
          <a:stretch>
            <a:fillRect/>
          </a:stretch>
        </p:blipFill>
        <p:spPr>
          <a:xfrm>
            <a:off x="0" y="0"/>
            <a:ext cx="18288000" cy="10287000"/>
          </a:xfrm>
          <a:prstGeom prst="rect">
            <a:avLst/>
          </a:prstGeom>
        </p:spPr>
      </p:pic>
      <p:grpSp>
        <p:nvGrpSpPr>
          <p:cNvPr id="3" name="Group 3"/>
          <p:cNvGrpSpPr/>
          <p:nvPr/>
        </p:nvGrpSpPr>
        <p:grpSpPr>
          <a:xfrm>
            <a:off x="14401800" y="-175265"/>
            <a:ext cx="4736972" cy="10637531"/>
            <a:chOff x="0" y="0"/>
            <a:chExt cx="1913890" cy="3880600"/>
          </a:xfrm>
        </p:grpSpPr>
        <p:sp>
          <p:nvSpPr>
            <p:cNvPr id="4" name="Freeform 4"/>
            <p:cNvSpPr/>
            <p:nvPr/>
          </p:nvSpPr>
          <p:spPr>
            <a:xfrm>
              <a:off x="0" y="0"/>
              <a:ext cx="1913890" cy="3880600"/>
            </a:xfrm>
            <a:custGeom>
              <a:avLst/>
              <a:gdLst/>
              <a:ahLst/>
              <a:cxnLst/>
              <a:rect l="l" t="t" r="r" b="b"/>
              <a:pathLst>
                <a:path w="1913890" h="3880600">
                  <a:moveTo>
                    <a:pt x="0" y="0"/>
                  </a:moveTo>
                  <a:lnTo>
                    <a:pt x="1913890" y="0"/>
                  </a:lnTo>
                  <a:lnTo>
                    <a:pt x="1913890" y="3880600"/>
                  </a:lnTo>
                  <a:lnTo>
                    <a:pt x="0" y="3880600"/>
                  </a:lnTo>
                  <a:close/>
                </a:path>
              </a:pathLst>
            </a:custGeom>
            <a:solidFill>
              <a:srgbClr val="935BAE"/>
            </a:solidFill>
          </p:spPr>
          <p:txBody>
            <a:bodyPr/>
            <a:lstStyle/>
            <a:p>
              <a:endParaRPr lang="es-MX"/>
            </a:p>
          </p:txBody>
        </p:sp>
      </p:grpSp>
      <p:sp>
        <p:nvSpPr>
          <p:cNvPr id="5" name="Freeform 5"/>
          <p:cNvSpPr/>
          <p:nvPr/>
        </p:nvSpPr>
        <p:spPr>
          <a:xfrm rot="-10800000">
            <a:off x="1028700" y="-1490703"/>
            <a:ext cx="3037086" cy="2630876"/>
          </a:xfrm>
          <a:custGeom>
            <a:avLst/>
            <a:gdLst/>
            <a:ahLst/>
            <a:cxnLst/>
            <a:rect l="l" t="t" r="r" b="b"/>
            <a:pathLst>
              <a:path w="3037086" h="2630876">
                <a:moveTo>
                  <a:pt x="0" y="0"/>
                </a:moveTo>
                <a:lnTo>
                  <a:pt x="3037086" y="0"/>
                </a:lnTo>
                <a:lnTo>
                  <a:pt x="3037086" y="2630876"/>
                </a:lnTo>
                <a:lnTo>
                  <a:pt x="0" y="263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6" name="TextBox 6"/>
          <p:cNvSpPr txBox="1"/>
          <p:nvPr/>
        </p:nvSpPr>
        <p:spPr>
          <a:xfrm>
            <a:off x="985060" y="1434773"/>
            <a:ext cx="8115300" cy="636393"/>
          </a:xfrm>
          <a:prstGeom prst="rect">
            <a:avLst/>
          </a:prstGeom>
        </p:spPr>
        <p:txBody>
          <a:bodyPr lIns="0" tIns="0" rIns="0" bIns="0" rtlCol="0" anchor="t">
            <a:spAutoFit/>
          </a:bodyPr>
          <a:lstStyle/>
          <a:p>
            <a:pPr>
              <a:lnSpc>
                <a:spcPts val="4875"/>
              </a:lnSpc>
            </a:pPr>
            <a:r>
              <a:rPr lang="en-US" sz="4599" dirty="0">
                <a:solidFill>
                  <a:srgbClr val="05113D"/>
                </a:solidFill>
                <a:latin typeface="Poppins Ultra-Bold"/>
              </a:rPr>
              <a:t>¿</a:t>
            </a:r>
            <a:r>
              <a:rPr lang="en-US" sz="4599" dirty="0">
                <a:latin typeface="Poppins Ultra-Bold"/>
              </a:rPr>
              <a:t>Qué es el voto presencial?</a:t>
            </a:r>
          </a:p>
        </p:txBody>
      </p:sp>
      <p:sp>
        <p:nvSpPr>
          <p:cNvPr id="7" name="TextBox 7"/>
          <p:cNvSpPr txBox="1"/>
          <p:nvPr/>
        </p:nvSpPr>
        <p:spPr>
          <a:xfrm>
            <a:off x="1028700" y="2552768"/>
            <a:ext cx="10318814" cy="3016210"/>
          </a:xfrm>
          <a:prstGeom prst="rect">
            <a:avLst/>
          </a:prstGeom>
        </p:spPr>
        <p:txBody>
          <a:bodyPr wrap="square" lIns="0" tIns="0" rIns="0" bIns="0" rtlCol="0" anchor="t">
            <a:spAutoFit/>
          </a:bodyPr>
          <a:lstStyle/>
          <a:p>
            <a:pPr marL="285750" indent="-285750" algn="just"/>
            <a:r>
              <a:rPr lang="es-MX" sz="2800" dirty="0">
                <a:latin typeface="Poppins" panose="020B0604020202020204" charset="0"/>
                <a:cs typeface="Poppins" panose="020B0604020202020204" charset="0"/>
                <a:sym typeface="Arial"/>
              </a:rPr>
              <a:t>	Es una modalidad de votación prevista en la LGIPE para las y los mexicanos residentes en el extranjero. </a:t>
            </a:r>
          </a:p>
          <a:p>
            <a:pPr marL="285750" indent="-285750" algn="just"/>
            <a:endParaRPr lang="es-MX" sz="2800" dirty="0">
              <a:latin typeface="Poppins" panose="020B0604020202020204" charset="0"/>
              <a:cs typeface="Poppins" panose="020B0604020202020204" charset="0"/>
              <a:sym typeface="Arial"/>
            </a:endParaRPr>
          </a:p>
          <a:p>
            <a:pPr marL="285750" indent="-285750" algn="just"/>
            <a:r>
              <a:rPr lang="es-MX" sz="2800" dirty="0">
                <a:latin typeface="Poppins" panose="020B0604020202020204" charset="0"/>
                <a:cs typeface="Poppins" panose="020B0604020202020204" charset="0"/>
                <a:sym typeface="Arial"/>
              </a:rPr>
              <a:t>	Se llevará a cabo en las sedes consulares participantes y se podrá votar por los siguientes cargos:</a:t>
            </a:r>
          </a:p>
          <a:p>
            <a:pPr marL="285750" indent="-285750" algn="just"/>
            <a:endParaRPr lang="es-MX" sz="2800" dirty="0">
              <a:latin typeface="Poppins" panose="020B0604020202020204" charset="0"/>
              <a:cs typeface="Poppins" panose="020B0604020202020204" charset="0"/>
            </a:endParaRPr>
          </a:p>
          <a:p>
            <a:pPr marL="285750" indent="-285750" algn="just"/>
            <a:r>
              <a:rPr lang="es-MX" sz="2800" dirty="0">
                <a:latin typeface="Poppins" panose="020B0604020202020204" charset="0"/>
                <a:cs typeface="Poppins" panose="020B0604020202020204" charset="0"/>
              </a:rPr>
              <a:t>	</a:t>
            </a:r>
            <a:endParaRPr lang="es-MX" sz="2800" dirty="0">
              <a:latin typeface="Poppins" panose="020B0604020202020204" charset="0"/>
              <a:cs typeface="Poppins" panose="020B0604020202020204" charset="0"/>
              <a:sym typeface="Arial"/>
            </a:endParaRPr>
          </a:p>
        </p:txBody>
      </p:sp>
      <p:grpSp>
        <p:nvGrpSpPr>
          <p:cNvPr id="8" name="Group 8"/>
          <p:cNvGrpSpPr>
            <a:grpSpLocks noChangeAspect="1"/>
          </p:cNvGrpSpPr>
          <p:nvPr/>
        </p:nvGrpSpPr>
        <p:grpSpPr>
          <a:xfrm>
            <a:off x="-73890" y="8133341"/>
            <a:ext cx="3032805" cy="2626409"/>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B2491"/>
            </a:solidFill>
          </p:spPr>
          <p:txBody>
            <a:bodyPr/>
            <a:lstStyle/>
            <a:p>
              <a:endParaRPr lang="es-MX"/>
            </a:p>
          </p:txBody>
        </p:sp>
      </p:grpSp>
      <p:sp>
        <p:nvSpPr>
          <p:cNvPr id="10" name="Freeform 10"/>
          <p:cNvSpPr/>
          <p:nvPr/>
        </p:nvSpPr>
        <p:spPr>
          <a:xfrm>
            <a:off x="-901514" y="7756850"/>
            <a:ext cx="3466551" cy="3002899"/>
          </a:xfrm>
          <a:custGeom>
            <a:avLst/>
            <a:gdLst/>
            <a:ahLst/>
            <a:cxnLst/>
            <a:rect l="l" t="t" r="r" b="b"/>
            <a:pathLst>
              <a:path w="3466551" h="3002899">
                <a:moveTo>
                  <a:pt x="0" y="0"/>
                </a:moveTo>
                <a:lnTo>
                  <a:pt x="3466550" y="0"/>
                </a:lnTo>
                <a:lnTo>
                  <a:pt x="3466550" y="3002900"/>
                </a:lnTo>
                <a:lnTo>
                  <a:pt x="0" y="3002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grpSp>
        <p:nvGrpSpPr>
          <p:cNvPr id="11" name="Group 11"/>
          <p:cNvGrpSpPr/>
          <p:nvPr/>
        </p:nvGrpSpPr>
        <p:grpSpPr>
          <a:xfrm>
            <a:off x="12777295" y="1714500"/>
            <a:ext cx="5502744" cy="5029200"/>
            <a:chOff x="0" y="0"/>
            <a:chExt cx="3720052" cy="3880600"/>
          </a:xfrm>
          <a:solidFill>
            <a:srgbClr val="A4D4B9"/>
          </a:solidFill>
        </p:grpSpPr>
        <p:sp>
          <p:nvSpPr>
            <p:cNvPr id="12" name="Freeform 12"/>
            <p:cNvSpPr/>
            <p:nvPr/>
          </p:nvSpPr>
          <p:spPr>
            <a:xfrm>
              <a:off x="0" y="0"/>
              <a:ext cx="3720052" cy="3880600"/>
            </a:xfrm>
            <a:custGeom>
              <a:avLst/>
              <a:gdLst/>
              <a:ahLst/>
              <a:cxnLst/>
              <a:rect l="l" t="t" r="r" b="b"/>
              <a:pathLst>
                <a:path w="3720052" h="3880600">
                  <a:moveTo>
                    <a:pt x="0" y="0"/>
                  </a:moveTo>
                  <a:lnTo>
                    <a:pt x="3720052" y="0"/>
                  </a:lnTo>
                  <a:lnTo>
                    <a:pt x="3720052" y="3880600"/>
                  </a:lnTo>
                  <a:lnTo>
                    <a:pt x="0" y="3880600"/>
                  </a:lnTo>
                  <a:close/>
                </a:path>
              </a:pathLst>
            </a:custGeom>
            <a:grpFill/>
          </p:spPr>
          <p:txBody>
            <a:bodyPr/>
            <a:lstStyle/>
            <a:p>
              <a:endParaRPr lang="es-MX"/>
            </a:p>
          </p:txBody>
        </p:sp>
      </p:grpSp>
      <p:pic>
        <p:nvPicPr>
          <p:cNvPr id="15" name="Imagen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72900" y="2249851"/>
            <a:ext cx="6940486" cy="3727347"/>
          </a:xfrm>
          <a:prstGeom prst="rect">
            <a:avLst/>
          </a:prstGeom>
        </p:spPr>
      </p:pic>
      <p:graphicFrame>
        <p:nvGraphicFramePr>
          <p:cNvPr id="17" name="Tabla 16"/>
          <p:cNvGraphicFramePr>
            <a:graphicFrameLocks noGrp="1"/>
          </p:cNvGraphicFramePr>
          <p:nvPr>
            <p:extLst>
              <p:ext uri="{D42A27DB-BD31-4B8C-83A1-F6EECF244321}">
                <p14:modId xmlns:p14="http://schemas.microsoft.com/office/powerpoint/2010/main" val="3330584832"/>
              </p:ext>
            </p:extLst>
          </p:nvPr>
        </p:nvGraphicFramePr>
        <p:xfrm>
          <a:off x="1721398" y="5931820"/>
          <a:ext cx="11308802" cy="3931920"/>
        </p:xfrm>
        <a:graphic>
          <a:graphicData uri="http://schemas.openxmlformats.org/drawingml/2006/table">
            <a:tbl>
              <a:tblPr firstRow="1" bandRow="1">
                <a:tableStyleId>{5940675A-B579-460E-94D1-54222C63F5DA}</a:tableStyleId>
              </a:tblPr>
              <a:tblGrid>
                <a:gridCol w="2448152">
                  <a:extLst>
                    <a:ext uri="{9D8B030D-6E8A-4147-A177-3AD203B41FA5}">
                      <a16:colId xmlns:a16="http://schemas.microsoft.com/office/drawing/2014/main" val="2405342587"/>
                    </a:ext>
                  </a:extLst>
                </a:gridCol>
                <a:gridCol w="2165187">
                  <a:extLst>
                    <a:ext uri="{9D8B030D-6E8A-4147-A177-3AD203B41FA5}">
                      <a16:colId xmlns:a16="http://schemas.microsoft.com/office/drawing/2014/main" val="351609750"/>
                    </a:ext>
                  </a:extLst>
                </a:gridCol>
                <a:gridCol w="2041300">
                  <a:extLst>
                    <a:ext uri="{9D8B030D-6E8A-4147-A177-3AD203B41FA5}">
                      <a16:colId xmlns:a16="http://schemas.microsoft.com/office/drawing/2014/main" val="3949402784"/>
                    </a:ext>
                  </a:extLst>
                </a:gridCol>
                <a:gridCol w="2122952">
                  <a:extLst>
                    <a:ext uri="{9D8B030D-6E8A-4147-A177-3AD203B41FA5}">
                      <a16:colId xmlns:a16="http://schemas.microsoft.com/office/drawing/2014/main" val="355028307"/>
                    </a:ext>
                  </a:extLst>
                </a:gridCol>
                <a:gridCol w="2531211">
                  <a:extLst>
                    <a:ext uri="{9D8B030D-6E8A-4147-A177-3AD203B41FA5}">
                      <a16:colId xmlns:a16="http://schemas.microsoft.com/office/drawing/2014/main" val="1213506374"/>
                    </a:ext>
                  </a:extLst>
                </a:gridCol>
              </a:tblGrid>
              <a:tr h="370840">
                <a:tc>
                  <a:txBody>
                    <a:bodyPr/>
                    <a:lstStyle/>
                    <a:p>
                      <a:pPr algn="ctr"/>
                      <a:r>
                        <a:rPr lang="es-MX" sz="2000" b="1" dirty="0">
                          <a:latin typeface="Poppins" panose="020B0604020202020204" charset="0"/>
                          <a:cs typeface="Poppins" panose="020B0604020202020204" charset="0"/>
                        </a:rPr>
                        <a:t>Elecciones federales</a:t>
                      </a:r>
                    </a:p>
                  </a:txBody>
                  <a:tcPr anchor="ctr">
                    <a:solidFill>
                      <a:schemeClr val="bg1">
                        <a:lumMod val="65000"/>
                      </a:schemeClr>
                    </a:solidFill>
                  </a:tcPr>
                </a:tc>
                <a:tc gridSpan="4">
                  <a:txBody>
                    <a:bodyPr/>
                    <a:lstStyle/>
                    <a:p>
                      <a:pPr algn="ctr"/>
                      <a:r>
                        <a:rPr lang="es-MX" sz="2000" b="1" dirty="0">
                          <a:latin typeface="Poppins" panose="020B0604020202020204" charset="0"/>
                          <a:cs typeface="Poppins" panose="020B0604020202020204" charset="0"/>
                        </a:rPr>
                        <a:t>Elecciones locales</a:t>
                      </a:r>
                    </a:p>
                  </a:txBody>
                  <a:tcPr anchor="ctr">
                    <a:solidFill>
                      <a:schemeClr val="bg1">
                        <a:lumMod val="65000"/>
                      </a:schemeClr>
                    </a:solidFill>
                  </a:tcPr>
                </a:tc>
                <a:tc hMerge="1">
                  <a:txBody>
                    <a:bodyPr/>
                    <a:lstStyle/>
                    <a:p>
                      <a:endParaRPr lang="es-MX" dirty="0"/>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3277226629"/>
                  </a:ext>
                </a:extLst>
              </a:tr>
              <a:tr h="370840">
                <a:tc>
                  <a:txBody>
                    <a:bodyPr/>
                    <a:lstStyle/>
                    <a:p>
                      <a:pPr algn="ctr"/>
                      <a:r>
                        <a:rPr lang="es-MX" sz="2000" b="1" dirty="0">
                          <a:latin typeface="Poppins" panose="020B0604020202020204" charset="0"/>
                          <a:cs typeface="Poppins" panose="020B0604020202020204" charset="0"/>
                        </a:rPr>
                        <a:t>Presidencia</a:t>
                      </a:r>
                      <a:r>
                        <a:rPr lang="es-MX" sz="2000" b="1" baseline="0" dirty="0">
                          <a:latin typeface="Poppins" panose="020B0604020202020204" charset="0"/>
                          <a:cs typeface="Poppins" panose="020B0604020202020204" charset="0"/>
                        </a:rPr>
                        <a:t> de la República y senadurías</a:t>
                      </a:r>
                      <a:endParaRPr lang="es-MX" sz="2000" b="1" dirty="0">
                        <a:latin typeface="Poppins" panose="020B0604020202020204" charset="0"/>
                        <a:cs typeface="Poppins" panose="020B0604020202020204" charset="0"/>
                      </a:endParaRPr>
                    </a:p>
                  </a:txBody>
                  <a:tcPr anchor="ctr">
                    <a:solidFill>
                      <a:schemeClr val="bg1">
                        <a:lumMod val="85000"/>
                      </a:schemeClr>
                    </a:solidFill>
                  </a:tcPr>
                </a:tc>
                <a:tc>
                  <a:txBody>
                    <a:bodyPr/>
                    <a:lstStyle/>
                    <a:p>
                      <a:pPr algn="ctr"/>
                      <a:r>
                        <a:rPr lang="es-MX" sz="2000" b="1" dirty="0">
                          <a:latin typeface="Poppins" panose="020B0604020202020204" charset="0"/>
                          <a:cs typeface="Poppins" panose="020B0604020202020204" charset="0"/>
                        </a:rPr>
                        <a:t>Gubernatura</a:t>
                      </a:r>
                    </a:p>
                  </a:txBody>
                  <a:tcPr anchor="ctr">
                    <a:solidFill>
                      <a:schemeClr val="bg1">
                        <a:lumMod val="85000"/>
                      </a:schemeClr>
                    </a:solidFill>
                  </a:tcPr>
                </a:tc>
                <a:tc>
                  <a:txBody>
                    <a:bodyPr/>
                    <a:lstStyle/>
                    <a:p>
                      <a:pPr algn="ctr"/>
                      <a:r>
                        <a:rPr lang="es-MX" sz="2000" b="1" dirty="0">
                          <a:latin typeface="Poppins" panose="020B0604020202020204" charset="0"/>
                          <a:cs typeface="Poppins" panose="020B0604020202020204" charset="0"/>
                        </a:rPr>
                        <a:t>Jefatura</a:t>
                      </a:r>
                      <a:r>
                        <a:rPr lang="es-MX" sz="2000" b="1" baseline="0" dirty="0">
                          <a:latin typeface="Poppins" panose="020B0604020202020204" charset="0"/>
                          <a:cs typeface="Poppins" panose="020B0604020202020204" charset="0"/>
                        </a:rPr>
                        <a:t> de gobierno</a:t>
                      </a:r>
                      <a:endParaRPr lang="es-MX" sz="2000" b="1" dirty="0">
                        <a:latin typeface="Poppins" panose="020B0604020202020204" charset="0"/>
                        <a:cs typeface="Poppins" panose="020B0604020202020204" charset="0"/>
                      </a:endParaRPr>
                    </a:p>
                  </a:txBody>
                  <a:tcPr anchor="ctr">
                    <a:solidFill>
                      <a:schemeClr val="bg1">
                        <a:lumMod val="85000"/>
                      </a:schemeClr>
                    </a:solidFill>
                  </a:tcPr>
                </a:tc>
                <a:tc>
                  <a:txBody>
                    <a:bodyPr/>
                    <a:lstStyle/>
                    <a:p>
                      <a:pPr algn="ctr"/>
                      <a:r>
                        <a:rPr lang="es-MX" sz="2000" b="1" dirty="0">
                          <a:latin typeface="Poppins" panose="020B0604020202020204" charset="0"/>
                          <a:cs typeface="Poppins" panose="020B0604020202020204" charset="0"/>
                        </a:rPr>
                        <a:t>Diputación migrante</a:t>
                      </a:r>
                    </a:p>
                  </a:txBody>
                  <a:tcPr anchor="ctr">
                    <a:solidFill>
                      <a:schemeClr val="bg1">
                        <a:lumMod val="85000"/>
                      </a:schemeClr>
                    </a:solidFill>
                  </a:tcPr>
                </a:tc>
                <a:tc>
                  <a:txBody>
                    <a:bodyPr/>
                    <a:lstStyle/>
                    <a:p>
                      <a:pPr algn="ctr"/>
                      <a:r>
                        <a:rPr lang="es-MX" sz="2000" b="1" dirty="0">
                          <a:latin typeface="Poppins" panose="020B0604020202020204" charset="0"/>
                          <a:cs typeface="Poppins" panose="020B0604020202020204" charset="0"/>
                        </a:rPr>
                        <a:t>Diputación</a:t>
                      </a:r>
                      <a:r>
                        <a:rPr lang="es-MX" sz="2000" b="1" baseline="0" dirty="0">
                          <a:latin typeface="Poppins" panose="020B0604020202020204" charset="0"/>
                          <a:cs typeface="Poppins" panose="020B0604020202020204" charset="0"/>
                        </a:rPr>
                        <a:t> por el principio de representación proporcional</a:t>
                      </a:r>
                      <a:endParaRPr lang="es-MX" sz="2000" b="1" dirty="0">
                        <a:latin typeface="Poppins" panose="020B0604020202020204" charset="0"/>
                        <a:cs typeface="Poppins" panose="020B0604020202020204" charset="0"/>
                      </a:endParaRPr>
                    </a:p>
                  </a:txBody>
                  <a:tcPr anchor="ctr">
                    <a:solidFill>
                      <a:schemeClr val="bg1">
                        <a:lumMod val="85000"/>
                      </a:schemeClr>
                    </a:solidFill>
                  </a:tcPr>
                </a:tc>
                <a:extLst>
                  <a:ext uri="{0D108BD9-81ED-4DB2-BD59-A6C34878D82A}">
                    <a16:rowId xmlns:a16="http://schemas.microsoft.com/office/drawing/2014/main" val="4206839524"/>
                  </a:ext>
                </a:extLst>
              </a:tr>
              <a:tr h="370840">
                <a:tc>
                  <a:txBody>
                    <a:bodyPr/>
                    <a:lstStyle/>
                    <a:p>
                      <a:pPr algn="ctr"/>
                      <a:r>
                        <a:rPr lang="es-MX" sz="2000" dirty="0">
                          <a:latin typeface="Poppins" panose="020B0604020202020204" charset="0"/>
                          <a:cs typeface="Poppins" panose="020B0604020202020204" charset="0"/>
                        </a:rPr>
                        <a:t>32</a:t>
                      </a:r>
                      <a:r>
                        <a:rPr lang="es-MX" sz="2000" baseline="0" dirty="0">
                          <a:latin typeface="Poppins" panose="020B0604020202020204" charset="0"/>
                          <a:cs typeface="Poppins" panose="020B0604020202020204" charset="0"/>
                        </a:rPr>
                        <a:t> entidades federativas</a:t>
                      </a:r>
                      <a:endParaRPr lang="es-MX" sz="2000" dirty="0">
                        <a:latin typeface="Poppins" panose="020B0604020202020204" charset="0"/>
                        <a:cs typeface="Poppins" panose="020B0604020202020204" charset="0"/>
                      </a:endParaRPr>
                    </a:p>
                  </a:txBody>
                  <a:tcPr anchor="ctr"/>
                </a:tc>
                <a:tc>
                  <a:txBody>
                    <a:bodyPr/>
                    <a:lstStyle/>
                    <a:p>
                      <a:pPr marL="342900" indent="-342900" algn="l">
                        <a:buFont typeface="Arial" panose="020B0604020202020204" pitchFamily="34" charset="0"/>
                        <a:buChar char="•"/>
                      </a:pPr>
                      <a:r>
                        <a:rPr lang="es-MX" sz="2000" dirty="0">
                          <a:latin typeface="Poppins" panose="020B0604020202020204" charset="0"/>
                          <a:cs typeface="Poppins" panose="020B0604020202020204" charset="0"/>
                        </a:rPr>
                        <a:t>Chiapas</a:t>
                      </a:r>
                    </a:p>
                    <a:p>
                      <a:pPr marL="342900" indent="-342900" algn="l">
                        <a:buFont typeface="Arial" panose="020B0604020202020204" pitchFamily="34" charset="0"/>
                        <a:buChar char="•"/>
                      </a:pPr>
                      <a:r>
                        <a:rPr lang="es-MX" sz="2000" dirty="0">
                          <a:latin typeface="Poppins" panose="020B0604020202020204" charset="0"/>
                          <a:cs typeface="Poppins" panose="020B0604020202020204" charset="0"/>
                        </a:rPr>
                        <a:t>Guanajuato</a:t>
                      </a:r>
                    </a:p>
                    <a:p>
                      <a:pPr marL="342900" indent="-342900" algn="l">
                        <a:buFont typeface="Arial" panose="020B0604020202020204" pitchFamily="34" charset="0"/>
                        <a:buChar char="•"/>
                      </a:pPr>
                      <a:r>
                        <a:rPr lang="es-MX" sz="2000" dirty="0">
                          <a:latin typeface="Poppins" panose="020B0604020202020204" charset="0"/>
                          <a:cs typeface="Poppins" panose="020B0604020202020204" charset="0"/>
                        </a:rPr>
                        <a:t>Jalisco</a:t>
                      </a:r>
                    </a:p>
                    <a:p>
                      <a:pPr marL="342900" indent="-342900" algn="l">
                        <a:buFont typeface="Arial" panose="020B0604020202020204" pitchFamily="34" charset="0"/>
                        <a:buChar char="•"/>
                      </a:pPr>
                      <a:r>
                        <a:rPr lang="es-MX" sz="2000" dirty="0">
                          <a:latin typeface="Poppins" panose="020B0604020202020204" charset="0"/>
                          <a:cs typeface="Poppins" panose="020B0604020202020204" charset="0"/>
                        </a:rPr>
                        <a:t>Morelo</a:t>
                      </a:r>
                      <a:r>
                        <a:rPr lang="es-MX" sz="2000" baseline="0" dirty="0">
                          <a:latin typeface="Poppins" panose="020B0604020202020204" charset="0"/>
                          <a:cs typeface="Poppins" panose="020B0604020202020204" charset="0"/>
                        </a:rPr>
                        <a:t>s</a:t>
                      </a:r>
                    </a:p>
                    <a:p>
                      <a:pPr marL="342900" indent="-342900" algn="l">
                        <a:buFont typeface="Arial" panose="020B0604020202020204" pitchFamily="34" charset="0"/>
                        <a:buChar char="•"/>
                      </a:pPr>
                      <a:r>
                        <a:rPr lang="es-MX" sz="2000" baseline="0" dirty="0">
                          <a:latin typeface="Poppins" panose="020B0604020202020204" charset="0"/>
                          <a:cs typeface="Poppins" panose="020B0604020202020204" charset="0"/>
                        </a:rPr>
                        <a:t>Puebla </a:t>
                      </a:r>
                    </a:p>
                    <a:p>
                      <a:pPr marL="342900" indent="-342900" algn="l">
                        <a:buFont typeface="Arial" panose="020B0604020202020204" pitchFamily="34" charset="0"/>
                        <a:buChar char="•"/>
                      </a:pPr>
                      <a:r>
                        <a:rPr lang="es-MX" sz="2000" baseline="0" dirty="0">
                          <a:latin typeface="Poppins" panose="020B0604020202020204" charset="0"/>
                          <a:cs typeface="Poppins" panose="020B0604020202020204" charset="0"/>
                        </a:rPr>
                        <a:t>Yucatán</a:t>
                      </a:r>
                      <a:endParaRPr lang="es-MX" sz="2000" dirty="0">
                        <a:latin typeface="Poppins" panose="020B0604020202020204" charset="0"/>
                        <a:cs typeface="Poppins" panose="020B0604020202020204" charset="0"/>
                      </a:endParaRPr>
                    </a:p>
                  </a:txBody>
                  <a:tcPr anchor="ctr"/>
                </a:tc>
                <a:tc>
                  <a:txBody>
                    <a:bodyPr/>
                    <a:lstStyle/>
                    <a:p>
                      <a:pPr marL="342900" indent="-342900" algn="l">
                        <a:buFont typeface="Arial" panose="020B0604020202020204" pitchFamily="34" charset="0"/>
                        <a:buChar char="•"/>
                      </a:pPr>
                      <a:r>
                        <a:rPr lang="es-MX" sz="2000" dirty="0">
                          <a:latin typeface="Poppins" panose="020B0604020202020204" charset="0"/>
                          <a:cs typeface="Poppins" panose="020B0604020202020204" charset="0"/>
                        </a:rPr>
                        <a:t>Ciudad de México</a:t>
                      </a:r>
                    </a:p>
                  </a:txBody>
                  <a:tcPr anchor="ctr"/>
                </a:tc>
                <a:tc>
                  <a:txBody>
                    <a:bodyPr/>
                    <a:lstStyle/>
                    <a:p>
                      <a:pPr marL="342900" indent="-342900" algn="l">
                        <a:buFont typeface="Arial" panose="020B0604020202020204" pitchFamily="34" charset="0"/>
                        <a:buChar char="•"/>
                      </a:pPr>
                      <a:r>
                        <a:rPr lang="es-MX" sz="2000" dirty="0">
                          <a:latin typeface="Poppins" panose="020B0604020202020204" charset="0"/>
                          <a:cs typeface="Poppins" panose="020B0604020202020204" charset="0"/>
                        </a:rPr>
                        <a:t>Ciudad</a:t>
                      </a:r>
                      <a:r>
                        <a:rPr lang="es-MX" sz="2000" baseline="0" dirty="0">
                          <a:latin typeface="Poppins" panose="020B0604020202020204" charset="0"/>
                          <a:cs typeface="Poppins" panose="020B0604020202020204" charset="0"/>
                        </a:rPr>
                        <a:t> de México</a:t>
                      </a:r>
                    </a:p>
                    <a:p>
                      <a:pPr marL="342900" indent="-342900" algn="l">
                        <a:buFont typeface="Arial" panose="020B0604020202020204" pitchFamily="34" charset="0"/>
                        <a:buChar char="•"/>
                      </a:pPr>
                      <a:r>
                        <a:rPr lang="es-MX" sz="2000" baseline="0" dirty="0">
                          <a:latin typeface="Poppins" panose="020B0604020202020204" charset="0"/>
                          <a:cs typeface="Poppins" panose="020B0604020202020204" charset="0"/>
                        </a:rPr>
                        <a:t>Oaxaca</a:t>
                      </a:r>
                      <a:endParaRPr lang="es-MX" sz="2000" dirty="0">
                        <a:latin typeface="Poppins" panose="020B0604020202020204" charset="0"/>
                        <a:cs typeface="Poppins" panose="020B0604020202020204" charset="0"/>
                      </a:endParaRPr>
                    </a:p>
                  </a:txBody>
                  <a:tcPr anchor="ctr"/>
                </a:tc>
                <a:tc>
                  <a:txBody>
                    <a:bodyPr/>
                    <a:lstStyle/>
                    <a:p>
                      <a:pPr marL="342900" indent="-342900" algn="l">
                        <a:buFont typeface="Arial" panose="020B0604020202020204" pitchFamily="34" charset="0"/>
                        <a:buChar char="•"/>
                      </a:pPr>
                      <a:r>
                        <a:rPr lang="es-MX" sz="2000" dirty="0">
                          <a:latin typeface="Poppins" panose="020B0604020202020204" charset="0"/>
                          <a:cs typeface="Poppins" panose="020B0604020202020204" charset="0"/>
                        </a:rPr>
                        <a:t>Estado de México</a:t>
                      </a:r>
                    </a:p>
                    <a:p>
                      <a:pPr marL="342900" indent="-342900" algn="l">
                        <a:buFont typeface="Arial" panose="020B0604020202020204" pitchFamily="34" charset="0"/>
                        <a:buChar char="•"/>
                      </a:pPr>
                      <a:r>
                        <a:rPr lang="es-MX" sz="2000" dirty="0">
                          <a:latin typeface="Poppins" panose="020B0604020202020204" charset="0"/>
                          <a:cs typeface="Poppins" panose="020B0604020202020204" charset="0"/>
                        </a:rPr>
                        <a:t>Jalisco</a:t>
                      </a:r>
                    </a:p>
                  </a:txBody>
                  <a:tcPr anchor="ctr"/>
                </a:tc>
                <a:extLst>
                  <a:ext uri="{0D108BD9-81ED-4DB2-BD59-A6C34878D82A}">
                    <a16:rowId xmlns:a16="http://schemas.microsoft.com/office/drawing/2014/main" val="248823599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79" y="-323"/>
            <a:ext cx="18208772" cy="10242434"/>
          </a:xfrm>
          <a:prstGeom prst="rect">
            <a:avLst/>
          </a:prstGeom>
        </p:spPr>
      </p:pic>
      <p:grpSp>
        <p:nvGrpSpPr>
          <p:cNvPr id="30" name="Group 5"/>
          <p:cNvGrpSpPr/>
          <p:nvPr/>
        </p:nvGrpSpPr>
        <p:grpSpPr>
          <a:xfrm rot="-3721067">
            <a:off x="10637590" y="8778558"/>
            <a:ext cx="11160201" cy="1822253"/>
            <a:chOff x="0" y="0"/>
            <a:chExt cx="1803893" cy="294542"/>
          </a:xfrm>
        </p:grpSpPr>
        <p:sp>
          <p:nvSpPr>
            <p:cNvPr id="31" name="Freeform 6"/>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DB2491"/>
            </a:solidFill>
          </p:spPr>
          <p:txBody>
            <a:bodyPr/>
            <a:lstStyle/>
            <a:p>
              <a:endParaRPr lang="es-MX"/>
            </a:p>
          </p:txBody>
        </p:sp>
        <p:sp>
          <p:nvSpPr>
            <p:cNvPr id="32" name="TextBox 7"/>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grpSp>
        <p:nvGrpSpPr>
          <p:cNvPr id="39" name="Group 3"/>
          <p:cNvGrpSpPr/>
          <p:nvPr/>
        </p:nvGrpSpPr>
        <p:grpSpPr>
          <a:xfrm>
            <a:off x="16735386" y="0"/>
            <a:ext cx="1628814" cy="10287000"/>
            <a:chOff x="0" y="0"/>
            <a:chExt cx="2171752" cy="13716000"/>
          </a:xfrm>
        </p:grpSpPr>
        <p:sp>
          <p:nvSpPr>
            <p:cNvPr id="40" name="AutoShape 4"/>
            <p:cNvSpPr/>
            <p:nvPr/>
          </p:nvSpPr>
          <p:spPr>
            <a:xfrm>
              <a:off x="0" y="0"/>
              <a:ext cx="2171752" cy="13716000"/>
            </a:xfrm>
            <a:prstGeom prst="rect">
              <a:avLst/>
            </a:prstGeom>
            <a:solidFill>
              <a:srgbClr val="4A255C"/>
            </a:solidFill>
          </p:spPr>
          <p:txBody>
            <a:bodyPr/>
            <a:lstStyle/>
            <a:p>
              <a:endParaRPr lang="es-MX"/>
            </a:p>
          </p:txBody>
        </p:sp>
      </p:grpSp>
      <p:grpSp>
        <p:nvGrpSpPr>
          <p:cNvPr id="41" name="Group 17"/>
          <p:cNvGrpSpPr/>
          <p:nvPr/>
        </p:nvGrpSpPr>
        <p:grpSpPr>
          <a:xfrm rot="3725405">
            <a:off x="10884736" y="-2361942"/>
            <a:ext cx="9469823" cy="1376976"/>
            <a:chOff x="0" y="0"/>
            <a:chExt cx="2060647" cy="299632"/>
          </a:xfrm>
        </p:grpSpPr>
        <p:sp>
          <p:nvSpPr>
            <p:cNvPr id="42" name="Freeform 18"/>
            <p:cNvSpPr/>
            <p:nvPr/>
          </p:nvSpPr>
          <p:spPr>
            <a:xfrm>
              <a:off x="0" y="0"/>
              <a:ext cx="2060647" cy="299632"/>
            </a:xfrm>
            <a:custGeom>
              <a:avLst/>
              <a:gdLst/>
              <a:ahLst/>
              <a:cxnLst/>
              <a:rect l="l" t="t" r="r" b="b"/>
              <a:pathLst>
                <a:path w="2060647" h="299632">
                  <a:moveTo>
                    <a:pt x="1857447" y="0"/>
                  </a:moveTo>
                  <a:lnTo>
                    <a:pt x="0" y="0"/>
                  </a:lnTo>
                  <a:lnTo>
                    <a:pt x="203200" y="299632"/>
                  </a:lnTo>
                  <a:lnTo>
                    <a:pt x="2060647" y="299632"/>
                  </a:lnTo>
                  <a:lnTo>
                    <a:pt x="1857447" y="0"/>
                  </a:lnTo>
                  <a:close/>
                </a:path>
              </a:pathLst>
            </a:custGeom>
            <a:solidFill>
              <a:srgbClr val="C9ADD7"/>
            </a:solidFill>
          </p:spPr>
          <p:txBody>
            <a:bodyPr/>
            <a:lstStyle/>
            <a:p>
              <a:endParaRPr lang="es-MX"/>
            </a:p>
          </p:txBody>
        </p:sp>
        <p:sp>
          <p:nvSpPr>
            <p:cNvPr id="43" name="TextBox 19"/>
            <p:cNvSpPr txBox="1"/>
            <p:nvPr/>
          </p:nvSpPr>
          <p:spPr>
            <a:xfrm>
              <a:off x="101600" y="-38100"/>
              <a:ext cx="1857447"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4" name="Group 20"/>
          <p:cNvGrpSpPr/>
          <p:nvPr/>
        </p:nvGrpSpPr>
        <p:grpSpPr>
          <a:xfrm rot="3725405">
            <a:off x="9018119" y="-4882818"/>
            <a:ext cx="12744203" cy="1055340"/>
            <a:chOff x="0" y="0"/>
            <a:chExt cx="3618333" cy="299632"/>
          </a:xfrm>
        </p:grpSpPr>
        <p:sp>
          <p:nvSpPr>
            <p:cNvPr id="45" name="Freeform 21"/>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409AA1"/>
            </a:solidFill>
          </p:spPr>
          <p:txBody>
            <a:bodyPr/>
            <a:lstStyle/>
            <a:p>
              <a:endParaRPr lang="es-MX"/>
            </a:p>
          </p:txBody>
        </p:sp>
        <p:sp>
          <p:nvSpPr>
            <p:cNvPr id="46" name="TextBox 22"/>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7" name="Group 8"/>
          <p:cNvGrpSpPr/>
          <p:nvPr/>
        </p:nvGrpSpPr>
        <p:grpSpPr>
          <a:xfrm rot="-7185482">
            <a:off x="12100683" y="6952872"/>
            <a:ext cx="12944638" cy="1580237"/>
            <a:chOff x="0" y="0"/>
            <a:chExt cx="2567663" cy="313451"/>
          </a:xfrm>
        </p:grpSpPr>
        <p:sp>
          <p:nvSpPr>
            <p:cNvPr id="48" name="Freeform 9"/>
            <p:cNvSpPr/>
            <p:nvPr/>
          </p:nvSpPr>
          <p:spPr>
            <a:xfrm>
              <a:off x="0" y="0"/>
              <a:ext cx="2567663" cy="313451"/>
            </a:xfrm>
            <a:custGeom>
              <a:avLst/>
              <a:gdLst/>
              <a:ahLst/>
              <a:cxnLst/>
              <a:rect l="l" t="t" r="r" b="b"/>
              <a:pathLst>
                <a:path w="2567663" h="313451">
                  <a:moveTo>
                    <a:pt x="2364463" y="0"/>
                  </a:moveTo>
                  <a:lnTo>
                    <a:pt x="0" y="0"/>
                  </a:lnTo>
                  <a:lnTo>
                    <a:pt x="203200" y="313451"/>
                  </a:lnTo>
                  <a:lnTo>
                    <a:pt x="2567663" y="313451"/>
                  </a:lnTo>
                  <a:lnTo>
                    <a:pt x="2364463" y="0"/>
                  </a:lnTo>
                  <a:close/>
                </a:path>
              </a:pathLst>
            </a:custGeom>
            <a:solidFill>
              <a:srgbClr val="409AA1"/>
            </a:solidFill>
          </p:spPr>
          <p:txBody>
            <a:bodyPr/>
            <a:lstStyle/>
            <a:p>
              <a:endParaRPr lang="es-MX"/>
            </a:p>
          </p:txBody>
        </p:sp>
        <p:sp>
          <p:nvSpPr>
            <p:cNvPr id="49" name="TextBox 10"/>
            <p:cNvSpPr txBox="1"/>
            <p:nvPr/>
          </p:nvSpPr>
          <p:spPr>
            <a:xfrm>
              <a:off x="101600" y="-38100"/>
              <a:ext cx="2364463" cy="351551"/>
            </a:xfrm>
            <a:prstGeom prst="rect">
              <a:avLst/>
            </a:prstGeom>
          </p:spPr>
          <p:txBody>
            <a:bodyPr lIns="50800" tIns="50800" rIns="50800" bIns="50800" rtlCol="0" anchor="ctr"/>
            <a:lstStyle/>
            <a:p>
              <a:pPr algn="ctr">
                <a:lnSpc>
                  <a:spcPts val="2659"/>
                </a:lnSpc>
              </a:pPr>
              <a:endParaRPr dirty="0"/>
            </a:p>
          </p:txBody>
        </p:sp>
      </p:grpSp>
      <p:grpSp>
        <p:nvGrpSpPr>
          <p:cNvPr id="50" name="Group 11"/>
          <p:cNvGrpSpPr/>
          <p:nvPr/>
        </p:nvGrpSpPr>
        <p:grpSpPr>
          <a:xfrm rot="3725405">
            <a:off x="8623316" y="-829640"/>
            <a:ext cx="12744203" cy="1055340"/>
            <a:chOff x="0" y="0"/>
            <a:chExt cx="3618333" cy="299632"/>
          </a:xfrm>
        </p:grpSpPr>
        <p:sp>
          <p:nvSpPr>
            <p:cNvPr id="51" name="Freeform 12"/>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DB2491"/>
            </a:solidFill>
          </p:spPr>
          <p:txBody>
            <a:bodyPr/>
            <a:lstStyle/>
            <a:p>
              <a:endParaRPr lang="es-MX"/>
            </a:p>
          </p:txBody>
        </p:sp>
        <p:sp>
          <p:nvSpPr>
            <p:cNvPr id="52" name="TextBox 13"/>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3" name="Group 14"/>
          <p:cNvGrpSpPr/>
          <p:nvPr/>
        </p:nvGrpSpPr>
        <p:grpSpPr>
          <a:xfrm rot="-3721067">
            <a:off x="9500816" y="7282641"/>
            <a:ext cx="11160201" cy="1822253"/>
            <a:chOff x="0" y="0"/>
            <a:chExt cx="1803893" cy="294542"/>
          </a:xfrm>
        </p:grpSpPr>
        <p:sp>
          <p:nvSpPr>
            <p:cNvPr id="54" name="Freeform 15"/>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C9ADD7"/>
            </a:solidFill>
          </p:spPr>
          <p:txBody>
            <a:bodyPr/>
            <a:lstStyle/>
            <a:p>
              <a:endParaRPr lang="es-MX"/>
            </a:p>
          </p:txBody>
        </p:sp>
        <p:sp>
          <p:nvSpPr>
            <p:cNvPr id="55" name="TextBox 16"/>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sp>
        <p:nvSpPr>
          <p:cNvPr id="27" name="TextBox 6"/>
          <p:cNvSpPr txBox="1"/>
          <p:nvPr/>
        </p:nvSpPr>
        <p:spPr>
          <a:xfrm>
            <a:off x="987408" y="342900"/>
            <a:ext cx="11041166" cy="636393"/>
          </a:xfrm>
          <a:prstGeom prst="rect">
            <a:avLst/>
          </a:prstGeom>
        </p:spPr>
        <p:txBody>
          <a:bodyPr wrap="square" lIns="0" tIns="0" rIns="0" bIns="0" rtlCol="0" anchor="t">
            <a:spAutoFit/>
          </a:bodyPr>
          <a:lstStyle/>
          <a:p>
            <a:pPr>
              <a:lnSpc>
                <a:spcPts val="4875"/>
              </a:lnSpc>
            </a:pPr>
            <a:r>
              <a:rPr lang="en-US" sz="4599" dirty="0">
                <a:latin typeface="Poppins Ultra-Bold"/>
              </a:rPr>
              <a:t>Roles del personal de </a:t>
            </a:r>
            <a:r>
              <a:rPr lang="en-US" sz="4599" dirty="0" err="1">
                <a:latin typeface="Poppins Ultra-Bold"/>
              </a:rPr>
              <a:t>apoyo</a:t>
            </a:r>
            <a:r>
              <a:rPr lang="en-US" sz="4599" dirty="0">
                <a:latin typeface="Poppins Ultra-Bold"/>
              </a:rPr>
              <a:t> en MRV</a:t>
            </a:r>
          </a:p>
        </p:txBody>
      </p:sp>
      <p:sp>
        <p:nvSpPr>
          <p:cNvPr id="28" name="TextBox 7"/>
          <p:cNvSpPr txBox="1"/>
          <p:nvPr/>
        </p:nvSpPr>
        <p:spPr>
          <a:xfrm>
            <a:off x="762060" y="1955714"/>
            <a:ext cx="12368750" cy="738664"/>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a:t>
            </a:r>
          </a:p>
          <a:p>
            <a:pPr marL="285750" indent="-285750" algn="just"/>
            <a:r>
              <a:rPr lang="es-MX" sz="2400" dirty="0">
                <a:latin typeface="Poppins" panose="020B0604020202020204" charset="0"/>
                <a:cs typeface="Poppins" panose="020B0604020202020204" charset="0"/>
                <a:sym typeface="Arial"/>
              </a:rPr>
              <a:t>	</a:t>
            </a:r>
            <a:r>
              <a:rPr lang="es-MX" sz="2400" dirty="0">
                <a:latin typeface="Poppins" panose="020B0604020202020204" charset="0"/>
                <a:cs typeface="Poppins" panose="020B0604020202020204" charset="0"/>
              </a:rPr>
              <a:t>	</a:t>
            </a:r>
            <a:endParaRPr lang="es-MX" sz="2400" dirty="0">
              <a:latin typeface="Poppins" panose="020B0604020202020204" charset="0"/>
              <a:cs typeface="Poppins" panose="020B0604020202020204" charset="0"/>
              <a:sym typeface="Arial"/>
            </a:endParaRPr>
          </a:p>
        </p:txBody>
      </p:sp>
      <p:pic>
        <p:nvPicPr>
          <p:cNvPr id="2" name="Imagen 1">
            <a:extLst>
              <a:ext uri="{FF2B5EF4-FFF2-40B4-BE49-F238E27FC236}">
                <a16:creationId xmlns:a16="http://schemas.microsoft.com/office/drawing/2014/main" id="{EE9C9CA3-77AA-28FF-240E-05B28E81CEE1}"/>
              </a:ext>
            </a:extLst>
          </p:cNvPr>
          <p:cNvPicPr>
            <a:picLocks noChangeAspect="1"/>
          </p:cNvPicPr>
          <p:nvPr/>
        </p:nvPicPr>
        <p:blipFill rotWithShape="1">
          <a:blip r:embed="rId5"/>
          <a:srcRect l="1666" t="35684" r="86668" b="56889"/>
          <a:stretch/>
        </p:blipFill>
        <p:spPr>
          <a:xfrm>
            <a:off x="13746651" y="61205"/>
            <a:ext cx="4117848" cy="1474644"/>
          </a:xfrm>
          <a:prstGeom prst="rect">
            <a:avLst/>
          </a:prstGeom>
        </p:spPr>
      </p:pic>
      <p:pic>
        <p:nvPicPr>
          <p:cNvPr id="4" name="Imagen 3">
            <a:extLst>
              <a:ext uri="{FF2B5EF4-FFF2-40B4-BE49-F238E27FC236}">
                <a16:creationId xmlns:a16="http://schemas.microsoft.com/office/drawing/2014/main" id="{7432F587-9A9C-78D1-9C28-EBFD8056E381}"/>
              </a:ext>
            </a:extLst>
          </p:cNvPr>
          <p:cNvPicPr>
            <a:picLocks noChangeAspect="1"/>
          </p:cNvPicPr>
          <p:nvPr/>
        </p:nvPicPr>
        <p:blipFill rotWithShape="1">
          <a:blip r:embed="rId6"/>
          <a:srcRect l="1250" t="38071" r="50425" b="14999"/>
          <a:stretch/>
        </p:blipFill>
        <p:spPr>
          <a:xfrm>
            <a:off x="1098557" y="1596291"/>
            <a:ext cx="15481401" cy="8457084"/>
          </a:xfrm>
          <a:prstGeom prst="rect">
            <a:avLst/>
          </a:prstGeom>
        </p:spPr>
      </p:pic>
    </p:spTree>
    <p:extLst>
      <p:ext uri="{BB962C8B-B14F-4D97-AF65-F5344CB8AC3E}">
        <p14:creationId xmlns:p14="http://schemas.microsoft.com/office/powerpoint/2010/main" val="387202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79" y="-323"/>
            <a:ext cx="18208772" cy="10242434"/>
          </a:xfrm>
          <a:prstGeom prst="rect">
            <a:avLst/>
          </a:prstGeom>
        </p:spPr>
      </p:pic>
      <p:grpSp>
        <p:nvGrpSpPr>
          <p:cNvPr id="30" name="Group 5"/>
          <p:cNvGrpSpPr/>
          <p:nvPr/>
        </p:nvGrpSpPr>
        <p:grpSpPr>
          <a:xfrm rot="-3721067">
            <a:off x="10637590" y="8778558"/>
            <a:ext cx="11160201" cy="1822253"/>
            <a:chOff x="0" y="0"/>
            <a:chExt cx="1803893" cy="294542"/>
          </a:xfrm>
        </p:grpSpPr>
        <p:sp>
          <p:nvSpPr>
            <p:cNvPr id="31" name="Freeform 6"/>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DB2491"/>
            </a:solidFill>
          </p:spPr>
          <p:txBody>
            <a:bodyPr/>
            <a:lstStyle/>
            <a:p>
              <a:endParaRPr lang="es-MX"/>
            </a:p>
          </p:txBody>
        </p:sp>
        <p:sp>
          <p:nvSpPr>
            <p:cNvPr id="32" name="TextBox 7"/>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grpSp>
        <p:nvGrpSpPr>
          <p:cNvPr id="39" name="Group 3"/>
          <p:cNvGrpSpPr/>
          <p:nvPr/>
        </p:nvGrpSpPr>
        <p:grpSpPr>
          <a:xfrm>
            <a:off x="16735386" y="0"/>
            <a:ext cx="1628814" cy="10287000"/>
            <a:chOff x="0" y="0"/>
            <a:chExt cx="2171752" cy="13716000"/>
          </a:xfrm>
        </p:grpSpPr>
        <p:sp>
          <p:nvSpPr>
            <p:cNvPr id="40" name="AutoShape 4"/>
            <p:cNvSpPr/>
            <p:nvPr/>
          </p:nvSpPr>
          <p:spPr>
            <a:xfrm>
              <a:off x="0" y="0"/>
              <a:ext cx="2171752" cy="13716000"/>
            </a:xfrm>
            <a:prstGeom prst="rect">
              <a:avLst/>
            </a:prstGeom>
            <a:solidFill>
              <a:srgbClr val="4A255C"/>
            </a:solidFill>
          </p:spPr>
          <p:txBody>
            <a:bodyPr/>
            <a:lstStyle/>
            <a:p>
              <a:endParaRPr lang="es-MX"/>
            </a:p>
          </p:txBody>
        </p:sp>
      </p:grpSp>
      <p:grpSp>
        <p:nvGrpSpPr>
          <p:cNvPr id="41" name="Group 17"/>
          <p:cNvGrpSpPr/>
          <p:nvPr/>
        </p:nvGrpSpPr>
        <p:grpSpPr>
          <a:xfrm rot="3725405">
            <a:off x="10884736" y="-2361942"/>
            <a:ext cx="9469823" cy="1376976"/>
            <a:chOff x="0" y="0"/>
            <a:chExt cx="2060647" cy="299632"/>
          </a:xfrm>
        </p:grpSpPr>
        <p:sp>
          <p:nvSpPr>
            <p:cNvPr id="42" name="Freeform 18"/>
            <p:cNvSpPr/>
            <p:nvPr/>
          </p:nvSpPr>
          <p:spPr>
            <a:xfrm>
              <a:off x="0" y="0"/>
              <a:ext cx="2060647" cy="299632"/>
            </a:xfrm>
            <a:custGeom>
              <a:avLst/>
              <a:gdLst/>
              <a:ahLst/>
              <a:cxnLst/>
              <a:rect l="l" t="t" r="r" b="b"/>
              <a:pathLst>
                <a:path w="2060647" h="299632">
                  <a:moveTo>
                    <a:pt x="1857447" y="0"/>
                  </a:moveTo>
                  <a:lnTo>
                    <a:pt x="0" y="0"/>
                  </a:lnTo>
                  <a:lnTo>
                    <a:pt x="203200" y="299632"/>
                  </a:lnTo>
                  <a:lnTo>
                    <a:pt x="2060647" y="299632"/>
                  </a:lnTo>
                  <a:lnTo>
                    <a:pt x="1857447" y="0"/>
                  </a:lnTo>
                  <a:close/>
                </a:path>
              </a:pathLst>
            </a:custGeom>
            <a:solidFill>
              <a:srgbClr val="C9ADD7"/>
            </a:solidFill>
          </p:spPr>
          <p:txBody>
            <a:bodyPr/>
            <a:lstStyle/>
            <a:p>
              <a:endParaRPr lang="es-MX"/>
            </a:p>
          </p:txBody>
        </p:sp>
        <p:sp>
          <p:nvSpPr>
            <p:cNvPr id="43" name="TextBox 19"/>
            <p:cNvSpPr txBox="1"/>
            <p:nvPr/>
          </p:nvSpPr>
          <p:spPr>
            <a:xfrm>
              <a:off x="101600" y="-38100"/>
              <a:ext cx="1857447"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4" name="Group 20"/>
          <p:cNvGrpSpPr/>
          <p:nvPr/>
        </p:nvGrpSpPr>
        <p:grpSpPr>
          <a:xfrm rot="3725405">
            <a:off x="9018119" y="-4882818"/>
            <a:ext cx="12744203" cy="1055340"/>
            <a:chOff x="0" y="0"/>
            <a:chExt cx="3618333" cy="299632"/>
          </a:xfrm>
        </p:grpSpPr>
        <p:sp>
          <p:nvSpPr>
            <p:cNvPr id="45" name="Freeform 21"/>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409AA1"/>
            </a:solidFill>
          </p:spPr>
          <p:txBody>
            <a:bodyPr/>
            <a:lstStyle/>
            <a:p>
              <a:endParaRPr lang="es-MX"/>
            </a:p>
          </p:txBody>
        </p:sp>
        <p:sp>
          <p:nvSpPr>
            <p:cNvPr id="46" name="TextBox 22"/>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7" name="Group 8"/>
          <p:cNvGrpSpPr/>
          <p:nvPr/>
        </p:nvGrpSpPr>
        <p:grpSpPr>
          <a:xfrm rot="-7185482">
            <a:off x="12100683" y="6952872"/>
            <a:ext cx="12944638" cy="1580237"/>
            <a:chOff x="0" y="0"/>
            <a:chExt cx="2567663" cy="313451"/>
          </a:xfrm>
        </p:grpSpPr>
        <p:sp>
          <p:nvSpPr>
            <p:cNvPr id="48" name="Freeform 9"/>
            <p:cNvSpPr/>
            <p:nvPr/>
          </p:nvSpPr>
          <p:spPr>
            <a:xfrm>
              <a:off x="0" y="0"/>
              <a:ext cx="2567663" cy="313451"/>
            </a:xfrm>
            <a:custGeom>
              <a:avLst/>
              <a:gdLst/>
              <a:ahLst/>
              <a:cxnLst/>
              <a:rect l="l" t="t" r="r" b="b"/>
              <a:pathLst>
                <a:path w="2567663" h="313451">
                  <a:moveTo>
                    <a:pt x="2364463" y="0"/>
                  </a:moveTo>
                  <a:lnTo>
                    <a:pt x="0" y="0"/>
                  </a:lnTo>
                  <a:lnTo>
                    <a:pt x="203200" y="313451"/>
                  </a:lnTo>
                  <a:lnTo>
                    <a:pt x="2567663" y="313451"/>
                  </a:lnTo>
                  <a:lnTo>
                    <a:pt x="2364463" y="0"/>
                  </a:lnTo>
                  <a:close/>
                </a:path>
              </a:pathLst>
            </a:custGeom>
            <a:solidFill>
              <a:srgbClr val="409AA1"/>
            </a:solidFill>
          </p:spPr>
          <p:txBody>
            <a:bodyPr/>
            <a:lstStyle/>
            <a:p>
              <a:endParaRPr lang="es-MX"/>
            </a:p>
          </p:txBody>
        </p:sp>
        <p:sp>
          <p:nvSpPr>
            <p:cNvPr id="49" name="TextBox 10"/>
            <p:cNvSpPr txBox="1"/>
            <p:nvPr/>
          </p:nvSpPr>
          <p:spPr>
            <a:xfrm>
              <a:off x="101600" y="-38100"/>
              <a:ext cx="2364463" cy="351551"/>
            </a:xfrm>
            <a:prstGeom prst="rect">
              <a:avLst/>
            </a:prstGeom>
          </p:spPr>
          <p:txBody>
            <a:bodyPr lIns="50800" tIns="50800" rIns="50800" bIns="50800" rtlCol="0" anchor="ctr"/>
            <a:lstStyle/>
            <a:p>
              <a:pPr algn="ctr">
                <a:lnSpc>
                  <a:spcPts val="2659"/>
                </a:lnSpc>
              </a:pPr>
              <a:endParaRPr dirty="0"/>
            </a:p>
          </p:txBody>
        </p:sp>
      </p:grpSp>
      <p:grpSp>
        <p:nvGrpSpPr>
          <p:cNvPr id="50" name="Group 11"/>
          <p:cNvGrpSpPr/>
          <p:nvPr/>
        </p:nvGrpSpPr>
        <p:grpSpPr>
          <a:xfrm rot="3725405">
            <a:off x="8623316" y="-829640"/>
            <a:ext cx="12744203" cy="1055340"/>
            <a:chOff x="0" y="0"/>
            <a:chExt cx="3618333" cy="299632"/>
          </a:xfrm>
        </p:grpSpPr>
        <p:sp>
          <p:nvSpPr>
            <p:cNvPr id="51" name="Freeform 12"/>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DB2491"/>
            </a:solidFill>
          </p:spPr>
          <p:txBody>
            <a:bodyPr/>
            <a:lstStyle/>
            <a:p>
              <a:endParaRPr lang="es-MX"/>
            </a:p>
          </p:txBody>
        </p:sp>
        <p:sp>
          <p:nvSpPr>
            <p:cNvPr id="52" name="TextBox 13"/>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3" name="Group 14"/>
          <p:cNvGrpSpPr/>
          <p:nvPr/>
        </p:nvGrpSpPr>
        <p:grpSpPr>
          <a:xfrm rot="-3721067">
            <a:off x="9500816" y="7282641"/>
            <a:ext cx="11160201" cy="1822253"/>
            <a:chOff x="0" y="0"/>
            <a:chExt cx="1803893" cy="294542"/>
          </a:xfrm>
        </p:grpSpPr>
        <p:sp>
          <p:nvSpPr>
            <p:cNvPr id="54" name="Freeform 15"/>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C9ADD7"/>
            </a:solidFill>
          </p:spPr>
          <p:txBody>
            <a:bodyPr/>
            <a:lstStyle/>
            <a:p>
              <a:endParaRPr lang="es-MX"/>
            </a:p>
          </p:txBody>
        </p:sp>
        <p:sp>
          <p:nvSpPr>
            <p:cNvPr id="55" name="TextBox 16"/>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sp>
        <p:nvSpPr>
          <p:cNvPr id="27" name="TextBox 6"/>
          <p:cNvSpPr txBox="1"/>
          <p:nvPr/>
        </p:nvSpPr>
        <p:spPr>
          <a:xfrm>
            <a:off x="987408" y="342900"/>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Toma de </a:t>
            </a:r>
            <a:r>
              <a:rPr lang="en-US" sz="4599" dirty="0" err="1">
                <a:latin typeface="Poppins Ultra-Bold"/>
              </a:rPr>
              <a:t>tiempo</a:t>
            </a:r>
            <a:endParaRPr lang="en-US" sz="4599" dirty="0">
              <a:latin typeface="Poppins Ultra-Bold"/>
            </a:endParaRPr>
          </a:p>
        </p:txBody>
      </p:sp>
      <p:sp>
        <p:nvSpPr>
          <p:cNvPr id="28" name="TextBox 7"/>
          <p:cNvSpPr txBox="1"/>
          <p:nvPr/>
        </p:nvSpPr>
        <p:spPr>
          <a:xfrm>
            <a:off x="762060" y="1955714"/>
            <a:ext cx="12368750" cy="738664"/>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a:t>
            </a:r>
          </a:p>
          <a:p>
            <a:pPr marL="285750" indent="-285750" algn="just"/>
            <a:r>
              <a:rPr lang="es-MX" sz="2400" dirty="0">
                <a:latin typeface="Poppins" panose="020B0604020202020204" charset="0"/>
                <a:cs typeface="Poppins" panose="020B0604020202020204" charset="0"/>
                <a:sym typeface="Arial"/>
              </a:rPr>
              <a:t>	</a:t>
            </a:r>
            <a:r>
              <a:rPr lang="es-MX" sz="2400" dirty="0">
                <a:latin typeface="Poppins" panose="020B0604020202020204" charset="0"/>
                <a:cs typeface="Poppins" panose="020B0604020202020204" charset="0"/>
              </a:rPr>
              <a:t>	</a:t>
            </a:r>
            <a:endParaRPr lang="es-MX" sz="2400" dirty="0">
              <a:latin typeface="Poppins" panose="020B0604020202020204" charset="0"/>
              <a:cs typeface="Poppins" panose="020B0604020202020204" charset="0"/>
              <a:sym typeface="Arial"/>
            </a:endParaRPr>
          </a:p>
        </p:txBody>
      </p:sp>
      <p:pic>
        <p:nvPicPr>
          <p:cNvPr id="1029" name="Imagen 2">
            <a:extLst>
              <a:ext uri="{FF2B5EF4-FFF2-40B4-BE49-F238E27FC236}">
                <a16:creationId xmlns:a16="http://schemas.microsoft.com/office/drawing/2014/main" id="{F90EFFD6-E4F4-F41B-ED5B-3AD83D1814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92" r="10647"/>
          <a:stretch/>
        </p:blipFill>
        <p:spPr bwMode="auto">
          <a:xfrm>
            <a:off x="6381731" y="785944"/>
            <a:ext cx="4968371" cy="900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657" b="657"/>
          <a:stretch>
            <a:fillRect/>
          </a:stretch>
        </p:blipFill>
        <p:spPr>
          <a:xfrm>
            <a:off x="0" y="0"/>
            <a:ext cx="18288000" cy="10287000"/>
          </a:xfrm>
          <a:prstGeom prst="rect">
            <a:avLst/>
          </a:prstGeom>
        </p:spPr>
      </p:pic>
      <p:grpSp>
        <p:nvGrpSpPr>
          <p:cNvPr id="3" name="Group 3"/>
          <p:cNvGrpSpPr/>
          <p:nvPr/>
        </p:nvGrpSpPr>
        <p:grpSpPr>
          <a:xfrm>
            <a:off x="5070552" y="-6327082"/>
            <a:ext cx="5115151" cy="7672726"/>
            <a:chOff x="0" y="0"/>
            <a:chExt cx="406400" cy="609600"/>
          </a:xfrm>
        </p:grpSpPr>
        <p:sp>
          <p:nvSpPr>
            <p:cNvPr id="4" name="Freeform 4"/>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409AA1"/>
            </a:solidFill>
          </p:spPr>
          <p:txBody>
            <a:bodyPr/>
            <a:lstStyle/>
            <a:p>
              <a:endParaRPr lang="es-MX"/>
            </a:p>
          </p:txBody>
        </p:sp>
        <p:sp>
          <p:nvSpPr>
            <p:cNvPr id="5" name="TextBox 5"/>
            <p:cNvSpPr txBox="1"/>
            <p:nvPr/>
          </p:nvSpPr>
          <p:spPr>
            <a:xfrm>
              <a:off x="101600" y="-38100"/>
              <a:ext cx="203200" cy="647700"/>
            </a:xfrm>
            <a:prstGeom prst="rect">
              <a:avLst/>
            </a:prstGeom>
          </p:spPr>
          <p:txBody>
            <a:bodyPr lIns="50800" tIns="50800" rIns="50800" bIns="50800" rtlCol="0" anchor="ctr"/>
            <a:lstStyle/>
            <a:p>
              <a:pPr algn="ctr">
                <a:lnSpc>
                  <a:spcPts val="2659"/>
                </a:lnSpc>
              </a:pPr>
              <a:endParaRPr dirty="0"/>
            </a:p>
          </p:txBody>
        </p:sp>
      </p:grpSp>
      <p:grpSp>
        <p:nvGrpSpPr>
          <p:cNvPr id="6" name="Group 6"/>
          <p:cNvGrpSpPr/>
          <p:nvPr/>
        </p:nvGrpSpPr>
        <p:grpSpPr>
          <a:xfrm>
            <a:off x="-1328409" y="-6644026"/>
            <a:ext cx="10230302" cy="7672726"/>
            <a:chOff x="0" y="0"/>
            <a:chExt cx="812800" cy="609600"/>
          </a:xfrm>
        </p:grpSpPr>
        <p:sp>
          <p:nvSpPr>
            <p:cNvPr id="7" name="Freeform 7"/>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DB2491"/>
            </a:solidFill>
          </p:spPr>
          <p:txBody>
            <a:bodyPr/>
            <a:lstStyle/>
            <a:p>
              <a:endParaRPr lang="es-MX"/>
            </a:p>
          </p:txBody>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dirty="0"/>
            </a:p>
          </p:txBody>
        </p:sp>
      </p:grpSp>
      <p:sp>
        <p:nvSpPr>
          <p:cNvPr id="10" name="TextBox 10"/>
          <p:cNvSpPr txBox="1"/>
          <p:nvPr/>
        </p:nvSpPr>
        <p:spPr>
          <a:xfrm>
            <a:off x="1504807" y="6648667"/>
            <a:ext cx="7131489" cy="1619033"/>
          </a:xfrm>
          <a:prstGeom prst="rect">
            <a:avLst/>
          </a:prstGeom>
        </p:spPr>
        <p:txBody>
          <a:bodyPr wrap="square" lIns="0" tIns="0" rIns="0" bIns="0" rtlCol="0" anchor="t">
            <a:spAutoFit/>
          </a:bodyPr>
          <a:lstStyle/>
          <a:p>
            <a:pPr>
              <a:lnSpc>
                <a:spcPts val="13131"/>
              </a:lnSpc>
            </a:pPr>
            <a:r>
              <a:rPr lang="en-US" sz="10000" b="1" dirty="0">
                <a:latin typeface="Poppins" panose="020B0604020202020204" charset="0"/>
                <a:cs typeface="Poppins" panose="020B0604020202020204" charset="0"/>
              </a:rPr>
              <a:t>¡GRACIAS!</a:t>
            </a:r>
          </a:p>
        </p:txBody>
      </p:sp>
      <p:grpSp>
        <p:nvGrpSpPr>
          <p:cNvPr id="13" name="Group 13"/>
          <p:cNvGrpSpPr/>
          <p:nvPr/>
        </p:nvGrpSpPr>
        <p:grpSpPr>
          <a:xfrm>
            <a:off x="11681722" y="1677213"/>
            <a:ext cx="11376721" cy="8532541"/>
            <a:chOff x="0" y="0"/>
            <a:chExt cx="812800" cy="609600"/>
          </a:xfrm>
        </p:grpSpPr>
        <p:sp>
          <p:nvSpPr>
            <p:cNvPr id="14" name="Freeform 14"/>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935BAE"/>
            </a:solidFill>
          </p:spPr>
          <p:txBody>
            <a:bodyPr/>
            <a:lstStyle/>
            <a:p>
              <a:endParaRPr lang="es-MX"/>
            </a:p>
          </p:txBody>
        </p:sp>
        <p:sp>
          <p:nvSpPr>
            <p:cNvPr id="15" name="TextBox 1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dirty="0"/>
            </a:p>
          </p:txBody>
        </p:sp>
      </p:grpSp>
      <p:grpSp>
        <p:nvGrpSpPr>
          <p:cNvPr id="16" name="Group 16"/>
          <p:cNvGrpSpPr/>
          <p:nvPr/>
        </p:nvGrpSpPr>
        <p:grpSpPr>
          <a:xfrm>
            <a:off x="6471399" y="9479080"/>
            <a:ext cx="12320774" cy="8532541"/>
            <a:chOff x="0" y="0"/>
            <a:chExt cx="880247" cy="609600"/>
          </a:xfrm>
        </p:grpSpPr>
        <p:sp>
          <p:nvSpPr>
            <p:cNvPr id="17" name="Freeform 17"/>
            <p:cNvSpPr/>
            <p:nvPr/>
          </p:nvSpPr>
          <p:spPr>
            <a:xfrm>
              <a:off x="0" y="0"/>
              <a:ext cx="880247" cy="609600"/>
            </a:xfrm>
            <a:custGeom>
              <a:avLst/>
              <a:gdLst/>
              <a:ahLst/>
              <a:cxnLst/>
              <a:rect l="l" t="t" r="r" b="b"/>
              <a:pathLst>
                <a:path w="880247" h="609600">
                  <a:moveTo>
                    <a:pt x="203200" y="0"/>
                  </a:moveTo>
                  <a:lnTo>
                    <a:pt x="880247" y="0"/>
                  </a:lnTo>
                  <a:lnTo>
                    <a:pt x="677047" y="609600"/>
                  </a:lnTo>
                  <a:lnTo>
                    <a:pt x="0" y="609600"/>
                  </a:lnTo>
                  <a:lnTo>
                    <a:pt x="203200" y="0"/>
                  </a:lnTo>
                  <a:close/>
                </a:path>
              </a:pathLst>
            </a:custGeom>
            <a:solidFill>
              <a:srgbClr val="C9ADD7"/>
            </a:solidFill>
          </p:spPr>
          <p:txBody>
            <a:bodyPr/>
            <a:lstStyle/>
            <a:p>
              <a:endParaRPr lang="es-MX"/>
            </a:p>
          </p:txBody>
        </p:sp>
        <p:sp>
          <p:nvSpPr>
            <p:cNvPr id="18" name="TextBox 18"/>
            <p:cNvSpPr txBox="1"/>
            <p:nvPr/>
          </p:nvSpPr>
          <p:spPr>
            <a:xfrm>
              <a:off x="101600" y="-38100"/>
              <a:ext cx="677047" cy="647700"/>
            </a:xfrm>
            <a:prstGeom prst="rect">
              <a:avLst/>
            </a:prstGeom>
          </p:spPr>
          <p:txBody>
            <a:bodyPr lIns="50800" tIns="50800" rIns="50800" bIns="50800" rtlCol="0" anchor="ctr"/>
            <a:lstStyle/>
            <a:p>
              <a:pPr algn="ctr">
                <a:lnSpc>
                  <a:spcPts val="2659"/>
                </a:lnSpc>
              </a:pPr>
              <a:endParaRPr dirty="0"/>
            </a:p>
          </p:txBody>
        </p:sp>
      </p:grpSp>
      <p:pic>
        <p:nvPicPr>
          <p:cNvPr id="9" name="Picture 6">
            <a:extLst>
              <a:ext uri="{FF2B5EF4-FFF2-40B4-BE49-F238E27FC236}">
                <a16:creationId xmlns:a16="http://schemas.microsoft.com/office/drawing/2014/main" id="{DC9F26E0-388D-6C7C-F16B-071FE8ECC89B}"/>
              </a:ext>
            </a:extLst>
          </p:cNvPr>
          <p:cNvPicPr>
            <a:picLocks noChangeAspect="1"/>
          </p:cNvPicPr>
          <p:nvPr/>
        </p:nvPicPr>
        <p:blipFill>
          <a:blip r:embed="rId5"/>
          <a:stretch>
            <a:fillRect/>
          </a:stretch>
        </p:blipFill>
        <p:spPr>
          <a:xfrm>
            <a:off x="9601200" y="1866707"/>
            <a:ext cx="7337544" cy="2929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grpSp>
        <p:nvGrpSpPr>
          <p:cNvPr id="12" name="Group 6"/>
          <p:cNvGrpSpPr>
            <a:grpSpLocks noChangeAspect="1"/>
          </p:cNvGrpSpPr>
          <p:nvPr/>
        </p:nvGrpSpPr>
        <p:grpSpPr>
          <a:xfrm rot="-10800000">
            <a:off x="14762242" y="-664504"/>
            <a:ext cx="7051517" cy="6106613"/>
            <a:chOff x="0" y="0"/>
            <a:chExt cx="6350000" cy="5499100"/>
          </a:xfrm>
        </p:grpSpPr>
        <p:sp>
          <p:nvSpPr>
            <p:cNvPr id="13"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5BAE"/>
            </a:solidFill>
          </p:spPr>
          <p:txBody>
            <a:bodyPr/>
            <a:lstStyle/>
            <a:p>
              <a:endParaRPr lang="es-MX"/>
            </a:p>
          </p:txBody>
        </p:sp>
      </p:grpSp>
      <p:sp>
        <p:nvSpPr>
          <p:cNvPr id="14" name="Freeform 5"/>
          <p:cNvSpPr/>
          <p:nvPr/>
        </p:nvSpPr>
        <p:spPr>
          <a:xfrm rot="10800000">
            <a:off x="12001521" y="-1315438"/>
            <a:ext cx="3037086" cy="2630876"/>
          </a:xfrm>
          <a:custGeom>
            <a:avLst/>
            <a:gdLst/>
            <a:ahLst/>
            <a:cxnLst/>
            <a:rect l="l" t="t" r="r" b="b"/>
            <a:pathLst>
              <a:path w="3037086" h="2630876">
                <a:moveTo>
                  <a:pt x="0" y="0"/>
                </a:moveTo>
                <a:lnTo>
                  <a:pt x="3037087" y="0"/>
                </a:lnTo>
                <a:lnTo>
                  <a:pt x="3037087" y="2630876"/>
                </a:lnTo>
                <a:lnTo>
                  <a:pt x="0" y="2630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18" name="Group 3"/>
          <p:cNvGrpSpPr>
            <a:grpSpLocks noChangeAspect="1"/>
          </p:cNvGrpSpPr>
          <p:nvPr/>
        </p:nvGrpSpPr>
        <p:grpSpPr>
          <a:xfrm>
            <a:off x="-3962400" y="4991100"/>
            <a:ext cx="10190754" cy="8825193"/>
            <a:chOff x="0" y="0"/>
            <a:chExt cx="6350000" cy="5499100"/>
          </a:xfrm>
        </p:grpSpPr>
        <p:sp>
          <p:nvSpPr>
            <p:cNvPr id="19"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B2491"/>
            </a:solidFill>
          </p:spPr>
          <p:txBody>
            <a:bodyPr/>
            <a:lstStyle/>
            <a:p>
              <a:endParaRPr lang="es-MX"/>
            </a:p>
          </p:txBody>
        </p:sp>
      </p:grpSp>
      <p:sp>
        <p:nvSpPr>
          <p:cNvPr id="20" name="TextBox 7"/>
          <p:cNvSpPr txBox="1"/>
          <p:nvPr/>
        </p:nvSpPr>
        <p:spPr>
          <a:xfrm>
            <a:off x="971838" y="1401849"/>
            <a:ext cx="10982421" cy="738664"/>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Son los espacios físicos en los que se llevará a cabo la votación presencial:</a:t>
            </a:r>
          </a:p>
        </p:txBody>
      </p:sp>
      <p:sp>
        <p:nvSpPr>
          <p:cNvPr id="21" name="TextBox 6"/>
          <p:cNvSpPr txBox="1"/>
          <p:nvPr/>
        </p:nvSpPr>
        <p:spPr>
          <a:xfrm>
            <a:off x="971837" y="440030"/>
            <a:ext cx="10264645" cy="636393"/>
          </a:xfrm>
          <a:prstGeom prst="rect">
            <a:avLst/>
          </a:prstGeom>
        </p:spPr>
        <p:txBody>
          <a:bodyPr wrap="square" lIns="0" tIns="0" rIns="0" bIns="0" rtlCol="0" anchor="t">
            <a:spAutoFit/>
          </a:bodyPr>
          <a:lstStyle/>
          <a:p>
            <a:pPr>
              <a:lnSpc>
                <a:spcPts val="4875"/>
              </a:lnSpc>
            </a:pPr>
            <a:r>
              <a:rPr lang="en-US" sz="4599" dirty="0">
                <a:latin typeface="Poppins Ultra-Bold"/>
              </a:rPr>
              <a:t>Módulos Receptores de Votación</a:t>
            </a:r>
          </a:p>
        </p:txBody>
      </p:sp>
      <p:sp>
        <p:nvSpPr>
          <p:cNvPr id="22" name="Freeform 8"/>
          <p:cNvSpPr/>
          <p:nvPr/>
        </p:nvSpPr>
        <p:spPr>
          <a:xfrm>
            <a:off x="10324534" y="8844277"/>
            <a:ext cx="2662900" cy="2306737"/>
          </a:xfrm>
          <a:custGeom>
            <a:avLst/>
            <a:gdLst/>
            <a:ahLst/>
            <a:cxnLst/>
            <a:rect l="l" t="t" r="r" b="b"/>
            <a:pathLst>
              <a:path w="2662900" h="2306737">
                <a:moveTo>
                  <a:pt x="0" y="0"/>
                </a:moveTo>
                <a:lnTo>
                  <a:pt x="2662901" y="0"/>
                </a:lnTo>
                <a:lnTo>
                  <a:pt x="2662901" y="2306737"/>
                </a:lnTo>
                <a:lnTo>
                  <a:pt x="0" y="23067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23" name="Group 9"/>
          <p:cNvGrpSpPr>
            <a:grpSpLocks noChangeAspect="1"/>
          </p:cNvGrpSpPr>
          <p:nvPr/>
        </p:nvGrpSpPr>
        <p:grpSpPr>
          <a:xfrm>
            <a:off x="10491129" y="9609035"/>
            <a:ext cx="2329710" cy="2017529"/>
            <a:chOff x="0" y="0"/>
            <a:chExt cx="6350000" cy="5499100"/>
          </a:xfrm>
        </p:grpSpPr>
        <p:sp>
          <p:nvSpPr>
            <p:cNvPr id="24"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9ADD7"/>
            </a:solidFill>
          </p:spPr>
          <p:txBody>
            <a:bodyPr/>
            <a:lstStyle/>
            <a:p>
              <a:endParaRPr lang="es-MX"/>
            </a:p>
          </p:txBody>
        </p:sp>
      </p:grpSp>
      <p:pic>
        <p:nvPicPr>
          <p:cNvPr id="3" name="Imagen 2">
            <a:extLst>
              <a:ext uri="{FF2B5EF4-FFF2-40B4-BE49-F238E27FC236}">
                <a16:creationId xmlns:a16="http://schemas.microsoft.com/office/drawing/2014/main" id="{5C67D644-726C-B9F1-DD83-9DEA689F4E49}"/>
              </a:ext>
            </a:extLst>
          </p:cNvPr>
          <p:cNvPicPr>
            <a:picLocks noChangeAspect="1"/>
          </p:cNvPicPr>
          <p:nvPr/>
        </p:nvPicPr>
        <p:blipFill>
          <a:blip r:embed="rId7"/>
          <a:stretch>
            <a:fillRect/>
          </a:stretch>
        </p:blipFill>
        <p:spPr>
          <a:xfrm>
            <a:off x="2012529" y="2080197"/>
            <a:ext cx="14262941" cy="4739751"/>
          </a:xfrm>
          <a:prstGeom prst="rect">
            <a:avLst/>
          </a:prstGeom>
        </p:spPr>
      </p:pic>
      <p:pic>
        <p:nvPicPr>
          <p:cNvPr id="5" name="Imagen 4">
            <a:extLst>
              <a:ext uri="{FF2B5EF4-FFF2-40B4-BE49-F238E27FC236}">
                <a16:creationId xmlns:a16="http://schemas.microsoft.com/office/drawing/2014/main" id="{0AB5F84F-49EE-1ACD-3D91-6D5BE84CCD7A}"/>
              </a:ext>
            </a:extLst>
          </p:cNvPr>
          <p:cNvPicPr>
            <a:picLocks noChangeAspect="1"/>
          </p:cNvPicPr>
          <p:nvPr/>
        </p:nvPicPr>
        <p:blipFill>
          <a:blip r:embed="rId8"/>
          <a:stretch>
            <a:fillRect/>
          </a:stretch>
        </p:blipFill>
        <p:spPr>
          <a:xfrm>
            <a:off x="5485380" y="7143245"/>
            <a:ext cx="7316768" cy="1701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23812"/>
            <a:ext cx="18701208" cy="10519430"/>
          </a:xfrm>
          <a:prstGeom prst="rect">
            <a:avLst/>
          </a:prstGeom>
        </p:spPr>
      </p:pic>
      <p:grpSp>
        <p:nvGrpSpPr>
          <p:cNvPr id="9" name="Group 9"/>
          <p:cNvGrpSpPr>
            <a:grpSpLocks noChangeAspect="1"/>
          </p:cNvGrpSpPr>
          <p:nvPr/>
        </p:nvGrpSpPr>
        <p:grpSpPr>
          <a:xfrm>
            <a:off x="12115800" y="2871504"/>
            <a:ext cx="10190754" cy="8825193"/>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409AA1"/>
            </a:solidFill>
          </p:spPr>
          <p:txBody>
            <a:bodyPr/>
            <a:lstStyle/>
            <a:p>
              <a:endParaRPr lang="es-MX"/>
            </a:p>
          </p:txBody>
        </p:sp>
      </p:grpSp>
      <p:sp>
        <p:nvSpPr>
          <p:cNvPr id="12" name="Freeform 6"/>
          <p:cNvSpPr/>
          <p:nvPr/>
        </p:nvSpPr>
        <p:spPr>
          <a:xfrm>
            <a:off x="-290763" y="7284101"/>
            <a:ext cx="3466551" cy="3002899"/>
          </a:xfrm>
          <a:custGeom>
            <a:avLst/>
            <a:gdLst/>
            <a:ahLst/>
            <a:cxnLst/>
            <a:rect l="l" t="t" r="r" b="b"/>
            <a:pathLst>
              <a:path w="3466551" h="3002899">
                <a:moveTo>
                  <a:pt x="0" y="0"/>
                </a:moveTo>
                <a:lnTo>
                  <a:pt x="3466550" y="0"/>
                </a:lnTo>
                <a:lnTo>
                  <a:pt x="3466550" y="3002899"/>
                </a:lnTo>
                <a:lnTo>
                  <a:pt x="0" y="3002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grpSp>
        <p:nvGrpSpPr>
          <p:cNvPr id="13" name="Group 7"/>
          <p:cNvGrpSpPr>
            <a:grpSpLocks noChangeAspect="1"/>
          </p:cNvGrpSpPr>
          <p:nvPr/>
        </p:nvGrpSpPr>
        <p:grpSpPr>
          <a:xfrm>
            <a:off x="-73891" y="8325095"/>
            <a:ext cx="3032805" cy="2626409"/>
            <a:chOff x="0" y="0"/>
            <a:chExt cx="6350000" cy="5499100"/>
          </a:xfrm>
        </p:grpSpPr>
        <p:sp>
          <p:nvSpPr>
            <p:cNvPr id="14"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B2491"/>
            </a:solidFill>
          </p:spPr>
          <p:txBody>
            <a:bodyPr/>
            <a:lstStyle/>
            <a:p>
              <a:endParaRPr lang="es-MX"/>
            </a:p>
          </p:txBody>
        </p:sp>
      </p:grpSp>
      <p:sp>
        <p:nvSpPr>
          <p:cNvPr id="15" name="Freeform 3"/>
          <p:cNvSpPr/>
          <p:nvPr/>
        </p:nvSpPr>
        <p:spPr>
          <a:xfrm rot="-10800000">
            <a:off x="12001521" y="-1315438"/>
            <a:ext cx="3037086" cy="2630876"/>
          </a:xfrm>
          <a:custGeom>
            <a:avLst/>
            <a:gdLst/>
            <a:ahLst/>
            <a:cxnLst/>
            <a:rect l="l" t="t" r="r" b="b"/>
            <a:pathLst>
              <a:path w="3037086" h="2630876">
                <a:moveTo>
                  <a:pt x="0" y="0"/>
                </a:moveTo>
                <a:lnTo>
                  <a:pt x="3037087" y="0"/>
                </a:lnTo>
                <a:lnTo>
                  <a:pt x="3037087" y="2630876"/>
                </a:lnTo>
                <a:lnTo>
                  <a:pt x="0" y="26308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grpSp>
        <p:nvGrpSpPr>
          <p:cNvPr id="16" name="Group 4"/>
          <p:cNvGrpSpPr>
            <a:grpSpLocks noChangeAspect="1"/>
          </p:cNvGrpSpPr>
          <p:nvPr/>
        </p:nvGrpSpPr>
        <p:grpSpPr>
          <a:xfrm rot="-10800000">
            <a:off x="15773400" y="-9525"/>
            <a:ext cx="7051517" cy="6106613"/>
            <a:chOff x="0" y="0"/>
            <a:chExt cx="6350000" cy="5499100"/>
          </a:xfrm>
        </p:grpSpPr>
        <p:sp>
          <p:nvSpPr>
            <p:cNvPr id="17"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9ADD7"/>
            </a:solidFill>
          </p:spPr>
          <p:txBody>
            <a:bodyPr/>
            <a:lstStyle/>
            <a:p>
              <a:endParaRPr lang="es-MX"/>
            </a:p>
          </p:txBody>
        </p:sp>
      </p:grpSp>
      <p:sp>
        <p:nvSpPr>
          <p:cNvPr id="18" name="TextBox 7"/>
          <p:cNvSpPr txBox="1"/>
          <p:nvPr/>
        </p:nvSpPr>
        <p:spPr>
          <a:xfrm>
            <a:off x="819670" y="1558970"/>
            <a:ext cx="10982421" cy="492443"/>
          </a:xfrm>
          <a:prstGeom prst="rect">
            <a:avLst/>
          </a:prstGeom>
        </p:spPr>
        <p:txBody>
          <a:bodyPr wrap="square" lIns="0" tIns="0" rIns="0" bIns="0" rtlCol="0" anchor="t">
            <a:spAutoFit/>
          </a:bodyPr>
          <a:lstStyle/>
          <a:p>
            <a:pPr marL="285750" indent="-285750" algn="just"/>
            <a:r>
              <a:rPr lang="es-MX" sz="3200" dirty="0">
                <a:latin typeface="Poppins" panose="020B0604020202020204" charset="0"/>
                <a:cs typeface="Poppins" panose="020B0604020202020204" charset="0"/>
                <a:sym typeface="Arial"/>
              </a:rPr>
              <a:t>	Cada MRV contará con los siguientes dispositivos:</a:t>
            </a:r>
          </a:p>
        </p:txBody>
      </p:sp>
      <p:graphicFrame>
        <p:nvGraphicFramePr>
          <p:cNvPr id="21" name="Diagrama 20"/>
          <p:cNvGraphicFramePr/>
          <p:nvPr>
            <p:extLst>
              <p:ext uri="{D42A27DB-BD31-4B8C-83A1-F6EECF244321}">
                <p14:modId xmlns:p14="http://schemas.microsoft.com/office/powerpoint/2010/main" val="1112806959"/>
              </p:ext>
            </p:extLst>
          </p:nvPr>
        </p:nvGraphicFramePr>
        <p:xfrm>
          <a:off x="1205480" y="2469744"/>
          <a:ext cx="13272520" cy="36609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Imagen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64358" y="6853360"/>
            <a:ext cx="5138928" cy="2577829"/>
          </a:xfrm>
          <a:prstGeom prst="rect">
            <a:avLst/>
          </a:prstGeom>
        </p:spPr>
      </p:pic>
      <p:pic>
        <p:nvPicPr>
          <p:cNvPr id="3" name="Imagen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67800" y="6484369"/>
            <a:ext cx="3941961" cy="2665773"/>
          </a:xfrm>
          <a:prstGeom prst="rect">
            <a:avLst/>
          </a:prstGeom>
        </p:spPr>
      </p:pic>
      <p:sp>
        <p:nvSpPr>
          <p:cNvPr id="4" name="TextBox 6">
            <a:extLst>
              <a:ext uri="{FF2B5EF4-FFF2-40B4-BE49-F238E27FC236}">
                <a16:creationId xmlns:a16="http://schemas.microsoft.com/office/drawing/2014/main" id="{9ABC6BE0-EC25-C6FE-8E12-723E61642738}"/>
              </a:ext>
            </a:extLst>
          </p:cNvPr>
          <p:cNvSpPr txBox="1"/>
          <p:nvPr/>
        </p:nvSpPr>
        <p:spPr>
          <a:xfrm>
            <a:off x="971837" y="440030"/>
            <a:ext cx="10264645" cy="636393"/>
          </a:xfrm>
          <a:prstGeom prst="rect">
            <a:avLst/>
          </a:prstGeom>
        </p:spPr>
        <p:txBody>
          <a:bodyPr wrap="square" lIns="0" tIns="0" rIns="0" bIns="0" rtlCol="0" anchor="t">
            <a:spAutoFit/>
          </a:bodyPr>
          <a:lstStyle/>
          <a:p>
            <a:pPr>
              <a:lnSpc>
                <a:spcPts val="4875"/>
              </a:lnSpc>
            </a:pPr>
            <a:r>
              <a:rPr lang="en-US" sz="4599" dirty="0">
                <a:latin typeface="Poppins Ultra-Bold"/>
              </a:rPr>
              <a:t>Módulos Receptores de Votación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08772" cy="10242434"/>
          </a:xfrm>
          <a:prstGeom prst="rect">
            <a:avLst/>
          </a:prstGeom>
        </p:spPr>
      </p:pic>
      <p:grpSp>
        <p:nvGrpSpPr>
          <p:cNvPr id="30" name="Group 5"/>
          <p:cNvGrpSpPr/>
          <p:nvPr/>
        </p:nvGrpSpPr>
        <p:grpSpPr>
          <a:xfrm rot="-3721067">
            <a:off x="10637590" y="8778558"/>
            <a:ext cx="11160201" cy="1822253"/>
            <a:chOff x="0" y="0"/>
            <a:chExt cx="1803893" cy="294542"/>
          </a:xfrm>
        </p:grpSpPr>
        <p:sp>
          <p:nvSpPr>
            <p:cNvPr id="31" name="Freeform 6"/>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DB2491"/>
            </a:solidFill>
          </p:spPr>
          <p:txBody>
            <a:bodyPr/>
            <a:lstStyle/>
            <a:p>
              <a:endParaRPr lang="es-MX"/>
            </a:p>
          </p:txBody>
        </p:sp>
        <p:sp>
          <p:nvSpPr>
            <p:cNvPr id="32" name="TextBox 7"/>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grpSp>
        <p:nvGrpSpPr>
          <p:cNvPr id="39" name="Group 3"/>
          <p:cNvGrpSpPr/>
          <p:nvPr/>
        </p:nvGrpSpPr>
        <p:grpSpPr>
          <a:xfrm>
            <a:off x="16735386" y="0"/>
            <a:ext cx="1628814" cy="10287000"/>
            <a:chOff x="0" y="0"/>
            <a:chExt cx="2171752" cy="13716000"/>
          </a:xfrm>
        </p:grpSpPr>
        <p:sp>
          <p:nvSpPr>
            <p:cNvPr id="40" name="AutoShape 4"/>
            <p:cNvSpPr/>
            <p:nvPr/>
          </p:nvSpPr>
          <p:spPr>
            <a:xfrm>
              <a:off x="0" y="0"/>
              <a:ext cx="2171752" cy="13716000"/>
            </a:xfrm>
            <a:prstGeom prst="rect">
              <a:avLst/>
            </a:prstGeom>
            <a:solidFill>
              <a:srgbClr val="4A255C"/>
            </a:solidFill>
          </p:spPr>
          <p:txBody>
            <a:bodyPr/>
            <a:lstStyle/>
            <a:p>
              <a:endParaRPr lang="es-MX"/>
            </a:p>
          </p:txBody>
        </p:sp>
      </p:grpSp>
      <p:grpSp>
        <p:nvGrpSpPr>
          <p:cNvPr id="41" name="Group 17"/>
          <p:cNvGrpSpPr/>
          <p:nvPr/>
        </p:nvGrpSpPr>
        <p:grpSpPr>
          <a:xfrm rot="3725405">
            <a:off x="10884736" y="-2361942"/>
            <a:ext cx="9469823" cy="1376976"/>
            <a:chOff x="0" y="0"/>
            <a:chExt cx="2060647" cy="299632"/>
          </a:xfrm>
        </p:grpSpPr>
        <p:sp>
          <p:nvSpPr>
            <p:cNvPr id="42" name="Freeform 18"/>
            <p:cNvSpPr/>
            <p:nvPr/>
          </p:nvSpPr>
          <p:spPr>
            <a:xfrm>
              <a:off x="0" y="0"/>
              <a:ext cx="2060647" cy="299632"/>
            </a:xfrm>
            <a:custGeom>
              <a:avLst/>
              <a:gdLst/>
              <a:ahLst/>
              <a:cxnLst/>
              <a:rect l="l" t="t" r="r" b="b"/>
              <a:pathLst>
                <a:path w="2060647" h="299632">
                  <a:moveTo>
                    <a:pt x="1857447" y="0"/>
                  </a:moveTo>
                  <a:lnTo>
                    <a:pt x="0" y="0"/>
                  </a:lnTo>
                  <a:lnTo>
                    <a:pt x="203200" y="299632"/>
                  </a:lnTo>
                  <a:lnTo>
                    <a:pt x="2060647" y="299632"/>
                  </a:lnTo>
                  <a:lnTo>
                    <a:pt x="1857447" y="0"/>
                  </a:lnTo>
                  <a:close/>
                </a:path>
              </a:pathLst>
            </a:custGeom>
            <a:solidFill>
              <a:srgbClr val="C9ADD7"/>
            </a:solidFill>
          </p:spPr>
          <p:txBody>
            <a:bodyPr/>
            <a:lstStyle/>
            <a:p>
              <a:endParaRPr lang="es-MX"/>
            </a:p>
          </p:txBody>
        </p:sp>
        <p:sp>
          <p:nvSpPr>
            <p:cNvPr id="43" name="TextBox 19"/>
            <p:cNvSpPr txBox="1"/>
            <p:nvPr/>
          </p:nvSpPr>
          <p:spPr>
            <a:xfrm>
              <a:off x="101600" y="-38100"/>
              <a:ext cx="1857447"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4" name="Group 20"/>
          <p:cNvGrpSpPr/>
          <p:nvPr/>
        </p:nvGrpSpPr>
        <p:grpSpPr>
          <a:xfrm rot="3725405">
            <a:off x="9018119" y="-4882818"/>
            <a:ext cx="12744203" cy="1055340"/>
            <a:chOff x="0" y="0"/>
            <a:chExt cx="3618333" cy="299632"/>
          </a:xfrm>
        </p:grpSpPr>
        <p:sp>
          <p:nvSpPr>
            <p:cNvPr id="45" name="Freeform 21"/>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409AA1"/>
            </a:solidFill>
          </p:spPr>
          <p:txBody>
            <a:bodyPr/>
            <a:lstStyle/>
            <a:p>
              <a:endParaRPr lang="es-MX"/>
            </a:p>
          </p:txBody>
        </p:sp>
        <p:sp>
          <p:nvSpPr>
            <p:cNvPr id="46" name="TextBox 22"/>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7" name="Group 8"/>
          <p:cNvGrpSpPr/>
          <p:nvPr/>
        </p:nvGrpSpPr>
        <p:grpSpPr>
          <a:xfrm rot="-7185482">
            <a:off x="12100683" y="6952872"/>
            <a:ext cx="12944638" cy="1580237"/>
            <a:chOff x="0" y="0"/>
            <a:chExt cx="2567663" cy="313451"/>
          </a:xfrm>
        </p:grpSpPr>
        <p:sp>
          <p:nvSpPr>
            <p:cNvPr id="48" name="Freeform 9"/>
            <p:cNvSpPr/>
            <p:nvPr/>
          </p:nvSpPr>
          <p:spPr>
            <a:xfrm>
              <a:off x="0" y="0"/>
              <a:ext cx="2567663" cy="313451"/>
            </a:xfrm>
            <a:custGeom>
              <a:avLst/>
              <a:gdLst/>
              <a:ahLst/>
              <a:cxnLst/>
              <a:rect l="l" t="t" r="r" b="b"/>
              <a:pathLst>
                <a:path w="2567663" h="313451">
                  <a:moveTo>
                    <a:pt x="2364463" y="0"/>
                  </a:moveTo>
                  <a:lnTo>
                    <a:pt x="0" y="0"/>
                  </a:lnTo>
                  <a:lnTo>
                    <a:pt x="203200" y="313451"/>
                  </a:lnTo>
                  <a:lnTo>
                    <a:pt x="2567663" y="313451"/>
                  </a:lnTo>
                  <a:lnTo>
                    <a:pt x="2364463" y="0"/>
                  </a:lnTo>
                  <a:close/>
                </a:path>
              </a:pathLst>
            </a:custGeom>
            <a:solidFill>
              <a:srgbClr val="409AA1"/>
            </a:solidFill>
          </p:spPr>
          <p:txBody>
            <a:bodyPr/>
            <a:lstStyle/>
            <a:p>
              <a:endParaRPr lang="es-MX"/>
            </a:p>
          </p:txBody>
        </p:sp>
        <p:sp>
          <p:nvSpPr>
            <p:cNvPr id="49" name="TextBox 10"/>
            <p:cNvSpPr txBox="1"/>
            <p:nvPr/>
          </p:nvSpPr>
          <p:spPr>
            <a:xfrm>
              <a:off x="101600" y="-38100"/>
              <a:ext cx="2364463" cy="351551"/>
            </a:xfrm>
            <a:prstGeom prst="rect">
              <a:avLst/>
            </a:prstGeom>
          </p:spPr>
          <p:txBody>
            <a:bodyPr lIns="50800" tIns="50800" rIns="50800" bIns="50800" rtlCol="0" anchor="ctr"/>
            <a:lstStyle/>
            <a:p>
              <a:pPr algn="ctr">
                <a:lnSpc>
                  <a:spcPts val="2659"/>
                </a:lnSpc>
              </a:pPr>
              <a:endParaRPr dirty="0"/>
            </a:p>
          </p:txBody>
        </p:sp>
      </p:grpSp>
      <p:grpSp>
        <p:nvGrpSpPr>
          <p:cNvPr id="50" name="Group 11"/>
          <p:cNvGrpSpPr/>
          <p:nvPr/>
        </p:nvGrpSpPr>
        <p:grpSpPr>
          <a:xfrm rot="3725405">
            <a:off x="8623316" y="-829640"/>
            <a:ext cx="12744203" cy="1055340"/>
            <a:chOff x="0" y="0"/>
            <a:chExt cx="3618333" cy="299632"/>
          </a:xfrm>
        </p:grpSpPr>
        <p:sp>
          <p:nvSpPr>
            <p:cNvPr id="51" name="Freeform 12"/>
            <p:cNvSpPr/>
            <p:nvPr/>
          </p:nvSpPr>
          <p:spPr>
            <a:xfrm>
              <a:off x="0" y="0"/>
              <a:ext cx="3618333" cy="299632"/>
            </a:xfrm>
            <a:custGeom>
              <a:avLst/>
              <a:gdLst/>
              <a:ahLst/>
              <a:cxnLst/>
              <a:rect l="l" t="t" r="r" b="b"/>
              <a:pathLst>
                <a:path w="3618333" h="299632">
                  <a:moveTo>
                    <a:pt x="3415133" y="0"/>
                  </a:moveTo>
                  <a:lnTo>
                    <a:pt x="0" y="0"/>
                  </a:lnTo>
                  <a:lnTo>
                    <a:pt x="203200" y="299632"/>
                  </a:lnTo>
                  <a:lnTo>
                    <a:pt x="3618333" y="299632"/>
                  </a:lnTo>
                  <a:lnTo>
                    <a:pt x="3415133" y="0"/>
                  </a:lnTo>
                  <a:close/>
                </a:path>
              </a:pathLst>
            </a:custGeom>
            <a:solidFill>
              <a:srgbClr val="DB2491"/>
            </a:solidFill>
          </p:spPr>
          <p:txBody>
            <a:bodyPr/>
            <a:lstStyle/>
            <a:p>
              <a:endParaRPr lang="es-MX"/>
            </a:p>
          </p:txBody>
        </p:sp>
        <p:sp>
          <p:nvSpPr>
            <p:cNvPr id="52" name="TextBox 13"/>
            <p:cNvSpPr txBox="1"/>
            <p:nvPr/>
          </p:nvSpPr>
          <p:spPr>
            <a:xfrm>
              <a:off x="101600" y="-38100"/>
              <a:ext cx="3415133" cy="3377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3" name="Group 14"/>
          <p:cNvGrpSpPr/>
          <p:nvPr/>
        </p:nvGrpSpPr>
        <p:grpSpPr>
          <a:xfrm rot="-3721067">
            <a:off x="9456469" y="7312930"/>
            <a:ext cx="11160201" cy="1822253"/>
            <a:chOff x="0" y="0"/>
            <a:chExt cx="1803893" cy="294542"/>
          </a:xfrm>
        </p:grpSpPr>
        <p:sp>
          <p:nvSpPr>
            <p:cNvPr id="54" name="Freeform 15"/>
            <p:cNvSpPr/>
            <p:nvPr/>
          </p:nvSpPr>
          <p:spPr>
            <a:xfrm>
              <a:off x="0" y="0"/>
              <a:ext cx="1803893" cy="294542"/>
            </a:xfrm>
            <a:custGeom>
              <a:avLst/>
              <a:gdLst/>
              <a:ahLst/>
              <a:cxnLst/>
              <a:rect l="l" t="t" r="r" b="b"/>
              <a:pathLst>
                <a:path w="1803893" h="294542">
                  <a:moveTo>
                    <a:pt x="203200" y="0"/>
                  </a:moveTo>
                  <a:lnTo>
                    <a:pt x="1803893" y="0"/>
                  </a:lnTo>
                  <a:lnTo>
                    <a:pt x="1600693" y="294542"/>
                  </a:lnTo>
                  <a:lnTo>
                    <a:pt x="0" y="294542"/>
                  </a:lnTo>
                  <a:lnTo>
                    <a:pt x="203200" y="0"/>
                  </a:lnTo>
                  <a:close/>
                </a:path>
              </a:pathLst>
            </a:custGeom>
            <a:solidFill>
              <a:srgbClr val="C9ADD7"/>
            </a:solidFill>
          </p:spPr>
          <p:txBody>
            <a:bodyPr/>
            <a:lstStyle/>
            <a:p>
              <a:endParaRPr lang="es-MX"/>
            </a:p>
          </p:txBody>
        </p:sp>
        <p:sp>
          <p:nvSpPr>
            <p:cNvPr id="55" name="TextBox 16"/>
            <p:cNvSpPr txBox="1"/>
            <p:nvPr/>
          </p:nvSpPr>
          <p:spPr>
            <a:xfrm>
              <a:off x="101600" y="-38100"/>
              <a:ext cx="1600693" cy="332642"/>
            </a:xfrm>
            <a:prstGeom prst="rect">
              <a:avLst/>
            </a:prstGeom>
          </p:spPr>
          <p:txBody>
            <a:bodyPr lIns="50800" tIns="50800" rIns="50800" bIns="50800" rtlCol="0" anchor="ctr"/>
            <a:lstStyle/>
            <a:p>
              <a:pPr algn="ctr">
                <a:lnSpc>
                  <a:spcPts val="2659"/>
                </a:lnSpc>
              </a:pPr>
              <a:endParaRPr dirty="0"/>
            </a:p>
          </p:txBody>
        </p:sp>
      </p:grpSp>
      <p:sp>
        <p:nvSpPr>
          <p:cNvPr id="27" name="TextBox 6"/>
          <p:cNvSpPr txBox="1"/>
          <p:nvPr/>
        </p:nvSpPr>
        <p:spPr>
          <a:xfrm>
            <a:off x="987408" y="342900"/>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Integración de los MRV</a:t>
            </a:r>
          </a:p>
        </p:txBody>
      </p:sp>
      <p:sp>
        <p:nvSpPr>
          <p:cNvPr id="28" name="TextBox 7"/>
          <p:cNvSpPr txBox="1"/>
          <p:nvPr/>
        </p:nvSpPr>
        <p:spPr>
          <a:xfrm>
            <a:off x="754533" y="1188037"/>
            <a:ext cx="12441200" cy="492443"/>
          </a:xfrm>
          <a:prstGeom prst="rect">
            <a:avLst/>
          </a:prstGeom>
        </p:spPr>
        <p:txBody>
          <a:bodyPr wrap="square" lIns="0" tIns="0" rIns="0" bIns="0" rtlCol="0" anchor="t">
            <a:spAutoFit/>
          </a:bodyPr>
          <a:lstStyle/>
          <a:p>
            <a:pPr marL="285750" indent="-285750" algn="just"/>
            <a:r>
              <a:rPr lang="es-MX" sz="3200" dirty="0">
                <a:latin typeface="Poppins" panose="020B0604020202020204" charset="0"/>
                <a:cs typeface="Poppins" panose="020B0604020202020204" charset="0"/>
                <a:sym typeface="Arial"/>
              </a:rPr>
              <a:t>	Cada MRV se integra por los siguientes funcionarios/as:</a:t>
            </a:r>
            <a:r>
              <a:rPr lang="es-MX" sz="3200" dirty="0">
                <a:latin typeface="Poppins" panose="020B0604020202020204" charset="0"/>
                <a:cs typeface="Poppins" panose="020B0604020202020204" charset="0"/>
              </a:rPr>
              <a:t>	</a:t>
            </a:r>
            <a:endParaRPr lang="es-MX" sz="3200" dirty="0">
              <a:latin typeface="Poppins" panose="020B0604020202020204" charset="0"/>
              <a:cs typeface="Poppins" panose="020B0604020202020204" charset="0"/>
              <a:sym typeface="Arial"/>
            </a:endParaRPr>
          </a:p>
        </p:txBody>
      </p:sp>
      <p:pic>
        <p:nvPicPr>
          <p:cNvPr id="29" name="Imagen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5707" y="2020830"/>
            <a:ext cx="836378" cy="2293495"/>
          </a:xfrm>
          <a:prstGeom prst="rect">
            <a:avLst/>
          </a:prstGeom>
        </p:spPr>
      </p:pic>
      <p:pic>
        <p:nvPicPr>
          <p:cNvPr id="33" name="Imagen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2617" y="2114585"/>
            <a:ext cx="836377" cy="2128055"/>
          </a:xfrm>
          <a:prstGeom prst="rect">
            <a:avLst/>
          </a:prstGeom>
        </p:spPr>
      </p:pic>
      <p:sp>
        <p:nvSpPr>
          <p:cNvPr id="34" name="CuadroTexto 33"/>
          <p:cNvSpPr txBox="1"/>
          <p:nvPr/>
        </p:nvSpPr>
        <p:spPr>
          <a:xfrm>
            <a:off x="2368841" y="4456366"/>
            <a:ext cx="1876415" cy="369332"/>
          </a:xfrm>
          <a:prstGeom prst="rect">
            <a:avLst/>
          </a:prstGeom>
          <a:noFill/>
        </p:spPr>
        <p:txBody>
          <a:bodyPr wrap="square" rtlCol="0">
            <a:spAutoFit/>
          </a:bodyPr>
          <a:lstStyle/>
          <a:p>
            <a:r>
              <a:rPr lang="es-MX" b="1" dirty="0">
                <a:latin typeface="Poppins" panose="020B0604020202020204" charset="0"/>
                <a:cs typeface="Poppins" panose="020B0604020202020204" charset="0"/>
              </a:rPr>
              <a:t>Presidente/a</a:t>
            </a:r>
          </a:p>
        </p:txBody>
      </p:sp>
      <p:sp>
        <p:nvSpPr>
          <p:cNvPr id="35" name="CuadroTexto 34"/>
          <p:cNvSpPr txBox="1"/>
          <p:nvPr/>
        </p:nvSpPr>
        <p:spPr>
          <a:xfrm>
            <a:off x="5004279" y="4449109"/>
            <a:ext cx="3266478" cy="646331"/>
          </a:xfrm>
          <a:prstGeom prst="rect">
            <a:avLst/>
          </a:prstGeom>
          <a:noFill/>
        </p:spPr>
        <p:txBody>
          <a:bodyPr wrap="square" rtlCol="0">
            <a:spAutoFit/>
          </a:bodyPr>
          <a:lstStyle/>
          <a:p>
            <a:pPr algn="ctr"/>
            <a:r>
              <a:rPr lang="es-MX" b="1" dirty="0">
                <a:latin typeface="Poppins" panose="020B0604020202020204" charset="0"/>
                <a:cs typeface="Poppins" panose="020B0604020202020204" charset="0"/>
              </a:rPr>
              <a:t>1 Secretario/a por cada 1000 registros</a:t>
            </a: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19903" y="2074273"/>
            <a:ext cx="687133" cy="2211587"/>
          </a:xfrm>
          <a:prstGeom prst="rect">
            <a:avLst/>
          </a:prstGeom>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2216" y="2169830"/>
            <a:ext cx="745596" cy="2121398"/>
          </a:xfrm>
          <a:prstGeom prst="rect">
            <a:avLst/>
          </a:prstGeom>
        </p:spPr>
      </p:pic>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4441" y="2040305"/>
            <a:ext cx="632426" cy="2254543"/>
          </a:xfrm>
          <a:prstGeom prst="rect">
            <a:avLst/>
          </a:prstGeom>
        </p:spPr>
      </p:pic>
      <p:pic>
        <p:nvPicPr>
          <p:cNvPr id="5" name="Imagen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4731" y="2169830"/>
            <a:ext cx="796634" cy="2071471"/>
          </a:xfrm>
          <a:prstGeom prst="rect">
            <a:avLst/>
          </a:prstGeom>
        </p:spPr>
      </p:pic>
      <p:sp>
        <p:nvSpPr>
          <p:cNvPr id="36" name="CuadroTexto 35"/>
          <p:cNvSpPr txBox="1"/>
          <p:nvPr/>
        </p:nvSpPr>
        <p:spPr>
          <a:xfrm>
            <a:off x="9073641" y="4404578"/>
            <a:ext cx="3266478" cy="369332"/>
          </a:xfrm>
          <a:prstGeom prst="rect">
            <a:avLst/>
          </a:prstGeom>
          <a:noFill/>
        </p:spPr>
        <p:txBody>
          <a:bodyPr wrap="square" rtlCol="0">
            <a:spAutoFit/>
          </a:bodyPr>
          <a:lstStyle/>
          <a:p>
            <a:pPr algn="ctr"/>
            <a:r>
              <a:rPr lang="es-MX" b="1" dirty="0">
                <a:latin typeface="Poppins" panose="020B0604020202020204" charset="0"/>
                <a:cs typeface="Poppins" panose="020B0604020202020204" charset="0"/>
              </a:rPr>
              <a:t>4 Suplentes Generales</a:t>
            </a:r>
          </a:p>
        </p:txBody>
      </p:sp>
      <p:sp>
        <p:nvSpPr>
          <p:cNvPr id="37" name="TextBox 7"/>
          <p:cNvSpPr txBox="1"/>
          <p:nvPr/>
        </p:nvSpPr>
        <p:spPr>
          <a:xfrm>
            <a:off x="1104772" y="5463172"/>
            <a:ext cx="7032638" cy="738664"/>
          </a:xfrm>
          <a:prstGeom prst="rect">
            <a:avLst/>
          </a:prstGeom>
        </p:spPr>
        <p:txBody>
          <a:bodyPr wrap="square" lIns="0" tIns="0" rIns="0" bIns="0" rtlCol="0" anchor="t">
            <a:spAutoFit/>
          </a:bodyPr>
          <a:lstStyle/>
          <a:p>
            <a:pPr marL="285750" indent="-285750" algn="just"/>
            <a:r>
              <a:rPr lang="es-MX" sz="2400" dirty="0">
                <a:latin typeface="Poppins" panose="020B0604020202020204" charset="0"/>
                <a:cs typeface="Poppins" panose="020B0604020202020204" charset="0"/>
                <a:sym typeface="Arial"/>
              </a:rPr>
              <a:t>	Asimismo, participan las siguientes figuras:</a:t>
            </a:r>
          </a:p>
          <a:p>
            <a:pPr marL="285750" indent="-285750" algn="just"/>
            <a:endParaRPr lang="es-MX" sz="2400" dirty="0">
              <a:latin typeface="Poppins" panose="020B0604020202020204" charset="0"/>
              <a:cs typeface="Poppins" panose="020B0604020202020204" charset="0"/>
              <a:sym typeface="Arial"/>
            </a:endParaRPr>
          </a:p>
        </p:txBody>
      </p:sp>
      <p:pic>
        <p:nvPicPr>
          <p:cNvPr id="6"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20901" y="6562993"/>
            <a:ext cx="708465" cy="2306925"/>
          </a:xfrm>
          <a:prstGeom prst="rect">
            <a:avLst/>
          </a:prstGeom>
        </p:spPr>
      </p:pic>
      <p:pic>
        <p:nvPicPr>
          <p:cNvPr id="7" name="Imagen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6055" y="6362700"/>
            <a:ext cx="829198" cy="2511679"/>
          </a:xfrm>
          <a:prstGeom prst="rect">
            <a:avLst/>
          </a:prstGeom>
        </p:spPr>
      </p:pic>
      <p:pic>
        <p:nvPicPr>
          <p:cNvPr id="8" name="Imagen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26970" y="6163680"/>
            <a:ext cx="2354556" cy="2505945"/>
          </a:xfrm>
          <a:prstGeom prst="rect">
            <a:avLst/>
          </a:prstGeom>
        </p:spPr>
      </p:pic>
      <p:sp>
        <p:nvSpPr>
          <p:cNvPr id="58" name="CuadroTexto 57"/>
          <p:cNvSpPr txBox="1"/>
          <p:nvPr/>
        </p:nvSpPr>
        <p:spPr>
          <a:xfrm>
            <a:off x="5688105" y="8989523"/>
            <a:ext cx="2514600" cy="584775"/>
          </a:xfrm>
          <a:prstGeom prst="rect">
            <a:avLst/>
          </a:prstGeom>
          <a:noFill/>
        </p:spPr>
        <p:txBody>
          <a:bodyPr wrap="square" rtlCol="0">
            <a:spAutoFit/>
          </a:bodyPr>
          <a:lstStyle/>
          <a:p>
            <a:pPr algn="ctr"/>
            <a:r>
              <a:rPr lang="es-MX" sz="1600" b="1" dirty="0">
                <a:latin typeface="Poppins" panose="020B0604020202020204" charset="0"/>
                <a:cs typeface="Poppins" panose="020B0604020202020204" charset="0"/>
              </a:rPr>
              <a:t>Representante del consulado</a:t>
            </a:r>
          </a:p>
        </p:txBody>
      </p:sp>
      <p:sp>
        <p:nvSpPr>
          <p:cNvPr id="59" name="CuadroTexto 58"/>
          <p:cNvSpPr txBox="1"/>
          <p:nvPr/>
        </p:nvSpPr>
        <p:spPr>
          <a:xfrm>
            <a:off x="1804182" y="8932552"/>
            <a:ext cx="2514600" cy="584775"/>
          </a:xfrm>
          <a:prstGeom prst="rect">
            <a:avLst/>
          </a:prstGeom>
          <a:noFill/>
        </p:spPr>
        <p:txBody>
          <a:bodyPr wrap="square" rtlCol="0">
            <a:spAutoFit/>
          </a:bodyPr>
          <a:lstStyle/>
          <a:p>
            <a:pPr algn="ctr"/>
            <a:r>
              <a:rPr lang="es-MX" sz="1600" b="1" dirty="0">
                <a:latin typeface="Poppins" panose="020B0604020202020204" charset="0"/>
                <a:cs typeface="Poppins" panose="020B0604020202020204" charset="0"/>
              </a:rPr>
              <a:t>Personal de apoyo del INE/OPL</a:t>
            </a:r>
          </a:p>
        </p:txBody>
      </p:sp>
      <p:sp>
        <p:nvSpPr>
          <p:cNvPr id="60" name="CuadroTexto 59"/>
          <p:cNvSpPr txBox="1"/>
          <p:nvPr/>
        </p:nvSpPr>
        <p:spPr>
          <a:xfrm>
            <a:off x="9063354" y="9005653"/>
            <a:ext cx="2514600" cy="584775"/>
          </a:xfrm>
          <a:prstGeom prst="rect">
            <a:avLst/>
          </a:prstGeom>
          <a:noFill/>
        </p:spPr>
        <p:txBody>
          <a:bodyPr wrap="square" rtlCol="0">
            <a:spAutoFit/>
          </a:bodyPr>
          <a:lstStyle/>
          <a:p>
            <a:pPr algn="ctr"/>
            <a:r>
              <a:rPr lang="es-MX" sz="1600" b="1" dirty="0">
                <a:latin typeface="Poppins" panose="020B0604020202020204" charset="0"/>
                <a:cs typeface="Poppins" panose="020B0604020202020204" charset="0"/>
              </a:rPr>
              <a:t>Personal de apoyo en el extranjero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890" y="-41563"/>
            <a:ext cx="19352490" cy="10885775"/>
          </a:xfrm>
          <a:prstGeom prst="rect">
            <a:avLst/>
          </a:prstGeom>
        </p:spPr>
      </p:pic>
      <p:sp>
        <p:nvSpPr>
          <p:cNvPr id="3" name="Freeform 3"/>
          <p:cNvSpPr/>
          <p:nvPr/>
        </p:nvSpPr>
        <p:spPr>
          <a:xfrm rot="-10800000">
            <a:off x="1028700" y="-1490703"/>
            <a:ext cx="3037086" cy="2630876"/>
          </a:xfrm>
          <a:custGeom>
            <a:avLst/>
            <a:gdLst/>
            <a:ahLst/>
            <a:cxnLst/>
            <a:rect l="l" t="t" r="r" b="b"/>
            <a:pathLst>
              <a:path w="3037086" h="2630876">
                <a:moveTo>
                  <a:pt x="0" y="0"/>
                </a:moveTo>
                <a:lnTo>
                  <a:pt x="3037086" y="0"/>
                </a:lnTo>
                <a:lnTo>
                  <a:pt x="3037086" y="2630876"/>
                </a:lnTo>
                <a:lnTo>
                  <a:pt x="0" y="2630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4" name="Freeform 4"/>
          <p:cNvSpPr/>
          <p:nvPr/>
        </p:nvSpPr>
        <p:spPr>
          <a:xfrm>
            <a:off x="-901514" y="7756850"/>
            <a:ext cx="3466551" cy="3002899"/>
          </a:xfrm>
          <a:custGeom>
            <a:avLst/>
            <a:gdLst/>
            <a:ahLst/>
            <a:cxnLst/>
            <a:rect l="l" t="t" r="r" b="b"/>
            <a:pathLst>
              <a:path w="3466551" h="3002899">
                <a:moveTo>
                  <a:pt x="0" y="0"/>
                </a:moveTo>
                <a:lnTo>
                  <a:pt x="3466550" y="0"/>
                </a:lnTo>
                <a:lnTo>
                  <a:pt x="3466550" y="3002900"/>
                </a:lnTo>
                <a:lnTo>
                  <a:pt x="0" y="3002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grpSp>
        <p:nvGrpSpPr>
          <p:cNvPr id="5" name="Group 5"/>
          <p:cNvGrpSpPr>
            <a:grpSpLocks noChangeAspect="1"/>
          </p:cNvGrpSpPr>
          <p:nvPr/>
        </p:nvGrpSpPr>
        <p:grpSpPr>
          <a:xfrm>
            <a:off x="-73890" y="8133341"/>
            <a:ext cx="3032805" cy="2626409"/>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B2491"/>
            </a:solidFill>
          </p:spPr>
          <p:txBody>
            <a:bodyPr/>
            <a:lstStyle/>
            <a:p>
              <a:endParaRPr lang="es-MX"/>
            </a:p>
          </p:txBody>
        </p:sp>
      </p:grpSp>
      <p:grpSp>
        <p:nvGrpSpPr>
          <p:cNvPr id="8" name="Group 3"/>
          <p:cNvGrpSpPr/>
          <p:nvPr/>
        </p:nvGrpSpPr>
        <p:grpSpPr>
          <a:xfrm>
            <a:off x="13892402" y="-175265"/>
            <a:ext cx="5246370" cy="10637531"/>
            <a:chOff x="0" y="0"/>
            <a:chExt cx="1913890" cy="3880600"/>
          </a:xfrm>
        </p:grpSpPr>
        <p:sp>
          <p:nvSpPr>
            <p:cNvPr id="9" name="Freeform 4"/>
            <p:cNvSpPr/>
            <p:nvPr/>
          </p:nvSpPr>
          <p:spPr>
            <a:xfrm>
              <a:off x="0" y="0"/>
              <a:ext cx="1913890" cy="3880600"/>
            </a:xfrm>
            <a:custGeom>
              <a:avLst/>
              <a:gdLst/>
              <a:ahLst/>
              <a:cxnLst/>
              <a:rect l="l" t="t" r="r" b="b"/>
              <a:pathLst>
                <a:path w="1913890" h="3880600">
                  <a:moveTo>
                    <a:pt x="0" y="0"/>
                  </a:moveTo>
                  <a:lnTo>
                    <a:pt x="1913890" y="0"/>
                  </a:lnTo>
                  <a:lnTo>
                    <a:pt x="1913890" y="3880600"/>
                  </a:lnTo>
                  <a:lnTo>
                    <a:pt x="0" y="3880600"/>
                  </a:lnTo>
                  <a:close/>
                </a:path>
              </a:pathLst>
            </a:custGeom>
            <a:solidFill>
              <a:srgbClr val="935BAE"/>
            </a:solidFill>
          </p:spPr>
          <p:txBody>
            <a:bodyPr/>
            <a:lstStyle/>
            <a:p>
              <a:endParaRPr lang="es-MX"/>
            </a:p>
          </p:txBody>
        </p:sp>
      </p:grpSp>
      <p:sp>
        <p:nvSpPr>
          <p:cNvPr id="10" name="TextBox 6"/>
          <p:cNvSpPr txBox="1"/>
          <p:nvPr/>
        </p:nvSpPr>
        <p:spPr>
          <a:xfrm>
            <a:off x="3782427" y="474757"/>
            <a:ext cx="9696162" cy="636393"/>
          </a:xfrm>
          <a:prstGeom prst="rect">
            <a:avLst/>
          </a:prstGeom>
        </p:spPr>
        <p:txBody>
          <a:bodyPr wrap="square" lIns="0" tIns="0" rIns="0" bIns="0" rtlCol="0" anchor="t">
            <a:spAutoFit/>
          </a:bodyPr>
          <a:lstStyle/>
          <a:p>
            <a:pPr>
              <a:lnSpc>
                <a:spcPts val="4875"/>
              </a:lnSpc>
            </a:pPr>
            <a:r>
              <a:rPr lang="en-US" sz="4599" dirty="0">
                <a:latin typeface="Poppins Ultra-Bold"/>
              </a:rPr>
              <a:t>Jornada Electoral en los MRV</a:t>
            </a:r>
          </a:p>
        </p:txBody>
      </p:sp>
      <p:pic>
        <p:nvPicPr>
          <p:cNvPr id="12" name="Imagen 11"/>
          <p:cNvPicPr>
            <a:picLocks noChangeAspect="1"/>
          </p:cNvPicPr>
          <p:nvPr/>
        </p:nvPicPr>
        <p:blipFill rotWithShape="1">
          <a:blip r:embed="rId9" cstate="print">
            <a:extLst>
              <a:ext uri="{28A0092B-C50C-407E-A947-70E740481C1C}">
                <a14:useLocalDpi xmlns:a14="http://schemas.microsoft.com/office/drawing/2010/main" val="0"/>
              </a:ext>
            </a:extLst>
          </a:blip>
          <a:srcRect l="1" t="12924" r="296"/>
          <a:stretch/>
        </p:blipFill>
        <p:spPr>
          <a:xfrm>
            <a:off x="1248964" y="2435620"/>
            <a:ext cx="12436532" cy="5509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516600" cy="10287000"/>
          </a:xfrm>
          <a:prstGeom prst="rect">
            <a:avLst/>
          </a:prstGeom>
        </p:spPr>
      </p:pic>
      <p:sp>
        <p:nvSpPr>
          <p:cNvPr id="19" name="TextBox 14"/>
          <p:cNvSpPr txBox="1"/>
          <p:nvPr/>
        </p:nvSpPr>
        <p:spPr>
          <a:xfrm>
            <a:off x="648230" y="1209752"/>
            <a:ext cx="13385712" cy="833049"/>
          </a:xfrm>
          <a:prstGeom prst="rect">
            <a:avLst/>
          </a:prstGeom>
        </p:spPr>
        <p:txBody>
          <a:bodyPr wrap="square" lIns="0" tIns="0" rIns="0" bIns="0" rtlCol="0" anchor="t">
            <a:spAutoFit/>
          </a:bodyPr>
          <a:lstStyle/>
          <a:p>
            <a:pPr marL="291464" lvl="1" algn="just">
              <a:lnSpc>
                <a:spcPts val="3239"/>
              </a:lnSpc>
            </a:pPr>
            <a:r>
              <a:rPr lang="en-US" sz="3200" dirty="0" err="1">
                <a:solidFill>
                  <a:srgbClr val="000000"/>
                </a:solidFill>
                <a:latin typeface="Poppins" panose="020B0604020202020204" charset="0"/>
                <a:cs typeface="Poppins" panose="020B0604020202020204" charset="0"/>
              </a:rPr>
              <a:t>Horarios</a:t>
            </a:r>
            <a:r>
              <a:rPr lang="en-US" sz="3200" dirty="0">
                <a:solidFill>
                  <a:srgbClr val="000000"/>
                </a:solidFill>
                <a:latin typeface="Poppins" panose="020B0604020202020204" charset="0"/>
                <a:cs typeface="Poppins" panose="020B0604020202020204" charset="0"/>
              </a:rPr>
              <a:t> locales </a:t>
            </a:r>
            <a:r>
              <a:rPr lang="en-US" sz="3200" dirty="0" err="1">
                <a:solidFill>
                  <a:srgbClr val="000000"/>
                </a:solidFill>
                <a:latin typeface="Poppins" panose="020B0604020202020204" charset="0"/>
                <a:cs typeface="Poppins" panose="020B0604020202020204" charset="0"/>
              </a:rPr>
              <a:t>en</a:t>
            </a:r>
            <a:r>
              <a:rPr lang="en-US" sz="3200" dirty="0">
                <a:solidFill>
                  <a:srgbClr val="000000"/>
                </a:solidFill>
                <a:latin typeface="Poppins" panose="020B0604020202020204" charset="0"/>
                <a:cs typeface="Poppins" panose="020B0604020202020204" charset="0"/>
              </a:rPr>
              <a:t> </a:t>
            </a:r>
            <a:r>
              <a:rPr lang="en-US" sz="3200" dirty="0" err="1">
                <a:solidFill>
                  <a:srgbClr val="000000"/>
                </a:solidFill>
                <a:latin typeface="Poppins" panose="020B0604020202020204" charset="0"/>
                <a:cs typeface="Poppins" panose="020B0604020202020204" charset="0"/>
              </a:rPr>
              <a:t>los</a:t>
            </a:r>
            <a:r>
              <a:rPr lang="en-US" sz="3200" dirty="0">
                <a:solidFill>
                  <a:srgbClr val="000000"/>
                </a:solidFill>
                <a:latin typeface="Poppins" panose="020B0604020202020204" charset="0"/>
                <a:cs typeface="Poppins" panose="020B0604020202020204" charset="0"/>
              </a:rPr>
              <a:t> que </a:t>
            </a:r>
            <a:r>
              <a:rPr lang="en-US" sz="3200" dirty="0" err="1">
                <a:solidFill>
                  <a:srgbClr val="000000"/>
                </a:solidFill>
                <a:latin typeface="Poppins" panose="020B0604020202020204" charset="0"/>
                <a:cs typeface="Poppins" panose="020B0604020202020204" charset="0"/>
              </a:rPr>
              <a:t>iniciarán</a:t>
            </a:r>
            <a:r>
              <a:rPr lang="en-US" sz="3200" dirty="0">
                <a:solidFill>
                  <a:srgbClr val="000000"/>
                </a:solidFill>
                <a:latin typeface="Poppins" panose="020B0604020202020204" charset="0"/>
                <a:cs typeface="Poppins" panose="020B0604020202020204" charset="0"/>
              </a:rPr>
              <a:t> </a:t>
            </a:r>
            <a:r>
              <a:rPr lang="en-US" sz="3200" dirty="0" err="1">
                <a:solidFill>
                  <a:srgbClr val="000000"/>
                </a:solidFill>
                <a:latin typeface="Poppins" panose="020B0604020202020204" charset="0"/>
                <a:cs typeface="Poppins" panose="020B0604020202020204" charset="0"/>
              </a:rPr>
              <a:t>actividades</a:t>
            </a:r>
            <a:r>
              <a:rPr lang="en-US" sz="3200" dirty="0">
                <a:solidFill>
                  <a:srgbClr val="000000"/>
                </a:solidFill>
                <a:latin typeface="Poppins" panose="020B0604020202020204" charset="0"/>
                <a:cs typeface="Poppins" panose="020B0604020202020204" charset="0"/>
              </a:rPr>
              <a:t> </a:t>
            </a:r>
            <a:r>
              <a:rPr lang="en-US" sz="3200" dirty="0" err="1">
                <a:solidFill>
                  <a:srgbClr val="000000"/>
                </a:solidFill>
                <a:latin typeface="Poppins" panose="020B0604020202020204" charset="0"/>
                <a:cs typeface="Poppins" panose="020B0604020202020204" charset="0"/>
              </a:rPr>
              <a:t>cada</a:t>
            </a:r>
            <a:r>
              <a:rPr lang="en-US" sz="3200" dirty="0">
                <a:solidFill>
                  <a:srgbClr val="000000"/>
                </a:solidFill>
                <a:latin typeface="Poppins" panose="020B0604020202020204" charset="0"/>
                <a:cs typeface="Poppins" panose="020B0604020202020204" charset="0"/>
              </a:rPr>
              <a:t> MRV </a:t>
            </a:r>
            <a:r>
              <a:rPr lang="en-US" sz="3200" dirty="0" err="1">
                <a:solidFill>
                  <a:srgbClr val="000000"/>
                </a:solidFill>
                <a:latin typeface="Poppins" panose="020B0604020202020204" charset="0"/>
                <a:cs typeface="Poppins" panose="020B0604020202020204" charset="0"/>
              </a:rPr>
              <a:t>por</a:t>
            </a:r>
            <a:r>
              <a:rPr lang="en-US" sz="3200" dirty="0">
                <a:solidFill>
                  <a:srgbClr val="000000"/>
                </a:solidFill>
                <a:latin typeface="Poppins" panose="020B0604020202020204" charset="0"/>
                <a:cs typeface="Poppins" panose="020B0604020202020204" charset="0"/>
              </a:rPr>
              <a:t> </a:t>
            </a:r>
            <a:r>
              <a:rPr lang="en-US" sz="3200" dirty="0" err="1">
                <a:solidFill>
                  <a:srgbClr val="000000"/>
                </a:solidFill>
                <a:latin typeface="Poppins" panose="020B0604020202020204" charset="0"/>
                <a:cs typeface="Poppins" panose="020B0604020202020204" charset="0"/>
              </a:rPr>
              <a:t>sede</a:t>
            </a:r>
            <a:r>
              <a:rPr lang="en-US" sz="3200" dirty="0">
                <a:solidFill>
                  <a:srgbClr val="000000"/>
                </a:solidFill>
                <a:latin typeface="Poppins" panose="020B0604020202020204" charset="0"/>
                <a:cs typeface="Poppins" panose="020B0604020202020204" charset="0"/>
              </a:rPr>
              <a:t> consular: </a:t>
            </a:r>
          </a:p>
        </p:txBody>
      </p:sp>
      <p:grpSp>
        <p:nvGrpSpPr>
          <p:cNvPr id="22" name="Group 3"/>
          <p:cNvGrpSpPr/>
          <p:nvPr/>
        </p:nvGrpSpPr>
        <p:grpSpPr>
          <a:xfrm>
            <a:off x="14089966" y="-964330"/>
            <a:ext cx="5709408" cy="5709408"/>
            <a:chOff x="0" y="0"/>
            <a:chExt cx="812800" cy="812800"/>
          </a:xfrm>
        </p:grpSpPr>
        <p:sp>
          <p:nvSpPr>
            <p:cNvPr id="23" name="Freeform 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935BAE"/>
            </a:solidFill>
            <a:ln cap="sq">
              <a:noFill/>
              <a:prstDash val="solid"/>
              <a:miter/>
            </a:ln>
          </p:spPr>
          <p:txBody>
            <a:bodyPr/>
            <a:lstStyle/>
            <a:p>
              <a:endParaRPr lang="es-MX"/>
            </a:p>
          </p:txBody>
        </p:sp>
        <p:sp>
          <p:nvSpPr>
            <p:cNvPr id="24" name="TextBox 5"/>
            <p:cNvSpPr txBox="1"/>
            <p:nvPr/>
          </p:nvSpPr>
          <p:spPr>
            <a:xfrm>
              <a:off x="139700" y="73025"/>
              <a:ext cx="533400" cy="600075"/>
            </a:xfrm>
            <a:prstGeom prst="rect">
              <a:avLst/>
            </a:prstGeom>
          </p:spPr>
          <p:txBody>
            <a:bodyPr lIns="50800" tIns="50800" rIns="50800" bIns="50800" rtlCol="0" anchor="ctr"/>
            <a:lstStyle/>
            <a:p>
              <a:pPr marL="0" lvl="0" indent="0" algn="ctr">
                <a:lnSpc>
                  <a:spcPts val="2800"/>
                </a:lnSpc>
                <a:spcBef>
                  <a:spcPct val="0"/>
                </a:spcBef>
              </a:pPr>
              <a:endParaRPr dirty="0"/>
            </a:p>
          </p:txBody>
        </p:sp>
      </p:grpSp>
      <p:grpSp>
        <p:nvGrpSpPr>
          <p:cNvPr id="25" name="Group 9"/>
          <p:cNvGrpSpPr/>
          <p:nvPr/>
        </p:nvGrpSpPr>
        <p:grpSpPr>
          <a:xfrm>
            <a:off x="14297025" y="1751909"/>
            <a:ext cx="6629400" cy="6965795"/>
            <a:chOff x="0" y="0"/>
            <a:chExt cx="812800" cy="812800"/>
          </a:xfrm>
        </p:grpSpPr>
        <p:sp>
          <p:nvSpPr>
            <p:cNvPr id="26"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DB2491"/>
            </a:solidFill>
          </p:spPr>
          <p:txBody>
            <a:bodyPr/>
            <a:lstStyle/>
            <a:p>
              <a:endParaRPr lang="es-MX"/>
            </a:p>
          </p:txBody>
        </p:sp>
        <p:sp>
          <p:nvSpPr>
            <p:cNvPr id="27" name="TextBox 11"/>
            <p:cNvSpPr txBox="1"/>
            <p:nvPr/>
          </p:nvSpPr>
          <p:spPr>
            <a:xfrm>
              <a:off x="139700" y="73025"/>
              <a:ext cx="533400" cy="600075"/>
            </a:xfrm>
            <a:prstGeom prst="rect">
              <a:avLst/>
            </a:prstGeom>
          </p:spPr>
          <p:txBody>
            <a:bodyPr lIns="50800" tIns="50800" rIns="50800" bIns="50800" rtlCol="0" anchor="ctr"/>
            <a:lstStyle/>
            <a:p>
              <a:pPr algn="ctr">
                <a:lnSpc>
                  <a:spcPts val="2800"/>
                </a:lnSpc>
              </a:pPr>
              <a:endParaRPr dirty="0"/>
            </a:p>
          </p:txBody>
        </p:sp>
      </p:grpSp>
      <p:grpSp>
        <p:nvGrpSpPr>
          <p:cNvPr id="28" name="Group 6"/>
          <p:cNvGrpSpPr/>
          <p:nvPr/>
        </p:nvGrpSpPr>
        <p:grpSpPr>
          <a:xfrm>
            <a:off x="14325600" y="5683876"/>
            <a:ext cx="5724480" cy="5450901"/>
            <a:chOff x="0" y="0"/>
            <a:chExt cx="812800" cy="812800"/>
          </a:xfrm>
        </p:grpSpPr>
        <p:sp>
          <p:nvSpPr>
            <p:cNvPr id="29"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409AA1"/>
            </a:solidFill>
            <a:ln cap="sq">
              <a:noFill/>
              <a:prstDash val="solid"/>
              <a:miter/>
            </a:ln>
          </p:spPr>
          <p:txBody>
            <a:bodyPr/>
            <a:lstStyle/>
            <a:p>
              <a:endParaRPr lang="es-MX"/>
            </a:p>
          </p:txBody>
        </p:sp>
        <p:sp>
          <p:nvSpPr>
            <p:cNvPr id="30" name="TextBox 8"/>
            <p:cNvSpPr txBox="1"/>
            <p:nvPr/>
          </p:nvSpPr>
          <p:spPr>
            <a:xfrm>
              <a:off x="139700" y="73025"/>
              <a:ext cx="533400" cy="600075"/>
            </a:xfrm>
            <a:prstGeom prst="rect">
              <a:avLst/>
            </a:prstGeom>
          </p:spPr>
          <p:txBody>
            <a:bodyPr lIns="50800" tIns="50800" rIns="50800" bIns="50800" rtlCol="0" anchor="ctr"/>
            <a:lstStyle/>
            <a:p>
              <a:pPr marL="0" lvl="0" indent="0" algn="ctr">
                <a:lnSpc>
                  <a:spcPts val="2800"/>
                </a:lnSpc>
                <a:spcBef>
                  <a:spcPct val="0"/>
                </a:spcBef>
              </a:pPr>
              <a:endParaRPr dirty="0"/>
            </a:p>
          </p:txBody>
        </p:sp>
      </p:grpSp>
      <p:sp>
        <p:nvSpPr>
          <p:cNvPr id="31" name="TextBox 6"/>
          <p:cNvSpPr txBox="1"/>
          <p:nvPr/>
        </p:nvSpPr>
        <p:spPr>
          <a:xfrm>
            <a:off x="998463" y="224582"/>
            <a:ext cx="9696162" cy="636393"/>
          </a:xfrm>
          <a:prstGeom prst="rect">
            <a:avLst/>
          </a:prstGeom>
        </p:spPr>
        <p:txBody>
          <a:bodyPr wrap="square" lIns="0" tIns="0" rIns="0" bIns="0" rtlCol="0" anchor="t">
            <a:spAutoFit/>
          </a:bodyPr>
          <a:lstStyle/>
          <a:p>
            <a:pPr>
              <a:lnSpc>
                <a:spcPts val="4875"/>
              </a:lnSpc>
            </a:pPr>
            <a:r>
              <a:rPr lang="en-US" sz="4599" dirty="0">
                <a:solidFill>
                  <a:srgbClr val="05113D"/>
                </a:solidFill>
                <a:latin typeface="Poppins Ultra-Bold"/>
              </a:rPr>
              <a:t>Horario de la Jornada Electoral</a:t>
            </a:r>
          </a:p>
        </p:txBody>
      </p:sp>
      <p:pic>
        <p:nvPicPr>
          <p:cNvPr id="34" name="Imagen 33"/>
          <p:cNvPicPr>
            <a:picLocks noChangeAspect="1"/>
          </p:cNvPicPr>
          <p:nvPr/>
        </p:nvPicPr>
        <p:blipFill rotWithShape="1">
          <a:blip r:embed="rId5"/>
          <a:srcRect l="30569" t="15926" r="30415" b="10740"/>
          <a:stretch/>
        </p:blipFill>
        <p:spPr>
          <a:xfrm>
            <a:off x="998463" y="2476500"/>
            <a:ext cx="7135065" cy="7543800"/>
          </a:xfrm>
          <a:prstGeom prst="rect">
            <a:avLst/>
          </a:prstGeom>
        </p:spPr>
      </p:pic>
      <p:pic>
        <p:nvPicPr>
          <p:cNvPr id="4" name="Imagen 3"/>
          <p:cNvPicPr>
            <a:picLocks noChangeAspect="1"/>
          </p:cNvPicPr>
          <p:nvPr/>
        </p:nvPicPr>
        <p:blipFill rotWithShape="1">
          <a:blip r:embed="rId6"/>
          <a:srcRect l="29166" t="30000" r="31667" b="36666"/>
          <a:stretch/>
        </p:blipFill>
        <p:spPr>
          <a:xfrm>
            <a:off x="8891699" y="3656411"/>
            <a:ext cx="71628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eño sin títul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09"/>
            <a:ext cx="18288000" cy="10287000"/>
          </a:xfrm>
          <a:prstGeom prst="rect">
            <a:avLst/>
          </a:prstGeom>
        </p:spPr>
      </p:pic>
      <p:sp>
        <p:nvSpPr>
          <p:cNvPr id="8" name="Freeform 3"/>
          <p:cNvSpPr/>
          <p:nvPr/>
        </p:nvSpPr>
        <p:spPr>
          <a:xfrm>
            <a:off x="-1133907" y="4935765"/>
            <a:ext cx="3516198" cy="1973466"/>
          </a:xfrm>
          <a:custGeom>
            <a:avLst/>
            <a:gdLst/>
            <a:ahLst/>
            <a:cxnLst/>
            <a:rect l="l" t="t" r="r" b="b"/>
            <a:pathLst>
              <a:path w="3516198" h="1973466">
                <a:moveTo>
                  <a:pt x="0" y="0"/>
                </a:moveTo>
                <a:lnTo>
                  <a:pt x="3516197" y="0"/>
                </a:lnTo>
                <a:lnTo>
                  <a:pt x="3516197" y="1973466"/>
                </a:lnTo>
                <a:lnTo>
                  <a:pt x="0" y="1973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9" name="Freeform 4"/>
          <p:cNvSpPr/>
          <p:nvPr/>
        </p:nvSpPr>
        <p:spPr>
          <a:xfrm flipV="1">
            <a:off x="-1133907" y="6909231"/>
            <a:ext cx="2314628" cy="1299085"/>
          </a:xfrm>
          <a:custGeom>
            <a:avLst/>
            <a:gdLst/>
            <a:ahLst/>
            <a:cxnLst/>
            <a:rect l="l" t="t" r="r" b="b"/>
            <a:pathLst>
              <a:path w="2314628" h="1299085">
                <a:moveTo>
                  <a:pt x="0" y="1299085"/>
                </a:moveTo>
                <a:lnTo>
                  <a:pt x="2314628" y="1299085"/>
                </a:lnTo>
                <a:lnTo>
                  <a:pt x="2314628" y="0"/>
                </a:lnTo>
                <a:lnTo>
                  <a:pt x="0" y="0"/>
                </a:lnTo>
                <a:lnTo>
                  <a:pt x="0" y="129908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0" name="Freeform 5"/>
          <p:cNvSpPr/>
          <p:nvPr/>
        </p:nvSpPr>
        <p:spPr>
          <a:xfrm flipH="1">
            <a:off x="15777096" y="4935765"/>
            <a:ext cx="3516198" cy="1973466"/>
          </a:xfrm>
          <a:custGeom>
            <a:avLst/>
            <a:gdLst/>
            <a:ahLst/>
            <a:cxnLst/>
            <a:rect l="l" t="t" r="r" b="b"/>
            <a:pathLst>
              <a:path w="3516198" h="1973466">
                <a:moveTo>
                  <a:pt x="3516197" y="0"/>
                </a:moveTo>
                <a:lnTo>
                  <a:pt x="0" y="0"/>
                </a:lnTo>
                <a:lnTo>
                  <a:pt x="0" y="1973466"/>
                </a:lnTo>
                <a:lnTo>
                  <a:pt x="3516197" y="1973466"/>
                </a:lnTo>
                <a:lnTo>
                  <a:pt x="351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1" name="Freeform 6"/>
          <p:cNvSpPr/>
          <p:nvPr/>
        </p:nvSpPr>
        <p:spPr>
          <a:xfrm flipH="1" flipV="1">
            <a:off x="17107279" y="6909231"/>
            <a:ext cx="2314628" cy="1299085"/>
          </a:xfrm>
          <a:custGeom>
            <a:avLst/>
            <a:gdLst/>
            <a:ahLst/>
            <a:cxnLst/>
            <a:rect l="l" t="t" r="r" b="b"/>
            <a:pathLst>
              <a:path w="2314628" h="1299085">
                <a:moveTo>
                  <a:pt x="2314628" y="1299085"/>
                </a:moveTo>
                <a:lnTo>
                  <a:pt x="0" y="1299085"/>
                </a:lnTo>
                <a:lnTo>
                  <a:pt x="0" y="0"/>
                </a:lnTo>
                <a:lnTo>
                  <a:pt x="2314628" y="0"/>
                </a:lnTo>
                <a:lnTo>
                  <a:pt x="2314628" y="12990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pic>
        <p:nvPicPr>
          <p:cNvPr id="12" name="Imagen 11"/>
          <p:cNvPicPr>
            <a:picLocks noChangeAspect="1"/>
          </p:cNvPicPr>
          <p:nvPr/>
        </p:nvPicPr>
        <p:blipFill rotWithShape="1">
          <a:blip r:embed="rId11" cstate="print">
            <a:extLst>
              <a:ext uri="{28A0092B-C50C-407E-A947-70E740481C1C}">
                <a14:useLocalDpi xmlns:a14="http://schemas.microsoft.com/office/drawing/2010/main" val="0"/>
              </a:ext>
            </a:extLst>
          </a:blip>
          <a:srcRect l="-237" t="18387" r="74580" b="29827"/>
          <a:stretch/>
        </p:blipFill>
        <p:spPr>
          <a:xfrm>
            <a:off x="304800" y="190500"/>
            <a:ext cx="1752600" cy="1794329"/>
          </a:xfrm>
          <a:prstGeom prst="rect">
            <a:avLst/>
          </a:prstGeom>
        </p:spPr>
      </p:pic>
      <p:sp>
        <p:nvSpPr>
          <p:cNvPr id="13" name="TextBox 6"/>
          <p:cNvSpPr txBox="1"/>
          <p:nvPr/>
        </p:nvSpPr>
        <p:spPr>
          <a:xfrm>
            <a:off x="2411579" y="773475"/>
            <a:ext cx="9696162" cy="636393"/>
          </a:xfrm>
          <a:prstGeom prst="rect">
            <a:avLst/>
          </a:prstGeom>
        </p:spPr>
        <p:txBody>
          <a:bodyPr wrap="square" lIns="0" tIns="0" rIns="0" bIns="0" rtlCol="0" anchor="t">
            <a:spAutoFit/>
          </a:bodyPr>
          <a:lstStyle/>
          <a:p>
            <a:pPr>
              <a:lnSpc>
                <a:spcPts val="4875"/>
              </a:lnSpc>
            </a:pPr>
            <a:r>
              <a:rPr lang="en-US" sz="4599" dirty="0">
                <a:solidFill>
                  <a:srgbClr val="05113D"/>
                </a:solidFill>
                <a:latin typeface="Poppins Ultra-Bold"/>
              </a:rPr>
              <a:t>Instalación del MRV</a:t>
            </a:r>
          </a:p>
        </p:txBody>
      </p:sp>
      <p:sp>
        <p:nvSpPr>
          <p:cNvPr id="14" name="TextBox 14"/>
          <p:cNvSpPr txBox="1"/>
          <p:nvPr/>
        </p:nvSpPr>
        <p:spPr>
          <a:xfrm>
            <a:off x="1508448" y="2114255"/>
            <a:ext cx="12127367" cy="7370223"/>
          </a:xfrm>
          <a:prstGeom prst="rect">
            <a:avLst/>
          </a:prstGeom>
        </p:spPr>
        <p:txBody>
          <a:bodyPr wrap="square" lIns="0" tIns="0" rIns="0" bIns="0" rtlCol="0" anchor="t">
            <a:spAutoFit/>
          </a:bodyPr>
          <a:lstStyle/>
          <a:p>
            <a:pPr marL="634364" lvl="1" indent="-342900" algn="just">
              <a:lnSpc>
                <a:spcPts val="3239"/>
              </a:lnSpc>
              <a:buFont typeface="Wingdings" panose="05000000000000000000" pitchFamily="2" charset="2"/>
              <a:buChar char="Ø"/>
            </a:pPr>
            <a:r>
              <a:rPr lang="en-US" sz="2400" dirty="0">
                <a:solidFill>
                  <a:srgbClr val="000000"/>
                </a:solidFill>
                <a:latin typeface="Poppins" panose="020B0604020202020204" charset="0"/>
                <a:cs typeface="Poppins" panose="020B0604020202020204" charset="0"/>
              </a:rPr>
              <a:t>En caso necesario, se realizarán suplencias del funcionariado con las cuatro personas suplentes generales. </a:t>
            </a:r>
          </a:p>
          <a:p>
            <a:pPr marL="291464" lvl="1" algn="just">
              <a:lnSpc>
                <a:spcPts val="3239"/>
              </a:lnSpc>
            </a:pPr>
            <a:endParaRPr lang="en-US" sz="2800" b="1" dirty="0">
              <a:solidFill>
                <a:srgbClr val="D60093"/>
              </a:solidFill>
              <a:latin typeface="Poppins" panose="020B0604020202020204" charset="0"/>
              <a:cs typeface="Poppins" panose="020B0604020202020204" charset="0"/>
            </a:endParaRPr>
          </a:p>
          <a:p>
            <a:pPr marL="291464" lvl="1" algn="just">
              <a:lnSpc>
                <a:spcPts val="3239"/>
              </a:lnSpc>
            </a:pPr>
            <a:r>
              <a:rPr lang="en-US" sz="2800" b="1" dirty="0">
                <a:solidFill>
                  <a:srgbClr val="D60093"/>
                </a:solidFill>
                <a:latin typeface="Poppins" panose="020B0604020202020204" charset="0"/>
                <a:cs typeface="Poppins" panose="020B0604020202020204" charset="0"/>
              </a:rPr>
              <a:t>Personal del INE/OPL</a:t>
            </a:r>
          </a:p>
          <a:p>
            <a:pPr marL="291464" lvl="1" algn="just">
              <a:lnSpc>
                <a:spcPts val="3239"/>
              </a:lnSpc>
            </a:pPr>
            <a:endParaRPr lang="en-US" sz="2800" dirty="0">
              <a:solidFill>
                <a:srgbClr val="000000"/>
              </a:solidFill>
              <a:latin typeface="Poppins" panose="020B0604020202020204" charset="0"/>
              <a:cs typeface="Poppins" panose="020B0604020202020204" charset="0"/>
            </a:endParaRPr>
          </a:p>
          <a:p>
            <a:pPr marL="291464" lvl="1" algn="just">
              <a:lnSpc>
                <a:spcPts val="3239"/>
              </a:lnSpc>
            </a:pPr>
            <a:r>
              <a:rPr lang="es-MX" sz="2400" dirty="0">
                <a:latin typeface="Poppins" panose="020B0604020202020204" charset="0"/>
                <a:cs typeface="Poppins" panose="020B0604020202020204" charset="0"/>
              </a:rPr>
              <a:t>A las 7:30 a.m. prepara el material electoral y los dispositivos electrónicos, para la identificación de la ciudadanía y para la votación en los MRV. </a:t>
            </a:r>
          </a:p>
          <a:p>
            <a:pPr marL="291464" lvl="1" algn="just">
              <a:lnSpc>
                <a:spcPts val="3239"/>
              </a:lnSpc>
            </a:pPr>
            <a:endParaRPr lang="en-US" sz="2800" dirty="0">
              <a:solidFill>
                <a:srgbClr val="000000"/>
              </a:solidFill>
              <a:latin typeface="Poppins" panose="020B0604020202020204" charset="0"/>
              <a:cs typeface="Poppins" panose="020B0604020202020204" charset="0"/>
            </a:endParaRPr>
          </a:p>
          <a:p>
            <a:pPr marL="291464" lvl="1" algn="just">
              <a:lnSpc>
                <a:spcPts val="3239"/>
              </a:lnSpc>
            </a:pPr>
            <a:r>
              <a:rPr lang="en-US" sz="2800" b="1" dirty="0">
                <a:solidFill>
                  <a:srgbClr val="7030A0"/>
                </a:solidFill>
                <a:latin typeface="Poppins" panose="020B0604020202020204" charset="0"/>
                <a:cs typeface="Poppins" panose="020B0604020202020204" charset="0"/>
              </a:rPr>
              <a:t>Secretario/a</a:t>
            </a:r>
          </a:p>
          <a:p>
            <a:pPr marL="291464" lvl="1" algn="just">
              <a:lnSpc>
                <a:spcPts val="3239"/>
              </a:lnSpc>
            </a:pPr>
            <a:endParaRPr lang="en-US" sz="2800" dirty="0">
              <a:solidFill>
                <a:srgbClr val="000000"/>
              </a:solidFill>
              <a:latin typeface="Poppins" panose="020B0604020202020204" charset="0"/>
              <a:cs typeface="Poppins" panose="020B0604020202020204" charset="0"/>
            </a:endParaRPr>
          </a:p>
          <a:p>
            <a:pPr marL="291464" lvl="1" algn="just">
              <a:lnSpc>
                <a:spcPts val="3239"/>
              </a:lnSpc>
            </a:pPr>
            <a:r>
              <a:rPr lang="es-MX" sz="2400" dirty="0">
                <a:latin typeface="Poppins" panose="020B0604020202020204" charset="0"/>
                <a:cs typeface="Poppins" panose="020B0604020202020204" charset="0"/>
              </a:rPr>
              <a:t>Llena el aviso de instalación del Módulo Receptor de Votación con los datos de la sede consular y la dirección, luego lo coloca en un lugar visible para facilitar su identificación por parte de las y los ciudadanos. </a:t>
            </a:r>
          </a:p>
          <a:p>
            <a:pPr marL="291464" lvl="1" algn="just">
              <a:lnSpc>
                <a:spcPts val="3239"/>
              </a:lnSpc>
            </a:pPr>
            <a:endParaRPr lang="es-MX" sz="2800" dirty="0"/>
          </a:p>
          <a:p>
            <a:pPr marL="291464" lvl="1" algn="just">
              <a:lnSpc>
                <a:spcPts val="3239"/>
              </a:lnSpc>
            </a:pPr>
            <a:r>
              <a:rPr lang="en-US" sz="2800" b="1" dirty="0">
                <a:solidFill>
                  <a:srgbClr val="7030A0"/>
                </a:solidFill>
                <a:latin typeface="Poppins" panose="020B0604020202020204" charset="0"/>
                <a:cs typeface="Poppins" panose="020B0604020202020204" charset="0"/>
              </a:rPr>
              <a:t>Funcionarios/as del MRV</a:t>
            </a:r>
          </a:p>
          <a:p>
            <a:pPr marL="291464" lvl="1" algn="just">
              <a:lnSpc>
                <a:spcPts val="3239"/>
              </a:lnSpc>
            </a:pPr>
            <a:endParaRPr lang="es-MX" sz="2800" dirty="0">
              <a:solidFill>
                <a:srgbClr val="000000"/>
              </a:solidFill>
              <a:latin typeface="Poppins" panose="020B0604020202020204" charset="0"/>
              <a:cs typeface="Poppins" panose="020B0604020202020204" charset="0"/>
            </a:endParaRPr>
          </a:p>
          <a:p>
            <a:pPr marL="291464" lvl="1" algn="just">
              <a:lnSpc>
                <a:spcPts val="3239"/>
              </a:lnSpc>
            </a:pPr>
            <a:r>
              <a:rPr lang="es-MX" sz="2400" dirty="0">
                <a:latin typeface="Poppins" panose="020B0604020202020204" charset="0"/>
                <a:cs typeface="Poppins" panose="020B0604020202020204" charset="0"/>
              </a:rPr>
              <a:t>Con apoyo del personal del INE/OPL, instalan los dispositivos para la identificación de las y los electores, así como los dispositivos de votación. </a:t>
            </a:r>
            <a:endParaRPr lang="en-US" sz="2400" dirty="0">
              <a:solidFill>
                <a:srgbClr val="000000"/>
              </a:solidFill>
              <a:latin typeface="Poppins" panose="020B0604020202020204" charset="0"/>
              <a:cs typeface="Poppins" panose="020B0604020202020204" charset="0"/>
            </a:endParaRPr>
          </a:p>
        </p:txBody>
      </p:sp>
      <p:pic>
        <p:nvPicPr>
          <p:cNvPr id="2" name="Imagen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964679" y="2292206"/>
            <a:ext cx="4019308" cy="3313653"/>
          </a:xfrm>
          <a:prstGeom prst="rect">
            <a:avLst/>
          </a:prstGeom>
        </p:spPr>
      </p:pic>
      <p:pic>
        <p:nvPicPr>
          <p:cNvPr id="3" name="Imagen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27232" y="6286500"/>
            <a:ext cx="3135380" cy="3394618"/>
          </a:xfrm>
          <a:prstGeom prst="rect">
            <a:avLst/>
          </a:prstGeom>
        </p:spPr>
      </p:pic>
    </p:spTree>
    <p:extLst>
      <p:ext uri="{BB962C8B-B14F-4D97-AF65-F5344CB8AC3E}">
        <p14:creationId xmlns:p14="http://schemas.microsoft.com/office/powerpoint/2010/main" val="31523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1844</Words>
  <Application>Microsoft Office PowerPoint</Application>
  <PresentationFormat>Personalizado</PresentationFormat>
  <Paragraphs>309</Paragraphs>
  <Slides>32</Slides>
  <Notes>1</Notes>
  <HiddenSlides>0</HiddenSlides>
  <MMClips>31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32</vt:i4>
      </vt:variant>
    </vt:vector>
  </HeadingPairs>
  <TitlesOfParts>
    <vt:vector size="40" baseType="lpstr">
      <vt:lpstr>Arial</vt:lpstr>
      <vt:lpstr>Calibri</vt:lpstr>
      <vt:lpstr>Century Gothic</vt:lpstr>
      <vt:lpstr>Poppins</vt:lpstr>
      <vt:lpstr>Poppins Medium</vt:lpstr>
      <vt:lpstr>Poppins Ultra-Bold</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2do. Taller de VMRE SE y CAE</dc:title>
  <dc:creator>HERNANDEZ FARIAS FERNANDA MARIA</dc:creator>
  <cp:lastModifiedBy>BARRIOS ROSAS SERRAT</cp:lastModifiedBy>
  <cp:revision>140</cp:revision>
  <dcterms:created xsi:type="dcterms:W3CDTF">2006-08-16T00:00:00Z</dcterms:created>
  <dcterms:modified xsi:type="dcterms:W3CDTF">2024-04-03T23:34:50Z</dcterms:modified>
  <dc:identifier>DAF_a69mgPY</dc:identifier>
</cp:coreProperties>
</file>