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Lst>
  <p:sldSz cx="9144000" cy="6858000" type="screen4x3"/>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4" d="100"/>
          <a:sy n="114" d="100"/>
        </p:scale>
        <p:origin x="-83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17A3A03-8A37-4879-A943-D92310480924}" type="datetimeFigureOut">
              <a:rPr lang="es-MX" smtClean="0"/>
              <a:pPr/>
              <a:t>18/11/2014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1C249D3-6BAF-4A84-9B78-3CAF833F8C4A}" type="slidenum">
              <a:rPr lang="es-MX" smtClean="0"/>
              <a:pPr/>
              <a:t>‹Nº›</a:t>
            </a:fld>
            <a:endParaRPr lang="es-MX"/>
          </a:p>
        </p:txBody>
      </p:sp>
    </p:spTree>
    <p:extLst>
      <p:ext uri="{BB962C8B-B14F-4D97-AF65-F5344CB8AC3E}">
        <p14:creationId xmlns:p14="http://schemas.microsoft.com/office/powerpoint/2010/main" val="3515473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17A3A03-8A37-4879-A943-D92310480924}" type="datetimeFigureOut">
              <a:rPr lang="es-MX" smtClean="0"/>
              <a:pPr/>
              <a:t>18/11/2014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1C249D3-6BAF-4A84-9B78-3CAF833F8C4A}" type="slidenum">
              <a:rPr lang="es-MX" smtClean="0"/>
              <a:pPr/>
              <a:t>‹Nº›</a:t>
            </a:fld>
            <a:endParaRPr lang="es-MX"/>
          </a:p>
        </p:txBody>
      </p:sp>
    </p:spTree>
    <p:extLst>
      <p:ext uri="{BB962C8B-B14F-4D97-AF65-F5344CB8AC3E}">
        <p14:creationId xmlns:p14="http://schemas.microsoft.com/office/powerpoint/2010/main" val="2288551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17A3A03-8A37-4879-A943-D92310480924}" type="datetimeFigureOut">
              <a:rPr lang="es-MX" smtClean="0"/>
              <a:pPr/>
              <a:t>18/11/2014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1C249D3-6BAF-4A84-9B78-3CAF833F8C4A}" type="slidenum">
              <a:rPr lang="es-MX" smtClean="0"/>
              <a:pPr/>
              <a:t>‹Nº›</a:t>
            </a:fld>
            <a:endParaRPr lang="es-MX"/>
          </a:p>
        </p:txBody>
      </p:sp>
    </p:spTree>
    <p:extLst>
      <p:ext uri="{BB962C8B-B14F-4D97-AF65-F5344CB8AC3E}">
        <p14:creationId xmlns:p14="http://schemas.microsoft.com/office/powerpoint/2010/main" val="421789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17A3A03-8A37-4879-A943-D92310480924}" type="datetimeFigureOut">
              <a:rPr lang="es-MX" smtClean="0"/>
              <a:pPr/>
              <a:t>18/11/2014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1C249D3-6BAF-4A84-9B78-3CAF833F8C4A}" type="slidenum">
              <a:rPr lang="es-MX" smtClean="0"/>
              <a:pPr/>
              <a:t>‹Nº›</a:t>
            </a:fld>
            <a:endParaRPr lang="es-MX"/>
          </a:p>
        </p:txBody>
      </p:sp>
    </p:spTree>
    <p:extLst>
      <p:ext uri="{BB962C8B-B14F-4D97-AF65-F5344CB8AC3E}">
        <p14:creationId xmlns:p14="http://schemas.microsoft.com/office/powerpoint/2010/main" val="4013387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17A3A03-8A37-4879-A943-D92310480924}" type="datetimeFigureOut">
              <a:rPr lang="es-MX" smtClean="0"/>
              <a:pPr/>
              <a:t>18/11/2014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1C249D3-6BAF-4A84-9B78-3CAF833F8C4A}" type="slidenum">
              <a:rPr lang="es-MX" smtClean="0"/>
              <a:pPr/>
              <a:t>‹Nº›</a:t>
            </a:fld>
            <a:endParaRPr lang="es-MX"/>
          </a:p>
        </p:txBody>
      </p:sp>
    </p:spTree>
    <p:extLst>
      <p:ext uri="{BB962C8B-B14F-4D97-AF65-F5344CB8AC3E}">
        <p14:creationId xmlns:p14="http://schemas.microsoft.com/office/powerpoint/2010/main" val="1214532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17A3A03-8A37-4879-A943-D92310480924}" type="datetimeFigureOut">
              <a:rPr lang="es-MX" smtClean="0"/>
              <a:pPr/>
              <a:t>18/11/2014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1C249D3-6BAF-4A84-9B78-3CAF833F8C4A}" type="slidenum">
              <a:rPr lang="es-MX" smtClean="0"/>
              <a:pPr/>
              <a:t>‹Nº›</a:t>
            </a:fld>
            <a:endParaRPr lang="es-MX"/>
          </a:p>
        </p:txBody>
      </p:sp>
    </p:spTree>
    <p:extLst>
      <p:ext uri="{BB962C8B-B14F-4D97-AF65-F5344CB8AC3E}">
        <p14:creationId xmlns:p14="http://schemas.microsoft.com/office/powerpoint/2010/main" val="3467198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17A3A03-8A37-4879-A943-D92310480924}" type="datetimeFigureOut">
              <a:rPr lang="es-MX" smtClean="0"/>
              <a:pPr/>
              <a:t>18/11/2014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E1C249D3-6BAF-4A84-9B78-3CAF833F8C4A}" type="slidenum">
              <a:rPr lang="es-MX" smtClean="0"/>
              <a:pPr/>
              <a:t>‹Nº›</a:t>
            </a:fld>
            <a:endParaRPr lang="es-MX"/>
          </a:p>
        </p:txBody>
      </p:sp>
    </p:spTree>
    <p:extLst>
      <p:ext uri="{BB962C8B-B14F-4D97-AF65-F5344CB8AC3E}">
        <p14:creationId xmlns:p14="http://schemas.microsoft.com/office/powerpoint/2010/main" val="3335184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17A3A03-8A37-4879-A943-D92310480924}" type="datetimeFigureOut">
              <a:rPr lang="es-MX" smtClean="0"/>
              <a:pPr/>
              <a:t>18/11/2014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E1C249D3-6BAF-4A84-9B78-3CAF833F8C4A}" type="slidenum">
              <a:rPr lang="es-MX" smtClean="0"/>
              <a:pPr/>
              <a:t>‹Nº›</a:t>
            </a:fld>
            <a:endParaRPr lang="es-MX"/>
          </a:p>
        </p:txBody>
      </p:sp>
    </p:spTree>
    <p:extLst>
      <p:ext uri="{BB962C8B-B14F-4D97-AF65-F5344CB8AC3E}">
        <p14:creationId xmlns:p14="http://schemas.microsoft.com/office/powerpoint/2010/main" val="1336879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17A3A03-8A37-4879-A943-D92310480924}" type="datetimeFigureOut">
              <a:rPr lang="es-MX" smtClean="0"/>
              <a:pPr/>
              <a:t>18/11/2014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E1C249D3-6BAF-4A84-9B78-3CAF833F8C4A}" type="slidenum">
              <a:rPr lang="es-MX" smtClean="0"/>
              <a:pPr/>
              <a:t>‹Nº›</a:t>
            </a:fld>
            <a:endParaRPr lang="es-MX"/>
          </a:p>
        </p:txBody>
      </p:sp>
    </p:spTree>
    <p:extLst>
      <p:ext uri="{BB962C8B-B14F-4D97-AF65-F5344CB8AC3E}">
        <p14:creationId xmlns:p14="http://schemas.microsoft.com/office/powerpoint/2010/main" val="3979123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17A3A03-8A37-4879-A943-D92310480924}" type="datetimeFigureOut">
              <a:rPr lang="es-MX" smtClean="0"/>
              <a:pPr/>
              <a:t>18/11/2014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1C249D3-6BAF-4A84-9B78-3CAF833F8C4A}" type="slidenum">
              <a:rPr lang="es-MX" smtClean="0"/>
              <a:pPr/>
              <a:t>‹Nº›</a:t>
            </a:fld>
            <a:endParaRPr lang="es-MX"/>
          </a:p>
        </p:txBody>
      </p:sp>
    </p:spTree>
    <p:extLst>
      <p:ext uri="{BB962C8B-B14F-4D97-AF65-F5344CB8AC3E}">
        <p14:creationId xmlns:p14="http://schemas.microsoft.com/office/powerpoint/2010/main" val="1510557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17A3A03-8A37-4879-A943-D92310480924}" type="datetimeFigureOut">
              <a:rPr lang="es-MX" smtClean="0"/>
              <a:pPr/>
              <a:t>18/11/2014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1C249D3-6BAF-4A84-9B78-3CAF833F8C4A}" type="slidenum">
              <a:rPr lang="es-MX" smtClean="0"/>
              <a:pPr/>
              <a:t>‹Nº›</a:t>
            </a:fld>
            <a:endParaRPr lang="es-MX"/>
          </a:p>
        </p:txBody>
      </p:sp>
    </p:spTree>
    <p:extLst>
      <p:ext uri="{BB962C8B-B14F-4D97-AF65-F5344CB8AC3E}">
        <p14:creationId xmlns:p14="http://schemas.microsoft.com/office/powerpoint/2010/main" val="3385536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7A3A03-8A37-4879-A943-D92310480924}" type="datetimeFigureOut">
              <a:rPr lang="es-MX" smtClean="0"/>
              <a:pPr/>
              <a:t>18/11/2014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C249D3-6BAF-4A84-9B78-3CAF833F8C4A}" type="slidenum">
              <a:rPr lang="es-MX" smtClean="0"/>
              <a:pPr/>
              <a:t>‹Nº›</a:t>
            </a:fld>
            <a:endParaRPr lang="es-MX"/>
          </a:p>
        </p:txBody>
      </p:sp>
    </p:spTree>
    <p:extLst>
      <p:ext uri="{BB962C8B-B14F-4D97-AF65-F5344CB8AC3E}">
        <p14:creationId xmlns:p14="http://schemas.microsoft.com/office/powerpoint/2010/main" val="2069665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apps3.iepcjalisco.org.mx/transparencia/login" TargetMode="External"/><Relationship Id="rId2" Type="http://schemas.openxmlformats.org/officeDocument/2006/relationships/hyperlink" Target="http://www.iepcjalisco.org.mx/"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564904"/>
            <a:ext cx="7772400" cy="1470025"/>
          </a:xfrm>
        </p:spPr>
        <p:txBody>
          <a:bodyPr/>
          <a:lstStyle/>
          <a:p>
            <a:r>
              <a:rPr lang="es-MX" dirty="0" smtClean="0"/>
              <a:t>Unidad de Transparencia e Información</a:t>
            </a:r>
            <a:endParaRPr lang="es-MX" dirty="0"/>
          </a:p>
        </p:txBody>
      </p:sp>
      <p:sp>
        <p:nvSpPr>
          <p:cNvPr id="3" name="2 Subtítulo"/>
          <p:cNvSpPr>
            <a:spLocks noGrp="1"/>
          </p:cNvSpPr>
          <p:nvPr>
            <p:ph type="subTitle" idx="1"/>
          </p:nvPr>
        </p:nvSpPr>
        <p:spPr>
          <a:xfrm>
            <a:off x="1487833" y="4365104"/>
            <a:ext cx="6400800" cy="1752600"/>
          </a:xfrm>
        </p:spPr>
        <p:txBody>
          <a:bodyPr/>
          <a:lstStyle/>
          <a:p>
            <a:r>
              <a:rPr lang="es-MX" dirty="0" smtClean="0"/>
              <a:t>GUÍA DE ACCESO A LA INFORMACION</a:t>
            </a:r>
          </a:p>
          <a:p>
            <a:endParaRPr lang="es-MX" dirty="0"/>
          </a:p>
          <a:p>
            <a:r>
              <a:rPr lang="es-MX" dirty="0" smtClean="0"/>
              <a:t>BIENVENIDO</a:t>
            </a:r>
            <a:endParaRPr lang="es-MX"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260648"/>
            <a:ext cx="4762500" cy="238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12534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611560" y="2204864"/>
            <a:ext cx="7200800" cy="2862322"/>
          </a:xfrm>
          <a:prstGeom prst="rect">
            <a:avLst/>
          </a:prstGeom>
          <a:noFill/>
        </p:spPr>
        <p:txBody>
          <a:bodyPr wrap="square" rtlCol="0">
            <a:spAutoFit/>
          </a:bodyPr>
          <a:lstStyle/>
          <a:p>
            <a:pPr marL="285750" indent="-285750">
              <a:buFont typeface="Wingdings" pitchFamily="2" charset="2"/>
              <a:buChar char="q"/>
            </a:pPr>
            <a:r>
              <a:rPr lang="es-MX" dirty="0" smtClean="0"/>
              <a:t>UNIDAD DE TRANSPARENCIA E INFORMACIÓN</a:t>
            </a:r>
          </a:p>
          <a:p>
            <a:endParaRPr lang="es-MX" dirty="0" smtClean="0"/>
          </a:p>
          <a:p>
            <a:pPr marL="285750" indent="-285750">
              <a:buFont typeface="Wingdings" pitchFamily="2" charset="2"/>
              <a:buChar char="q"/>
            </a:pPr>
            <a:r>
              <a:rPr lang="es-MX" dirty="0" smtClean="0"/>
              <a:t>INFORMACIÓN DE LIBRE ACCESO</a:t>
            </a:r>
          </a:p>
          <a:p>
            <a:endParaRPr lang="es-MX" dirty="0" smtClean="0"/>
          </a:p>
          <a:p>
            <a:pPr marL="285750" indent="-285750">
              <a:buFont typeface="Wingdings" pitchFamily="2" charset="2"/>
              <a:buChar char="q"/>
            </a:pPr>
            <a:r>
              <a:rPr lang="es-MX" dirty="0" smtClean="0"/>
              <a:t>SOLICITUD</a:t>
            </a:r>
          </a:p>
          <a:p>
            <a:endParaRPr lang="es-MX" dirty="0" smtClean="0"/>
          </a:p>
          <a:p>
            <a:pPr marL="285750" indent="-285750">
              <a:buFont typeface="Wingdings" pitchFamily="2" charset="2"/>
              <a:buChar char="q"/>
            </a:pPr>
            <a:r>
              <a:rPr lang="es-MX" dirty="0" smtClean="0"/>
              <a:t>TRÁMITE</a:t>
            </a:r>
          </a:p>
          <a:p>
            <a:endParaRPr lang="es-MX" dirty="0" smtClean="0"/>
          </a:p>
          <a:p>
            <a:pPr marL="285750" indent="-285750">
              <a:buFont typeface="Wingdings" pitchFamily="2" charset="2"/>
              <a:buChar char="q"/>
            </a:pPr>
            <a:r>
              <a:rPr lang="es-MX" smtClean="0"/>
              <a:t>RESPUESTA</a:t>
            </a:r>
            <a:endParaRPr lang="es-MX" dirty="0" smtClean="0"/>
          </a:p>
          <a:p>
            <a:endParaRPr lang="es-MX" dirty="0" smtClean="0"/>
          </a:p>
        </p:txBody>
      </p:sp>
      <p:sp>
        <p:nvSpPr>
          <p:cNvPr id="6" name="5 CuadroTexto"/>
          <p:cNvSpPr txBox="1"/>
          <p:nvPr/>
        </p:nvSpPr>
        <p:spPr>
          <a:xfrm>
            <a:off x="3059832" y="1268760"/>
            <a:ext cx="3096344" cy="707886"/>
          </a:xfrm>
          <a:prstGeom prst="rect">
            <a:avLst/>
          </a:prstGeom>
          <a:noFill/>
        </p:spPr>
        <p:txBody>
          <a:bodyPr wrap="square" rtlCol="0">
            <a:spAutoFit/>
          </a:bodyPr>
          <a:lstStyle/>
          <a:p>
            <a:pPr algn="ctr"/>
            <a:r>
              <a:rPr lang="es-MX" sz="4000" dirty="0" smtClean="0"/>
              <a:t>MENÚ</a:t>
            </a:r>
            <a:endParaRPr lang="es-MX" sz="4000" dirty="0"/>
          </a:p>
        </p:txBody>
      </p:sp>
      <p:sp>
        <p:nvSpPr>
          <p:cNvPr id="2" name="1 Marcador de contenido"/>
          <p:cNvSpPr>
            <a:spLocks noGrp="1"/>
          </p:cNvSpPr>
          <p:nvPr>
            <p:ph idx="1"/>
          </p:nvPr>
        </p:nvSpPr>
        <p:spPr/>
        <p:txBody>
          <a:bodyPr/>
          <a:lstStyle/>
          <a:p>
            <a:endParaRPr lang="es-MX"/>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79712" cy="989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17498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1196752"/>
            <a:ext cx="8856984" cy="1143000"/>
          </a:xfrm>
        </p:spPr>
        <p:txBody>
          <a:bodyPr>
            <a:noAutofit/>
          </a:bodyPr>
          <a:lstStyle/>
          <a:p>
            <a:r>
              <a:rPr lang="es-MX" sz="2000" b="1" u="sng" dirty="0" smtClean="0"/>
              <a:t>UNIDAD DE TRANSPARENCIA E INFORMACIÓN</a:t>
            </a:r>
            <a:r>
              <a:rPr lang="es-MX" sz="1800" b="1" u="sng" dirty="0" smtClean="0"/>
              <a:t>.</a:t>
            </a:r>
            <a:r>
              <a:rPr lang="es-MX" sz="1800" dirty="0" smtClean="0"/>
              <a:t/>
            </a:r>
            <a:br>
              <a:rPr lang="es-MX" sz="1800" dirty="0" smtClean="0"/>
            </a:br>
            <a:r>
              <a:rPr lang="es-MX" sz="1600" dirty="0" smtClean="0"/>
              <a:t>ES LA INSTANCIA DEL INSTITUTO ELECTORAL Y DE PARTICIPACIÓN CIUDADANA DEL ESTADO DE JALISCO ENCARGADA DE LA RECEPCIÓN Y TRÁMITE DE LAS SOLICITUDES DE INFORMACIÓN.</a:t>
            </a:r>
            <a:endParaRPr lang="es-MX" sz="1600" dirty="0"/>
          </a:p>
        </p:txBody>
      </p:sp>
      <p:sp>
        <p:nvSpPr>
          <p:cNvPr id="3" name="2 Marcador de contenido"/>
          <p:cNvSpPr>
            <a:spLocks noGrp="1"/>
          </p:cNvSpPr>
          <p:nvPr>
            <p:ph idx="1"/>
          </p:nvPr>
        </p:nvSpPr>
        <p:spPr>
          <a:xfrm>
            <a:off x="467544" y="2332037"/>
            <a:ext cx="8229600" cy="4525963"/>
          </a:xfrm>
        </p:spPr>
        <p:txBody>
          <a:bodyPr>
            <a:normAutofit fontScale="40000" lnSpcReduction="20000"/>
          </a:bodyPr>
          <a:lstStyle/>
          <a:p>
            <a:r>
              <a:rPr lang="es-MX" sz="5100" dirty="0" smtClean="0"/>
              <a:t>EJERCE TU DERECHO A LA INFORMACIÓN.</a:t>
            </a:r>
          </a:p>
          <a:p>
            <a:pPr marL="0" indent="0">
              <a:buNone/>
            </a:pPr>
            <a:endParaRPr lang="es-MX" dirty="0" smtClean="0"/>
          </a:p>
          <a:p>
            <a:pPr marL="0" indent="0" algn="just">
              <a:buNone/>
            </a:pPr>
            <a:r>
              <a:rPr lang="es-MX" dirty="0" smtClean="0"/>
              <a:t>EN 1978 NUESTRO PAÍS INCORPORÓ A SU ORDEN JURÍDICO EL DERECHO A LA INFORMACIÓN BAJO LOS PRINCIPIOS DE RECIBIR, INVESTIGAR Y DIFUNDIR INFORMACIÓN.</a:t>
            </a:r>
          </a:p>
          <a:p>
            <a:pPr marL="0" indent="0" algn="just">
              <a:buNone/>
            </a:pPr>
            <a:endParaRPr lang="es-MX" dirty="0" smtClean="0"/>
          </a:p>
          <a:p>
            <a:pPr marL="0" indent="0" algn="just">
              <a:buNone/>
            </a:pPr>
            <a:r>
              <a:rPr lang="es-MX" dirty="0" smtClean="0"/>
              <a:t>EL 21 DE MAYO DEL 2002 ENTRÓ EN VIGOR LA LEY DE TRANSPARENCIA E INFORMACIÓN PÚBLICA DEL ESTADO DE JALISCO, EN LA QUE SE CONTEMPLABA COMO SUJETOS OBLIGADOS A LOS ORGANISMOS AUTÓNOMOS, ENTRE OTROS.</a:t>
            </a:r>
          </a:p>
          <a:p>
            <a:pPr marL="0" indent="0" algn="just">
              <a:buNone/>
            </a:pPr>
            <a:endParaRPr lang="es-MX" dirty="0" smtClean="0"/>
          </a:p>
          <a:p>
            <a:pPr marL="0" indent="0" algn="just">
              <a:buNone/>
            </a:pPr>
            <a:r>
              <a:rPr lang="es-MX" dirty="0" smtClean="0"/>
              <a:t>EN 2005 JALISCO ADICIONÓ AL TEXTO DE SU CONSTITUCIÓN POLÍTICA EL DERECHO FUNDAMENTAL DE ACCESO A LA INFORMACIÓN PÚBLICA.</a:t>
            </a:r>
            <a:r>
              <a:rPr lang="es-ES" dirty="0" smtClean="0"/>
              <a:t> </a:t>
            </a:r>
          </a:p>
          <a:p>
            <a:pPr marL="0" indent="0" algn="just">
              <a:buNone/>
            </a:pPr>
            <a:endParaRPr lang="es-ES" dirty="0" smtClean="0"/>
          </a:p>
          <a:p>
            <a:pPr marL="0" indent="0" algn="just">
              <a:buNone/>
            </a:pPr>
            <a:r>
              <a:rPr lang="es-ES" dirty="0" smtClean="0"/>
              <a:t>EL PRIMERO DE ABRIL DE 2012 CON LA ENTRADA EN VIGOR DE LA LEY DE INFORMACIÓN PÚBLICA MARCA EL INICIO DE UNA NUEVA ETAPA EN EL ACCESO A LA INFORMACIÓN PÚBLICA, UN AÑO Y CUATRO MESES DESPUÉS  SE DIÓ PASO A LA LEY DE TRANSPARENCIA Y ACCESO A LA INFORMACIÓN PÚBLICA DEL ESTADO DE JALISCO Y SUS MUNICIPIOS ENTRADA EN VIGOR EL NUEVE DE AGOSTO DE 2013.</a:t>
            </a:r>
          </a:p>
          <a:p>
            <a:pPr marL="0" indent="0" algn="just">
              <a:buNone/>
            </a:pPr>
            <a:endParaRPr lang="es-ES" dirty="0"/>
          </a:p>
          <a:p>
            <a:pPr marL="0" indent="0" algn="just">
              <a:buNone/>
            </a:pPr>
            <a:r>
              <a:rPr lang="es-ES" dirty="0" smtClean="0"/>
              <a:t>CON EL PROPÓSITO DE SER GARANTE DEL DERECHO A LA INFORMACIÓN PÚBLICA Y SER PARTÍCIPE EN LA PROMOCIÓN DE LA CULTURA DE LA  TRANSPARENCIA, EL IEPC JALISCO PONE EN A TU DISPOSICIÓN LA PRESENTE GUIA DE ACCESO A LA INFORMACIÓN PARA QUE EJERZAS TU DERECHO A LA INFORMACIÓN ANTE ESTE ORGANISMO ESPECIALIZADO EN MATERIA ELECTORAL.</a:t>
            </a:r>
            <a:endParaRPr lang="es-MX"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79712" cy="989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1233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96752"/>
            <a:ext cx="8229600" cy="1440160"/>
          </a:xfrm>
        </p:spPr>
        <p:txBody>
          <a:bodyPr>
            <a:noAutofit/>
          </a:bodyPr>
          <a:lstStyle/>
          <a:p>
            <a:r>
              <a:rPr lang="es-MX" sz="3600" b="1" u="sng" dirty="0" smtClean="0"/>
              <a:t>INFORMACIÓN GENERAL</a:t>
            </a:r>
            <a:r>
              <a:rPr lang="es-MX" sz="2000" dirty="0" smtClean="0"/>
              <a:t/>
            </a:r>
            <a:br>
              <a:rPr lang="es-MX" sz="2000" dirty="0" smtClean="0"/>
            </a:br>
            <a:r>
              <a:rPr lang="es-MX" sz="1600" dirty="0" smtClean="0"/>
              <a:t>EN CUMPLIMIENTO </a:t>
            </a:r>
            <a:r>
              <a:rPr lang="es-MX" sz="1600" dirty="0"/>
              <a:t>A</a:t>
            </a:r>
            <a:r>
              <a:rPr lang="es-MX" sz="1600" dirty="0" smtClean="0"/>
              <a:t> LA LEY DE TRANSPARENCIA Y ACCESO A LA INFORMACIÓN PÚBLICA DEL ESTADO DE JALISCO Y SUS </a:t>
            </a:r>
            <a:r>
              <a:rPr lang="es-MX" sz="1600" dirty="0" smtClean="0"/>
              <a:t>MUNICIPIOS, </a:t>
            </a:r>
            <a:r>
              <a:rPr lang="es-MX" sz="1600" dirty="0" smtClean="0"/>
              <a:t>EL IEPC JALISCO PONE A TU DISPOSICIÓN EN SU PÁGINA DE INTERNET LA SIGUIENTE INFORMACIÓN.</a:t>
            </a:r>
            <a:endParaRPr lang="es-MX" sz="1600" dirty="0"/>
          </a:p>
        </p:txBody>
      </p:sp>
      <p:sp>
        <p:nvSpPr>
          <p:cNvPr id="3" name="2 Marcador de contenido"/>
          <p:cNvSpPr>
            <a:spLocks noGrp="1"/>
          </p:cNvSpPr>
          <p:nvPr>
            <p:ph idx="1"/>
          </p:nvPr>
        </p:nvSpPr>
        <p:spPr>
          <a:xfrm>
            <a:off x="467544" y="3068960"/>
            <a:ext cx="8229600" cy="2520280"/>
          </a:xfrm>
        </p:spPr>
        <p:txBody>
          <a:bodyPr>
            <a:normAutofit/>
          </a:bodyPr>
          <a:lstStyle/>
          <a:p>
            <a:pPr>
              <a:buFont typeface="Wingdings" pitchFamily="2" charset="2"/>
              <a:buChar char="q"/>
            </a:pPr>
            <a:r>
              <a:rPr lang="es-MX" sz="2000" dirty="0" smtClean="0">
                <a:effectLst>
                  <a:outerShdw blurRad="38100" dist="38100" dir="2700000" algn="tl">
                    <a:srgbClr val="000000">
                      <a:alpha val="43137"/>
                    </a:srgbClr>
                  </a:outerShdw>
                </a:effectLst>
              </a:rPr>
              <a:t>ART. </a:t>
            </a:r>
            <a:r>
              <a:rPr lang="es-MX" sz="2000" dirty="0">
                <a:effectLst>
                  <a:outerShdw blurRad="38100" dist="38100" dir="2700000" algn="tl">
                    <a:srgbClr val="000000">
                      <a:alpha val="43137"/>
                    </a:srgbClr>
                  </a:outerShdw>
                </a:effectLst>
              </a:rPr>
              <a:t>8</a:t>
            </a:r>
            <a:r>
              <a:rPr lang="es-MX" sz="2000" dirty="0" smtClean="0">
                <a:effectLst>
                  <a:outerShdw blurRad="38100" dist="38100" dir="2700000" algn="tl">
                    <a:srgbClr val="000000">
                      <a:alpha val="43137"/>
                    </a:srgbClr>
                  </a:outerShdw>
                </a:effectLst>
              </a:rPr>
              <a:t> DE LA LEY TRANSPARENCIA Y ACCESO A LA INFORMACIÓN PÚBLICA DEL ESTADO DE JALISCO Y SUS MUNICIPIOS.</a:t>
            </a:r>
          </a:p>
          <a:p>
            <a:pPr>
              <a:buFont typeface="Wingdings" pitchFamily="2" charset="2"/>
              <a:buChar char="q"/>
            </a:pPr>
            <a:r>
              <a:rPr lang="es-MX" sz="2000" dirty="0" smtClean="0">
                <a:effectLst>
                  <a:outerShdw blurRad="38100" dist="38100" dir="2700000" algn="tl">
                    <a:srgbClr val="000000">
                      <a:alpha val="43137"/>
                    </a:srgbClr>
                  </a:outerShdw>
                </a:effectLst>
              </a:rPr>
              <a:t>ART. 14 DE LA LEY DE TRANSPARENCIA Y ACCESO A LA INFORMACIÓN PÚBLICA DEL ESTADO DE JALISCO Y SUS MUNICIPIOS</a:t>
            </a:r>
            <a:r>
              <a:rPr lang="es-MX" sz="2000" dirty="0" smtClean="0">
                <a:effectLst>
                  <a:outerShdw blurRad="38100" dist="38100" dir="2700000" algn="tl">
                    <a:srgbClr val="000000">
                      <a:alpha val="43137"/>
                    </a:srgbClr>
                  </a:outerShdw>
                </a:effectLst>
              </a:rPr>
              <a:t>.</a:t>
            </a:r>
            <a:endParaRPr lang="es-MX" sz="2000" dirty="0" smtClean="0">
              <a:effectLst>
                <a:outerShdw blurRad="38100" dist="38100" dir="2700000" algn="tl">
                  <a:srgbClr val="000000">
                    <a:alpha val="43137"/>
                  </a:srgbClr>
                </a:outerShdw>
              </a:effectLst>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79712" cy="989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50770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700808"/>
            <a:ext cx="8229600" cy="1143000"/>
          </a:xfrm>
        </p:spPr>
        <p:txBody>
          <a:bodyPr>
            <a:noAutofit/>
          </a:bodyPr>
          <a:lstStyle/>
          <a:p>
            <a:r>
              <a:rPr lang="es-MX" sz="3200" dirty="0" smtClean="0"/>
              <a:t>ARTÍCULO 8 DE LA LEY DE TRANSPARENCIA Y ACCESO A LA INFORMACIÓN PÚBLICA DEL ESTADO DE JALISCO Y SUS MUNICIPIOS</a:t>
            </a:r>
            <a:endParaRPr lang="es-MX" sz="3200" dirty="0"/>
          </a:p>
        </p:txBody>
      </p:sp>
      <p:sp>
        <p:nvSpPr>
          <p:cNvPr id="3" name="2 Marcador de contenido"/>
          <p:cNvSpPr>
            <a:spLocks noGrp="1"/>
          </p:cNvSpPr>
          <p:nvPr>
            <p:ph idx="1"/>
          </p:nvPr>
        </p:nvSpPr>
        <p:spPr>
          <a:xfrm>
            <a:off x="467544" y="2996952"/>
            <a:ext cx="8280920" cy="3345235"/>
          </a:xfrm>
        </p:spPr>
        <p:txBody>
          <a:bodyPr numCol="2">
            <a:normAutofit fontScale="47500" lnSpcReduction="20000"/>
          </a:bodyPr>
          <a:lstStyle/>
          <a:p>
            <a:pPr marL="0" indent="0">
              <a:buNone/>
            </a:pPr>
            <a:r>
              <a:rPr lang="es-MX" dirty="0" smtClean="0"/>
              <a:t>-LEYES Y REGLAMENTOS.</a:t>
            </a:r>
          </a:p>
          <a:p>
            <a:pPr marL="0" indent="0">
              <a:buNone/>
            </a:pPr>
            <a:r>
              <a:rPr lang="es-MX" dirty="0" smtClean="0"/>
              <a:t>-LINEAMIENTOS Y CRITERIOS. </a:t>
            </a:r>
          </a:p>
          <a:p>
            <a:pPr marL="0" indent="0">
              <a:buNone/>
            </a:pPr>
            <a:r>
              <a:rPr lang="es-MX" dirty="0" smtClean="0"/>
              <a:t>-DIRECTORIO.</a:t>
            </a:r>
          </a:p>
          <a:p>
            <a:pPr marL="0" indent="0">
              <a:buNone/>
            </a:pPr>
            <a:r>
              <a:rPr lang="es-MX" dirty="0" smtClean="0"/>
              <a:t>-ESTADÍSTICAS.</a:t>
            </a:r>
          </a:p>
          <a:p>
            <a:pPr marL="0" indent="0">
              <a:buNone/>
            </a:pPr>
            <a:r>
              <a:rPr lang="es-MX" dirty="0" smtClean="0"/>
              <a:t>-PROGRAMAS OPERATIVOS.</a:t>
            </a:r>
          </a:p>
          <a:p>
            <a:pPr marL="0" indent="0">
              <a:buNone/>
            </a:pPr>
            <a:r>
              <a:rPr lang="es-MX" dirty="0" smtClean="0"/>
              <a:t>-MANUALES DE ORGANIZACIÓN, OPERACIÓN, PROCEDIMIENTOS Y SERVICIOS.</a:t>
            </a:r>
          </a:p>
          <a:p>
            <a:pPr marL="0" indent="0">
              <a:buNone/>
            </a:pPr>
            <a:r>
              <a:rPr lang="es-MX" dirty="0" smtClean="0"/>
              <a:t>-PRESUPUESTO.</a:t>
            </a:r>
          </a:p>
          <a:p>
            <a:pPr marL="0" indent="0">
              <a:buNone/>
            </a:pPr>
            <a:r>
              <a:rPr lang="es-MX" dirty="0" smtClean="0"/>
              <a:t>-NÓMINAS.</a:t>
            </a:r>
          </a:p>
          <a:p>
            <a:pPr marL="0" indent="0">
              <a:buNone/>
            </a:pPr>
            <a:r>
              <a:rPr lang="es-MX" dirty="0" smtClean="0"/>
              <a:t>-ESTADOS FINANCIEROS.</a:t>
            </a:r>
          </a:p>
          <a:p>
            <a:pPr marL="0" indent="0">
              <a:buNone/>
            </a:pPr>
            <a:r>
              <a:rPr lang="es-MX" dirty="0" smtClean="0"/>
              <a:t>-GASTOS EN MATERIA DE COMUNICACIÓN SOCIAL.</a:t>
            </a:r>
          </a:p>
          <a:p>
            <a:pPr marL="0" indent="0">
              <a:buNone/>
            </a:pPr>
            <a:r>
              <a:rPr lang="es-MX" dirty="0" smtClean="0"/>
              <a:t>-LAS CUENTAS PÚBLICAS.</a:t>
            </a:r>
          </a:p>
          <a:p>
            <a:pPr marL="0" indent="0">
              <a:buNone/>
            </a:pPr>
            <a:r>
              <a:rPr lang="es-MX" dirty="0" smtClean="0"/>
              <a:t>-LAS AUDITORÍAS.</a:t>
            </a:r>
          </a:p>
          <a:p>
            <a:pPr marL="0" indent="0">
              <a:buNone/>
            </a:pPr>
            <a:r>
              <a:rPr lang="es-MX" dirty="0" smtClean="0"/>
              <a:t>-PADRÓN DE PROVEEDORES.</a:t>
            </a:r>
          </a:p>
          <a:p>
            <a:pPr marL="0" indent="0">
              <a:buNone/>
            </a:pPr>
            <a:r>
              <a:rPr lang="es-MX" dirty="0" smtClean="0"/>
              <a:t>-CONVOCATORIAS A CONCURSO PÚBLICO O LICITACIÓN.</a:t>
            </a:r>
          </a:p>
          <a:p>
            <a:pPr marL="0" indent="0">
              <a:buNone/>
            </a:pPr>
            <a:r>
              <a:rPr lang="es-MX" dirty="0" smtClean="0"/>
              <a:t>-INVENTARIO DE BIENES MUEBLES E INMUEBLES.</a:t>
            </a:r>
          </a:p>
          <a:p>
            <a:pPr marL="0" indent="0">
              <a:buNone/>
            </a:pPr>
            <a:r>
              <a:rPr lang="es-MX" dirty="0" smtClean="0"/>
              <a:t>-VIAJES OFICIALES.</a:t>
            </a:r>
          </a:p>
          <a:p>
            <a:pPr marL="0" indent="0">
              <a:buNone/>
            </a:pPr>
            <a:r>
              <a:rPr lang="es-MX" dirty="0" smtClean="0"/>
              <a:t>-PÓLIZAS DE CHEQUES.</a:t>
            </a:r>
          </a:p>
          <a:p>
            <a:pPr marL="0" indent="0">
              <a:buNone/>
            </a:pPr>
            <a:r>
              <a:rPr lang="es-MX" dirty="0" smtClean="0"/>
              <a:t>-FUNCIONES PÚBLICAS.</a:t>
            </a:r>
          </a:p>
          <a:p>
            <a:pPr marL="0" indent="0">
              <a:buNone/>
            </a:pPr>
            <a:r>
              <a:rPr lang="es-MX" dirty="0" smtClean="0"/>
              <a:t>-SERVICIOS.</a:t>
            </a:r>
          </a:p>
          <a:p>
            <a:pPr marL="0" indent="0">
              <a:buNone/>
            </a:pPr>
            <a:r>
              <a:rPr lang="es-MX" dirty="0" smtClean="0"/>
              <a:t>-CONVENIOS Y CONTRATOS.</a:t>
            </a:r>
          </a:p>
          <a:p>
            <a:pPr marL="0" indent="0">
              <a:buNone/>
            </a:pPr>
            <a:r>
              <a:rPr lang="es-MX" dirty="0" smtClean="0"/>
              <a:t>-AGENDA DE ACTIVIDADES.</a:t>
            </a:r>
          </a:p>
          <a:p>
            <a:pPr marL="0" indent="0">
              <a:buNone/>
            </a:pPr>
            <a:r>
              <a:rPr lang="es-MX" dirty="0" smtClean="0"/>
              <a:t>-SESIONES.</a:t>
            </a:r>
          </a:p>
          <a:p>
            <a:pPr marL="0" indent="0">
              <a:buNone/>
            </a:pPr>
            <a:r>
              <a:rPr lang="es-MX" dirty="0" smtClean="0"/>
              <a:t>-ACTAS DE SESIONES.</a:t>
            </a:r>
          </a:p>
          <a:p>
            <a:pPr marL="0" indent="0">
              <a:buNone/>
            </a:pPr>
            <a:r>
              <a:rPr lang="es-MX" dirty="0" smtClean="0"/>
              <a:t>-INFORMES DE ACTIVIDADES.</a:t>
            </a:r>
            <a:endParaRPr lang="es-MX"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79712" cy="989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486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340768"/>
            <a:ext cx="8229600" cy="864096"/>
          </a:xfrm>
        </p:spPr>
        <p:txBody>
          <a:bodyPr>
            <a:noAutofit/>
          </a:bodyPr>
          <a:lstStyle/>
          <a:p>
            <a:r>
              <a:rPr lang="es-MX" sz="2800" dirty="0" smtClean="0"/>
              <a:t>ARTÍCULO 14 DE LA LEY DE TRANSPARENCIA Y ACCESO A LA INFORMACIÓN PÚBLICA DEL ESTADO DE JALISCO Y SUS MUNICIPIOS</a:t>
            </a:r>
            <a:endParaRPr lang="es-MX" sz="2800" dirty="0"/>
          </a:p>
        </p:txBody>
      </p:sp>
      <p:sp>
        <p:nvSpPr>
          <p:cNvPr id="3" name="2 Marcador de contenido"/>
          <p:cNvSpPr>
            <a:spLocks noGrp="1"/>
          </p:cNvSpPr>
          <p:nvPr>
            <p:ph idx="1"/>
          </p:nvPr>
        </p:nvSpPr>
        <p:spPr>
          <a:xfrm>
            <a:off x="112513" y="2348880"/>
            <a:ext cx="9036496" cy="3445843"/>
          </a:xfrm>
        </p:spPr>
        <p:txBody>
          <a:bodyPr numCol="2">
            <a:normAutofit fontScale="25000" lnSpcReduction="20000"/>
          </a:bodyPr>
          <a:lstStyle/>
          <a:p>
            <a:pPr algn="just"/>
            <a:r>
              <a:rPr lang="es-MX" sz="4400" dirty="0" smtClean="0"/>
              <a:t>REGISTROS DE PARTIDOS POLÍTICOS NACIONALES</a:t>
            </a:r>
          </a:p>
          <a:p>
            <a:pPr algn="just"/>
            <a:r>
              <a:rPr lang="es-MX" sz="4400" dirty="0" smtClean="0"/>
              <a:t>REGISTROS DE AGRUPACIONES POLÍTICAS ESTATALES</a:t>
            </a:r>
          </a:p>
          <a:p>
            <a:pPr algn="just"/>
            <a:r>
              <a:rPr lang="es-MX" sz="4400" dirty="0" smtClean="0"/>
              <a:t>ACUERDOS Y RESOLUCIONES SOBRE ASIGNACIÓN DE TIEMPO DE RADIO.</a:t>
            </a:r>
          </a:p>
          <a:p>
            <a:pPr algn="just"/>
            <a:r>
              <a:rPr lang="es-MX" sz="4400" dirty="0" smtClean="0"/>
              <a:t>FINANCIAMIENTO PÚBLICO A PARTIDOS POLÍTICOS</a:t>
            </a:r>
            <a:r>
              <a:rPr lang="es-MX" sz="4400" dirty="0"/>
              <a:t>.</a:t>
            </a:r>
            <a:endParaRPr lang="es-MX" sz="4400" dirty="0" smtClean="0"/>
          </a:p>
          <a:p>
            <a:pPr algn="just"/>
            <a:r>
              <a:rPr lang="es-MX" sz="4400" dirty="0" smtClean="0"/>
              <a:t>FISCALIZACIÓN DE LOS RECURSOS DE LOS PARTIDOS POLÍTICOS.</a:t>
            </a:r>
          </a:p>
          <a:p>
            <a:pPr algn="just"/>
            <a:r>
              <a:rPr lang="es-MX" sz="4400" dirty="0" smtClean="0"/>
              <a:t>DIVISION TERRITORIAL</a:t>
            </a:r>
          </a:p>
          <a:p>
            <a:pPr algn="just"/>
            <a:r>
              <a:rPr lang="es-MX" sz="4400" dirty="0" smtClean="0"/>
              <a:t>RESOLUCIONES SOBRE REGISTRO Y ACREDITACION DE AGRUPACIONES POLÍTICAS.</a:t>
            </a:r>
          </a:p>
          <a:p>
            <a:pPr algn="just"/>
            <a:r>
              <a:rPr lang="es-MX" sz="4400" dirty="0" smtClean="0"/>
              <a:t>CALENDARIO INTEGRAL DE LOS PROCESOS ELECTORALES.</a:t>
            </a:r>
          </a:p>
          <a:p>
            <a:pPr algn="just"/>
            <a:r>
              <a:rPr lang="es-MX" sz="4400" dirty="0" smtClean="0"/>
              <a:t>INFORMES DE LA UNIDAD DE FISCALIZACIÓN.</a:t>
            </a:r>
          </a:p>
          <a:p>
            <a:pPr algn="just"/>
            <a:r>
              <a:rPr lang="es-MX" sz="4400" dirty="0" smtClean="0"/>
              <a:t>RESOLUCIONES SOBRE TOPES MÁXIMOS DE CAMPAÑA Y PRECAMPAÑA</a:t>
            </a:r>
          </a:p>
          <a:p>
            <a:pPr algn="just"/>
            <a:r>
              <a:rPr lang="es-MX" sz="4400" dirty="0" smtClean="0"/>
              <a:t>PLATAFORMAS ELECTORALES.</a:t>
            </a:r>
          </a:p>
          <a:p>
            <a:pPr algn="just"/>
            <a:r>
              <a:rPr lang="es-MX" sz="4400" dirty="0" smtClean="0"/>
              <a:t>CANDIDATURAS REGISTRADAS</a:t>
            </a:r>
          </a:p>
          <a:p>
            <a:pPr algn="just"/>
            <a:r>
              <a:rPr lang="es-MX" sz="4400" dirty="0" smtClean="0"/>
              <a:t>CÓMPUTOS ELECTORALES</a:t>
            </a:r>
          </a:p>
          <a:p>
            <a:pPr algn="just"/>
            <a:r>
              <a:rPr lang="es-MX" sz="4400" dirty="0" smtClean="0"/>
              <a:t>CALIFICACIÓN DE LAS ELECCIONES</a:t>
            </a:r>
          </a:p>
          <a:p>
            <a:pPr algn="just"/>
            <a:r>
              <a:rPr lang="es-MX" sz="4400" dirty="0" smtClean="0"/>
              <a:t>CONSTANCIAS DE MAYORÍA</a:t>
            </a:r>
          </a:p>
          <a:p>
            <a:pPr algn="just"/>
            <a:r>
              <a:rPr lang="es-MX" sz="4400" dirty="0" smtClean="0"/>
              <a:t>ASIGNACION DE DIPUTADOS DE RP.</a:t>
            </a:r>
          </a:p>
          <a:p>
            <a:pPr algn="just"/>
            <a:r>
              <a:rPr lang="es-MX" sz="4400" dirty="0" smtClean="0"/>
              <a:t>CONTANCIAS DE DECLARATORIAS DE GOBERNADOR, DIPUTADOS Y MUNICIPES.</a:t>
            </a:r>
          </a:p>
          <a:p>
            <a:pPr algn="just"/>
            <a:r>
              <a:rPr lang="es-MX" sz="4400" dirty="0" smtClean="0"/>
              <a:t>RESOLUCIONES DE LOS RECURSOS Y MEDIOS DE IMPUGNACIÓN.</a:t>
            </a:r>
          </a:p>
          <a:p>
            <a:pPr algn="just"/>
            <a:r>
              <a:rPr lang="es-MX" sz="4400" dirty="0" smtClean="0"/>
              <a:t>RESOLUCIONES SOBRE LA IMPOSICIÓN DE SANCIONES.</a:t>
            </a:r>
          </a:p>
          <a:p>
            <a:pPr algn="just"/>
            <a:r>
              <a:rPr lang="es-MX" sz="4400" dirty="0" smtClean="0"/>
              <a:t>EL DIRECTORIO Y ORGANIGRAMA DEL CONSEJO GENERAL, CONSEJOS DISTRITALES Y MUNICIPALES.</a:t>
            </a:r>
          </a:p>
          <a:p>
            <a:pPr algn="just"/>
            <a:r>
              <a:rPr lang="es-MX" sz="4400" dirty="0" smtClean="0"/>
              <a:t>REPRESENTANTES DE LOS PARTIDOS POLÍTICOS.</a:t>
            </a:r>
          </a:p>
          <a:p>
            <a:pPr algn="just"/>
            <a:r>
              <a:rPr lang="es-MX" sz="4400" dirty="0" smtClean="0"/>
              <a:t>REGISTRO DE OBSERVADORES ELECTORALES.</a:t>
            </a:r>
          </a:p>
          <a:p>
            <a:pPr algn="just"/>
            <a:r>
              <a:rPr lang="es-MX" sz="4400" dirty="0" smtClean="0"/>
              <a:t>CONVOCATORIA PARA ELECCIONES CONSTITUCIONALES.</a:t>
            </a:r>
          </a:p>
          <a:p>
            <a:pPr algn="just"/>
            <a:r>
              <a:rPr lang="es-MX" sz="4400" dirty="0" smtClean="0"/>
              <a:t>INTEGRACIÓN DE LAS COMISIONES DEL INSTITUTO.</a:t>
            </a:r>
          </a:p>
          <a:p>
            <a:pPr algn="just"/>
            <a:r>
              <a:rPr lang="es-MX" sz="4400" dirty="0" smtClean="0"/>
              <a:t>RESULTADOS DE LOS MUESTREOS DE LA COBERTURA DE LOS MEDIOS DE COMUNICACIÓN SOBRE LAS CAMPAÑAS POLÍTICAS.</a:t>
            </a:r>
          </a:p>
          <a:p>
            <a:pPr algn="just"/>
            <a:r>
              <a:rPr lang="es-MX" sz="4400" dirty="0" smtClean="0"/>
              <a:t>RESOLUCIONES SOBRE LA IMPLEMENTACIÓN DE SISTEMAS ELECTRÓNICOS PARA LA RECEPCIÓN DEL VOTO.</a:t>
            </a:r>
          </a:p>
          <a:p>
            <a:pPr algn="just"/>
            <a:r>
              <a:rPr lang="es-MX" sz="4400" dirty="0" smtClean="0"/>
              <a:t>VIDEO Y AUDIO DE LOS DEBATES DE CANDIDATOS A GOBERNADOR.</a:t>
            </a:r>
          </a:p>
          <a:p>
            <a:pPr algn="just"/>
            <a:r>
              <a:rPr lang="es-MX" sz="4400" dirty="0" smtClean="0"/>
              <a:t>ORGANIZACIONES Y EMPRESAS PARA ESTUDIOS DE OPINIÓN, ENCUESTAS, SONDEOS.</a:t>
            </a:r>
          </a:p>
          <a:p>
            <a:pPr algn="just"/>
            <a:r>
              <a:rPr lang="es-MX" sz="4400" dirty="0" smtClean="0"/>
              <a:t>PREP</a:t>
            </a:r>
          </a:p>
          <a:p>
            <a:pPr algn="just"/>
            <a:r>
              <a:rPr lang="es-MX" sz="4400" dirty="0" smtClean="0"/>
              <a:t>CONVENIOS</a:t>
            </a:r>
          </a:p>
          <a:p>
            <a:pPr algn="just"/>
            <a:r>
              <a:rPr lang="es-MX" sz="4400" dirty="0" smtClean="0"/>
              <a:t>UBICACIÓN DE LAS CASILLAS ELECTORALES</a:t>
            </a:r>
          </a:p>
          <a:p>
            <a:pPr algn="just"/>
            <a:r>
              <a:rPr lang="es-MX" sz="4400" dirty="0" smtClean="0"/>
              <a:t>LISTA DE FUNCIONARIOS DE LAS MESAS DIRECTIVAS DE CASILLA</a:t>
            </a:r>
          </a:p>
          <a:p>
            <a:pPr algn="just"/>
            <a:r>
              <a:rPr lang="es-MX" sz="4400" dirty="0" smtClean="0"/>
              <a:t>COMPUTOS PARCIALES DISTRITALES</a:t>
            </a:r>
          </a:p>
          <a:p>
            <a:pPr algn="just"/>
            <a:r>
              <a:rPr lang="es-MX" sz="4400" dirty="0" smtClean="0"/>
              <a:t>ACTAS DE LOS CÓMPUTOS MUNICIPALES</a:t>
            </a:r>
          </a:p>
          <a:p>
            <a:pPr algn="just"/>
            <a:r>
              <a:rPr lang="es-MX" sz="4400" dirty="0" smtClean="0"/>
              <a:t>SOLICITUDES DE REFERENDUM Y PLEBISCITO.</a:t>
            </a:r>
          </a:p>
          <a:p>
            <a:pPr algn="just"/>
            <a:r>
              <a:rPr lang="es-MX" sz="4400" dirty="0" smtClean="0"/>
              <a:t>CONVOCATORIAS A PROCESOS DE REFERENDUM Y PLEBISCITO.</a:t>
            </a:r>
          </a:p>
          <a:p>
            <a:pPr algn="just"/>
            <a:r>
              <a:rPr lang="es-MX" sz="4400" dirty="0" smtClean="0"/>
              <a:t>INICIATIVAS POPULARES ENVIADAS AL CONGRESO.</a:t>
            </a:r>
          </a:p>
          <a:p>
            <a:pPr algn="just"/>
            <a:r>
              <a:rPr lang="es-MX" sz="4400" dirty="0" smtClean="0"/>
              <a:t>RESOLUCIONES QUE IMPONGAN SANCIONES.</a:t>
            </a:r>
          </a:p>
          <a:p>
            <a:pPr algn="just"/>
            <a:r>
              <a:rPr lang="es-MX" sz="4400" dirty="0" smtClean="0"/>
              <a:t>RESOLUCIONES DE LOS MEDIOS DE IMPUGNACIÓN.</a:t>
            </a:r>
          </a:p>
          <a:p>
            <a:pPr algn="just"/>
            <a:r>
              <a:rPr lang="es-MX" sz="4400" dirty="0" smtClean="0"/>
              <a:t>VIDEO Y AUDIO DE LAS SESIONES DEL CONSEJO GENERAL.</a:t>
            </a:r>
          </a:p>
          <a:p>
            <a:pPr marL="0" indent="0">
              <a:buNone/>
            </a:pPr>
            <a:endParaRPr lang="es-MX" sz="4400" dirty="0"/>
          </a:p>
          <a:p>
            <a:pPr marL="0" indent="0">
              <a:buNone/>
            </a:pPr>
            <a:r>
              <a:rPr lang="es-MX" sz="4400" dirty="0" smtClean="0"/>
              <a:t>…. ENTRE OTROS. </a:t>
            </a:r>
          </a:p>
          <a:p>
            <a:endParaRPr lang="es-MX"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79712" cy="989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32459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24744"/>
            <a:ext cx="8229600" cy="1143000"/>
          </a:xfrm>
        </p:spPr>
        <p:txBody>
          <a:bodyPr>
            <a:normAutofit fontScale="90000"/>
          </a:bodyPr>
          <a:lstStyle/>
          <a:p>
            <a:r>
              <a:rPr lang="es-MX" dirty="0" smtClean="0"/>
              <a:t>SOLICITUD</a:t>
            </a:r>
            <a:br>
              <a:rPr lang="es-MX" dirty="0" smtClean="0"/>
            </a:br>
            <a:r>
              <a:rPr lang="es-MX" sz="2700" dirty="0" smtClean="0"/>
              <a:t>PODRÁS SOLICITAR INFORMACIÓN POR CUALQUIERA DE LOS SIGUIENTES MEDIOS:</a:t>
            </a:r>
            <a:endParaRPr lang="es-MX" sz="2700" dirty="0"/>
          </a:p>
        </p:txBody>
      </p:sp>
      <p:sp>
        <p:nvSpPr>
          <p:cNvPr id="3" name="2 Marcador de contenido"/>
          <p:cNvSpPr>
            <a:spLocks noGrp="1"/>
          </p:cNvSpPr>
          <p:nvPr>
            <p:ph idx="1"/>
          </p:nvPr>
        </p:nvSpPr>
        <p:spPr>
          <a:xfrm>
            <a:off x="467544" y="2297421"/>
            <a:ext cx="8229600" cy="4525963"/>
          </a:xfrm>
        </p:spPr>
        <p:txBody>
          <a:bodyPr numCol="2">
            <a:normAutofit fontScale="55000" lnSpcReduction="20000"/>
          </a:bodyPr>
          <a:lstStyle/>
          <a:p>
            <a:pPr marL="0" indent="0">
              <a:buNone/>
            </a:pPr>
            <a:r>
              <a:rPr lang="es-MX" sz="2900" b="1" dirty="0" smtClean="0"/>
              <a:t>VÍA OFICIALÍA DE PARTES</a:t>
            </a:r>
          </a:p>
          <a:p>
            <a:pPr marL="0" indent="0">
              <a:buNone/>
            </a:pPr>
            <a:r>
              <a:rPr lang="es-MX" sz="2900" dirty="0" smtClean="0"/>
              <a:t>PRESENTA TU SOLICITUD EN LA OFICIALÍA DE PARTES DEL IEPC JALISCO (FLORENCIA 2370, ESQUINA AV. LÓPEZ MATEOS, COLONIA ITALIA PROVIDENCIA. C.P. 44648, GUADALAJARA, JALISCO), MEDIANTE ESCRITO LIBRE CON LOS SIGUIENTES DATOS:</a:t>
            </a:r>
          </a:p>
          <a:p>
            <a:pPr marL="0" indent="0">
              <a:buNone/>
            </a:pPr>
            <a:r>
              <a:rPr lang="es-MX" sz="2900" dirty="0" smtClean="0"/>
              <a:t>-NOMBRE DEL SOLICITANTE Y/O DE AQUELLOS AUTORIZADOS A RECIBIR LA INFORMACIÓN. </a:t>
            </a:r>
          </a:p>
          <a:p>
            <a:pPr marL="0" indent="0">
              <a:buNone/>
            </a:pPr>
            <a:r>
              <a:rPr lang="es-MX" sz="2900" dirty="0" smtClean="0"/>
              <a:t>-DOMICILIO, NÚMERO DE FAX O CORREO ELECTRÓNICO PARA RECIBIR NOTIFICACIONES.</a:t>
            </a:r>
          </a:p>
          <a:p>
            <a:pPr marL="0" indent="0">
              <a:buNone/>
            </a:pPr>
            <a:r>
              <a:rPr lang="es-MX" sz="2900" dirty="0" smtClean="0"/>
              <a:t>-INFORMACIÓN SOLICITADA, INCLUIDA LA FORMA Y MEDIO DE ACCESO DE LA MISMA.</a:t>
            </a:r>
          </a:p>
          <a:p>
            <a:pPr marL="0" indent="0">
              <a:buNone/>
            </a:pPr>
            <a:endParaRPr lang="es-MX" sz="2900" dirty="0" smtClean="0"/>
          </a:p>
          <a:p>
            <a:pPr marL="0" indent="0">
              <a:buNone/>
            </a:pPr>
            <a:r>
              <a:rPr lang="es-MX" sz="2900" b="1" dirty="0" smtClean="0"/>
              <a:t>VÍA SISTEMA ELECTRÓNICO DE RECEPCIÓN DE SOLICITUDES </a:t>
            </a:r>
            <a:r>
              <a:rPr lang="es-MX" sz="2900" b="1" i="1" dirty="0" smtClean="0"/>
              <a:t>«SERS»</a:t>
            </a:r>
          </a:p>
          <a:p>
            <a:pPr marL="0" indent="0">
              <a:buNone/>
            </a:pPr>
            <a:r>
              <a:rPr lang="es-MX" sz="2900" dirty="0" smtClean="0"/>
              <a:t>PODRÁS ACCESAR A TRAVÉS DE LA PÁGINA WEB DEL IEPC JALISCO </a:t>
            </a:r>
            <a:r>
              <a:rPr lang="es-MX" sz="2900" dirty="0" smtClean="0">
                <a:hlinkClick r:id="rId2"/>
              </a:rPr>
              <a:t>www.iepcjalisco.org.mx</a:t>
            </a:r>
            <a:r>
              <a:rPr lang="es-MX" sz="2900" i="1" dirty="0" smtClean="0"/>
              <a:t> </a:t>
            </a:r>
            <a:r>
              <a:rPr lang="es-MX" sz="2900" dirty="0" smtClean="0"/>
              <a:t>EN SU APARTADO «TRANSPARENCIA» MENÚ «SOLICITUD DE INFORMACIÓN» Ó BIEN DIRECTAMENTE EN LA SIGUIENTE LIGA.</a:t>
            </a:r>
          </a:p>
          <a:p>
            <a:pPr marL="0" indent="0">
              <a:buNone/>
            </a:pPr>
            <a:r>
              <a:rPr lang="es-MX" sz="2900" dirty="0" smtClean="0">
                <a:hlinkClick r:id="rId3"/>
              </a:rPr>
              <a:t>https</a:t>
            </a:r>
            <a:r>
              <a:rPr lang="es-MX" sz="2900" dirty="0">
                <a:hlinkClick r:id="rId3"/>
              </a:rPr>
              <a:t>://apps3.iepcjalisco.org.mx/transparencia/login</a:t>
            </a:r>
            <a:endParaRPr lang="es-MX" sz="2900" i="1" dirty="0"/>
          </a:p>
          <a:p>
            <a:pPr marL="0" indent="0">
              <a:buNone/>
            </a:pPr>
            <a:endParaRPr lang="es-MX" sz="2900" dirty="0"/>
          </a:p>
          <a:p>
            <a:pPr marL="0" indent="0">
              <a:buNone/>
            </a:pPr>
            <a:r>
              <a:rPr lang="es-MX" sz="2900" b="1" dirty="0" smtClean="0"/>
              <a:t>VÍA TELEFÓNICA</a:t>
            </a:r>
          </a:p>
          <a:p>
            <a:pPr marL="0" indent="0">
              <a:buNone/>
            </a:pPr>
            <a:r>
              <a:rPr lang="es-MX" sz="2900" dirty="0" smtClean="0"/>
              <a:t>Estamos a tus órdenes en los teléfonos:</a:t>
            </a:r>
          </a:p>
          <a:p>
            <a:pPr marL="0" indent="0">
              <a:buNone/>
            </a:pPr>
            <a:r>
              <a:rPr lang="es-MX" sz="2900" dirty="0" smtClean="0"/>
              <a:t>(01 33) 3641-4507 / 3641-4509 / 3641-4518/ 3641-5159 / 01800-7017881</a:t>
            </a:r>
          </a:p>
          <a:p>
            <a:pPr marL="0" indent="0">
              <a:buNone/>
            </a:pPr>
            <a:endParaRPr lang="es-MX" dirty="0"/>
          </a:p>
          <a:p>
            <a:pPr marL="0" indent="0">
              <a:buNone/>
            </a:pPr>
            <a:endParaRPr lang="es-MX" dirty="0"/>
          </a:p>
          <a:p>
            <a:pPr marL="0" indent="0">
              <a:buNone/>
            </a:pPr>
            <a:endParaRPr lang="es-MX" dirty="0" smtClean="0"/>
          </a:p>
        </p:txBody>
      </p:sp>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 y="0"/>
            <a:ext cx="1979712" cy="989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43182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24744"/>
            <a:ext cx="8229600" cy="1143000"/>
          </a:xfrm>
        </p:spPr>
        <p:txBody>
          <a:bodyPr>
            <a:normAutofit fontScale="90000"/>
          </a:bodyPr>
          <a:lstStyle/>
          <a:p>
            <a:r>
              <a:rPr lang="es-MX" dirty="0" smtClean="0"/>
              <a:t>TRÁMITE</a:t>
            </a:r>
            <a:br>
              <a:rPr lang="es-MX" dirty="0" smtClean="0"/>
            </a:br>
            <a:r>
              <a:rPr lang="es-MX" sz="2700" dirty="0" smtClean="0"/>
              <a:t>UNA VEZ REALIZADA TU SOLICITUD, LA MISMA PASARÁ POR EL SIGUIENTE PROCESO</a:t>
            </a:r>
            <a:endParaRPr lang="es-MX" sz="2700" dirty="0"/>
          </a:p>
        </p:txBody>
      </p:sp>
      <p:sp>
        <p:nvSpPr>
          <p:cNvPr id="3" name="2 Marcador de contenido"/>
          <p:cNvSpPr>
            <a:spLocks noGrp="1"/>
          </p:cNvSpPr>
          <p:nvPr>
            <p:ph idx="1"/>
          </p:nvPr>
        </p:nvSpPr>
        <p:spPr>
          <a:xfrm>
            <a:off x="755576" y="2564904"/>
            <a:ext cx="7715200" cy="3273227"/>
          </a:xfrm>
        </p:spPr>
        <p:txBody>
          <a:bodyPr>
            <a:normAutofit fontScale="55000" lnSpcReduction="20000"/>
          </a:bodyPr>
          <a:lstStyle/>
          <a:p>
            <a:pPr algn="just"/>
            <a:r>
              <a:rPr lang="es-MX" b="1" dirty="0" smtClean="0"/>
              <a:t>ADMISIÓN: </a:t>
            </a:r>
            <a:r>
              <a:rPr lang="es-MX" dirty="0" smtClean="0"/>
              <a:t>A MÁS TARDAR A LOS DOS DÍAS HÁBILES SIGUIENTES UNA VEZ RECIBIDA TU SOLICITUD,  LA UNIDAD DE TRANSPARENCIA VERIFICARÁ QUE CUMPLA CON LOS REQUISITOS QUE MARCA LA LEY DE TRANSPARENCIA Y SEÑALARÁ SI LA SOLICITUD ES PROCEDENTE E IMPROCEDENTE.</a:t>
            </a:r>
          </a:p>
          <a:p>
            <a:pPr algn="just"/>
            <a:r>
              <a:rPr lang="es-MX" b="1" dirty="0" smtClean="0"/>
              <a:t>PLAZO: </a:t>
            </a:r>
            <a:r>
              <a:rPr lang="es-MX" dirty="0" smtClean="0"/>
              <a:t>UNA VEZ ADMITIDA LA SOLICITUD DE INFORMACIÓN, LA UNIDAD DE TRANSPARENCIA DEL IEPC JALISCO DISPONE DE UN PLAZO DE CINCO DÍAS HÁBILES PARA EMITIR LA RESPUESTA CORRESPONDIENTE.</a:t>
            </a:r>
          </a:p>
          <a:p>
            <a:pPr algn="just"/>
            <a:r>
              <a:rPr lang="es-MX" b="1" dirty="0" smtClean="0"/>
              <a:t>IMPORTANTE: </a:t>
            </a:r>
            <a:r>
              <a:rPr lang="es-MX" dirty="0" smtClean="0"/>
              <a:t>SI A LA SOLICITUD DE INFORMACIÓN LE FALTA ALGÚN REQUISITO O ES AMBIGUA, CONTRADICTORIA, O CONFUSA, LA UNIDAD DE TRANSPARENCIA DENTRO DE LOS DOS DÍAS HÁBILES SIGUIENTES A LA PRESENTACIÓN DE LA SOLICITUD, HARÁ LA PREVENCIÓN NECESARIA, MISMA QUE TENDRÁS COMO PLAZO PARA CONTESTAR DE UNO A DOS DÍAS HÁBILES, RESPECTIVAMENTE.</a:t>
            </a:r>
            <a:endParaRPr lang="es-MX"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79712" cy="989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73714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412776"/>
            <a:ext cx="8229600" cy="1143000"/>
          </a:xfrm>
        </p:spPr>
        <p:txBody>
          <a:bodyPr>
            <a:noAutofit/>
          </a:bodyPr>
          <a:lstStyle/>
          <a:p>
            <a:r>
              <a:rPr lang="es-MX" sz="3200" dirty="0" smtClean="0"/>
              <a:t>RECURSO DE REVISIÓN</a:t>
            </a:r>
            <a:r>
              <a:rPr lang="es-MX" sz="2000" dirty="0" smtClean="0"/>
              <a:t/>
            </a:r>
            <a:br>
              <a:rPr lang="es-MX" sz="2000" dirty="0" smtClean="0"/>
            </a:br>
            <a:r>
              <a:rPr lang="es-MX" sz="2000" dirty="0" smtClean="0"/>
              <a:t>ES LA HERRAMIENTA JURÍDICA QUE PUEDES PRESENTAR ANTE EL INSTITUTO DE TRANSPARENCIA E INFORMACIÓN PÚBLICA DEL ESTADO DE JALISCO (ITEI) SI NO RESPONDIMOS TU SOLICITUD O TE ENCUENTRAS INCONFORME CON LA RESPUESTA QUE TE PROPORCIONAMOS</a:t>
            </a:r>
            <a:endParaRPr lang="es-MX" sz="2000" dirty="0"/>
          </a:p>
        </p:txBody>
      </p:sp>
      <p:sp>
        <p:nvSpPr>
          <p:cNvPr id="3" name="2 Marcador de contenido"/>
          <p:cNvSpPr>
            <a:spLocks noGrp="1"/>
          </p:cNvSpPr>
          <p:nvPr>
            <p:ph idx="1"/>
          </p:nvPr>
        </p:nvSpPr>
        <p:spPr>
          <a:xfrm>
            <a:off x="467544" y="3284984"/>
            <a:ext cx="8229600" cy="3345235"/>
          </a:xfrm>
        </p:spPr>
        <p:txBody>
          <a:bodyPr>
            <a:normAutofit fontScale="62500" lnSpcReduction="20000"/>
          </a:bodyPr>
          <a:lstStyle/>
          <a:p>
            <a:pPr algn="just"/>
            <a:r>
              <a:rPr lang="es-MX" b="1" dirty="0" smtClean="0"/>
              <a:t>PLAZOS PARA PRESENTARLO </a:t>
            </a:r>
          </a:p>
          <a:p>
            <a:pPr marL="0" indent="0" algn="just">
              <a:buNone/>
            </a:pPr>
            <a:r>
              <a:rPr lang="es-MX" dirty="0" smtClean="0"/>
              <a:t>DIEZ DÍAS HÁBILES </a:t>
            </a:r>
            <a:r>
              <a:rPr lang="es-MX" dirty="0" smtClean="0"/>
              <a:t>SIGUIENTES, CONTADOS A PARTIR DE LA NOTIFICACIÓN DE LA RESOLUCIÓN IMPUGNADA, EL ACCESO A LA ENTREGA DE LA INFORMACIÓN O EL TÉRMINO PARA NOTIFICAR LA RESOLUCIÓN DE LA SOLICITUD DE INFORMACIÓN, O PERMITIR EL ACCESO A ENTREGAR LA INFORMACIÓN, SIN QUE SE HAYAN REALIZADO.</a:t>
            </a:r>
            <a:endParaRPr lang="es-MX" dirty="0" smtClean="0"/>
          </a:p>
          <a:p>
            <a:pPr algn="just"/>
            <a:r>
              <a:rPr lang="es-MX" b="1" dirty="0" smtClean="0"/>
              <a:t>¿EN DÓNDE PRESENTARLO?</a:t>
            </a:r>
          </a:p>
          <a:p>
            <a:pPr marL="0" indent="0" algn="just">
              <a:buNone/>
            </a:pPr>
            <a:r>
              <a:rPr lang="es-MX" dirty="0" smtClean="0"/>
              <a:t>EN LAS INSTALACIONES DEL ITEI </a:t>
            </a:r>
            <a:r>
              <a:rPr lang="es-MX" dirty="0" smtClean="0"/>
              <a:t>O </a:t>
            </a:r>
            <a:r>
              <a:rPr lang="es-MX" dirty="0" smtClean="0"/>
              <a:t>DEL IEPC POR DUPLICADO.</a:t>
            </a:r>
          </a:p>
          <a:p>
            <a:pPr algn="just"/>
            <a:r>
              <a:rPr lang="es-MX" b="1" dirty="0" smtClean="0"/>
              <a:t>¿EN CUÁNTO TIEMPO SE RESOLVERÁ?</a:t>
            </a:r>
          </a:p>
          <a:p>
            <a:pPr marL="0" indent="0" algn="just">
              <a:buNone/>
            </a:pPr>
            <a:r>
              <a:rPr lang="es-MX" dirty="0" smtClean="0"/>
              <a:t>UNA VEZ ADMITIDO EL RECURSO DE REVISIÓN, EL CONSEJO DEL ITEI TENDRÁ DIEZ DÍAS HÁBILES SIGUIENTES UNA </a:t>
            </a:r>
            <a:r>
              <a:rPr lang="es-MX" dirty="0" smtClean="0"/>
              <a:t>VEZ </a:t>
            </a:r>
            <a:r>
              <a:rPr lang="es-MX" dirty="0" smtClean="0"/>
              <a:t>HAYA VENCIDO EN TÉRMINO PARA QUE EL SUJETO OBLIGADO PRESENTE SU INFORME INICIAL.</a:t>
            </a: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79712" cy="989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64466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1039</TotalTime>
  <Words>1126</Words>
  <Application>Microsoft Office PowerPoint</Application>
  <PresentationFormat>Presentación en pantalla (4:3)</PresentationFormat>
  <Paragraphs>123</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Unidad de Transparencia e Información</vt:lpstr>
      <vt:lpstr>Presentación de PowerPoint</vt:lpstr>
      <vt:lpstr>UNIDAD DE TRANSPARENCIA E INFORMACIÓN. ES LA INSTANCIA DEL INSTITUTO ELECTORAL Y DE PARTICIPACIÓN CIUDADANA DEL ESTADO DE JALISCO ENCARGADA DE LA RECEPCIÓN Y TRÁMITE DE LAS SOLICITUDES DE INFORMACIÓN.</vt:lpstr>
      <vt:lpstr>INFORMACIÓN GENERAL EN CUMPLIMIENTO A LA LEY DE TRANSPARENCIA Y ACCESO A LA INFORMACIÓN PÚBLICA DEL ESTADO DE JALISCO Y SUS MUNICIPIOS, EL IEPC JALISCO PONE A TU DISPOSICIÓN EN SU PÁGINA DE INTERNET LA SIGUIENTE INFORMACIÓN.</vt:lpstr>
      <vt:lpstr>ARTÍCULO 8 DE LA LEY DE TRANSPARENCIA Y ACCESO A LA INFORMACIÓN PÚBLICA DEL ESTADO DE JALISCO Y SUS MUNICIPIOS</vt:lpstr>
      <vt:lpstr>ARTÍCULO 14 DE LA LEY DE TRANSPARENCIA Y ACCESO A LA INFORMACIÓN PÚBLICA DEL ESTADO DE JALISCO Y SUS MUNICIPIOS</vt:lpstr>
      <vt:lpstr>SOLICITUD PODRÁS SOLICITAR INFORMACIÓN POR CUALQUIERA DE LOS SIGUIENTES MEDIOS:</vt:lpstr>
      <vt:lpstr>TRÁMITE UNA VEZ REALIZADA TU SOLICITUD, LA MISMA PASARÁ POR EL SIGUIENTE PROCESO</vt:lpstr>
      <vt:lpstr>RECURSO DE REVISIÓN ES LA HERRAMIENTA JURÍDICA QUE PUEDES PRESENTAR ANTE EL INSTITUTO DE TRANSPARENCIA E INFORMACIÓN PÚBLICA DEL ESTADO DE JALISCO (ITEI) SI NO RESPONDIMOS TU SOLICITUD O TE ENCUENTRAS INCONFORME CON LA RESPUESTA QUE TE PROPORCIONAMOS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Unidad de Transparencia e Información</dc:title>
  <dc:creator>Servicio Social Transparencia</dc:creator>
  <cp:lastModifiedBy>Daniela Bocanegra Toledo</cp:lastModifiedBy>
  <cp:revision>39</cp:revision>
  <cp:lastPrinted>2014-01-10T16:10:13Z</cp:lastPrinted>
  <dcterms:created xsi:type="dcterms:W3CDTF">2012-01-24T17:18:07Z</dcterms:created>
  <dcterms:modified xsi:type="dcterms:W3CDTF">2014-11-18T18:29:34Z</dcterms:modified>
</cp:coreProperties>
</file>