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2" r:id="rId6"/>
    <p:sldId id="264" r:id="rId7"/>
    <p:sldId id="263" r:id="rId8"/>
    <p:sldId id="265" r:id="rId9"/>
    <p:sldId id="266" r:id="rId10"/>
    <p:sldId id="261"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p:restoredTop sz="94694"/>
  </p:normalViewPr>
  <p:slideViewPr>
    <p:cSldViewPr snapToGrid="0">
      <p:cViewPr varScale="1">
        <p:scale>
          <a:sx n="108" d="100"/>
          <a:sy n="108" d="100"/>
        </p:scale>
        <p:origin x="8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41863-601B-EC91-00A6-7EA5B539249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478A904E-542A-8613-EC3B-1BE127D3C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FD34202F-E4DC-5350-FD9C-99684398A264}"/>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5" name="Marcador de pie de página 4">
            <a:extLst>
              <a:ext uri="{FF2B5EF4-FFF2-40B4-BE49-F238E27FC236}">
                <a16:creationId xmlns:a16="http://schemas.microsoft.com/office/drawing/2014/main" id="{590D454A-C9EB-77D1-CA01-00563E08370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AC67E6-C545-E235-F9B6-3F3435C0A37B}"/>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60823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4ABF2-A88C-9D0A-334E-967477D6E07F}"/>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45D553C-4301-D80E-B0B3-B08BE9A69D0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2BF828C-8500-7EA2-46CE-AEBD701A0AA9}"/>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5" name="Marcador de pie de página 4">
            <a:extLst>
              <a:ext uri="{FF2B5EF4-FFF2-40B4-BE49-F238E27FC236}">
                <a16:creationId xmlns:a16="http://schemas.microsoft.com/office/drawing/2014/main" id="{7CE9E91B-08C5-72B2-AC72-3BDC46498D0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FAC2A40-5577-8FE8-5625-EA2C7DDEB0EF}"/>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71478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E9990F-7C62-9845-6ED2-5EC43E44063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04AC744-62AC-798A-9110-68D8C552790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A0CCC1C-75E0-4B24-3FE0-A3418D4DFCC8}"/>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5" name="Marcador de pie de página 4">
            <a:extLst>
              <a:ext uri="{FF2B5EF4-FFF2-40B4-BE49-F238E27FC236}">
                <a16:creationId xmlns:a16="http://schemas.microsoft.com/office/drawing/2014/main" id="{E828CAB8-2841-CFC3-2B18-02014D13539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F11980B-7F46-5763-FCD8-C50096277F4C}"/>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34719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ACD9C-F285-FFEF-EAC8-A263525C17C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E70CF76-5FDA-B04E-979C-F27586E79C6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EE3F7F3-1ED8-CB21-BAC4-DEA8CEF51ECA}"/>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5" name="Marcador de pie de página 4">
            <a:extLst>
              <a:ext uri="{FF2B5EF4-FFF2-40B4-BE49-F238E27FC236}">
                <a16:creationId xmlns:a16="http://schemas.microsoft.com/office/drawing/2014/main" id="{14B2887B-FD43-8722-0CB7-0C7B1B6082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E0B7330-4A74-CE3C-1348-6AD246D769BB}"/>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174536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E4702-8004-09E4-BA5F-42AF7AB8F79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55271DA-A548-9106-9657-DEB30E904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8FB1F4A-9134-8B65-EB2E-BF0C4B64CD2D}"/>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5" name="Marcador de pie de página 4">
            <a:extLst>
              <a:ext uri="{FF2B5EF4-FFF2-40B4-BE49-F238E27FC236}">
                <a16:creationId xmlns:a16="http://schemas.microsoft.com/office/drawing/2014/main" id="{F1FBB35F-AA64-DA72-5133-E9CFD2FCD52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F87DAA7-8FED-83A4-12F6-9C115F6281DE}"/>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75354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4F0488-3535-D98F-FE10-2C1D4EBF5B2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FE023CD-4A85-55D9-EC71-AA8236B614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4FD0D2B7-6D61-AE49-3D2E-DC2E1224A42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30C41183-1E97-AF42-2B97-34278F8214A2}"/>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6" name="Marcador de pie de página 5">
            <a:extLst>
              <a:ext uri="{FF2B5EF4-FFF2-40B4-BE49-F238E27FC236}">
                <a16:creationId xmlns:a16="http://schemas.microsoft.com/office/drawing/2014/main" id="{318FB0F8-5213-EA3A-9EFF-ACF7DB9F55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B71D502-E529-9C38-66A8-B9D2E82AAEC6}"/>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352391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9C279-6E1B-ED20-C461-ACCAF9E7B32C}"/>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7AA0F28-BC71-81AC-F8AC-1691864DE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4EF3D28B-8466-4809-1216-28C69BD6CBA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E3221593-4A51-1405-736E-1C15521E6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673527B-A2AB-0D5F-BFF9-7490F6103E0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ED2C558A-1E08-59C9-7775-1E696F2B1982}"/>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8" name="Marcador de pie de página 7">
            <a:extLst>
              <a:ext uri="{FF2B5EF4-FFF2-40B4-BE49-F238E27FC236}">
                <a16:creationId xmlns:a16="http://schemas.microsoft.com/office/drawing/2014/main" id="{73A5D5D2-9005-7AA6-4FEA-E1FC673995E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34FAACF-99DD-BD42-38A2-8D2BF0BE8F40}"/>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69060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5E1B9-8BDD-BADE-F4DA-96867035A94E}"/>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7D940112-7A1A-2AE1-E67A-3C0ABC8E3BED}"/>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4" name="Marcador de pie de página 3">
            <a:extLst>
              <a:ext uri="{FF2B5EF4-FFF2-40B4-BE49-F238E27FC236}">
                <a16:creationId xmlns:a16="http://schemas.microsoft.com/office/drawing/2014/main" id="{004FC4C5-5C08-295D-E807-D690BBCDE34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333FC74-F1A7-362C-B94B-1787108A8811}"/>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375637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80FCD9-86C7-BBA9-C1CB-5763E2BAA67A}"/>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3" name="Marcador de pie de página 2">
            <a:extLst>
              <a:ext uri="{FF2B5EF4-FFF2-40B4-BE49-F238E27FC236}">
                <a16:creationId xmlns:a16="http://schemas.microsoft.com/office/drawing/2014/main" id="{9382C627-BC36-8EF0-79CA-947FA067E18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2E3D2-807E-8CEE-C3AF-9785B1A6C4F5}"/>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9854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33FF2-19B4-37A5-8A0A-FC6CD603294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83A0DC7-D7B8-9C0C-0D00-53FDA4176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AA946891-D495-B6FA-65FB-234444DAE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C8D69AA-504B-6C72-A06A-FE334DA20769}"/>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6" name="Marcador de pie de página 5">
            <a:extLst>
              <a:ext uri="{FF2B5EF4-FFF2-40B4-BE49-F238E27FC236}">
                <a16:creationId xmlns:a16="http://schemas.microsoft.com/office/drawing/2014/main" id="{7C399B31-8F65-2FF9-5B09-A9CC77EAF1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95D8E7B-BCE6-3B2C-4C15-D4FB86231D39}"/>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21710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D24F0-D674-57C1-82AC-0C37CAC0FE8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38C25AB9-5728-C69B-8FDB-578EAE5ED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E09C83D-E2F7-25A3-67C8-3F1F036CF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3391BF0-A909-35A1-88CA-437F2CBBC861}"/>
              </a:ext>
            </a:extLst>
          </p:cNvPr>
          <p:cNvSpPr>
            <a:spLocks noGrp="1"/>
          </p:cNvSpPr>
          <p:nvPr>
            <p:ph type="dt" sz="half" idx="10"/>
          </p:nvPr>
        </p:nvSpPr>
        <p:spPr/>
        <p:txBody>
          <a:bodyPr/>
          <a:lstStyle/>
          <a:p>
            <a:fld id="{EF6A319A-D4E5-2D4F-B036-64EEB4783BFE}" type="datetimeFigureOut">
              <a:rPr lang="es-MX" smtClean="0"/>
              <a:t>14/02/2023</a:t>
            </a:fld>
            <a:endParaRPr lang="es-MX"/>
          </a:p>
        </p:txBody>
      </p:sp>
      <p:sp>
        <p:nvSpPr>
          <p:cNvPr id="6" name="Marcador de pie de página 5">
            <a:extLst>
              <a:ext uri="{FF2B5EF4-FFF2-40B4-BE49-F238E27FC236}">
                <a16:creationId xmlns:a16="http://schemas.microsoft.com/office/drawing/2014/main" id="{CF31DDC2-2444-2BD3-CB70-7AE7E2212AB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BED62A8-08B1-2C2C-2280-93E0D16AFCE2}"/>
              </a:ext>
            </a:extLst>
          </p:cNvPr>
          <p:cNvSpPr>
            <a:spLocks noGrp="1"/>
          </p:cNvSpPr>
          <p:nvPr>
            <p:ph type="sldNum" sz="quarter" idx="12"/>
          </p:nvPr>
        </p:nvSpPr>
        <p:spPr/>
        <p:txBody>
          <a:bodyPr/>
          <a:lstStyle/>
          <a:p>
            <a:fld id="{AF97ED10-217F-F248-A703-5EBF1D1F15FD}" type="slidenum">
              <a:rPr lang="es-MX" smtClean="0"/>
              <a:t>‹Nº›</a:t>
            </a:fld>
            <a:endParaRPr lang="es-MX"/>
          </a:p>
        </p:txBody>
      </p:sp>
    </p:spTree>
    <p:extLst>
      <p:ext uri="{BB962C8B-B14F-4D97-AF65-F5344CB8AC3E}">
        <p14:creationId xmlns:p14="http://schemas.microsoft.com/office/powerpoint/2010/main" val="287953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F8DE10-8A97-C154-4FED-E005BE941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3EDFAE7-A01E-F250-8A71-B314118CB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449CDC5-EA59-E54C-2C1A-63044FA88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A319A-D4E5-2D4F-B036-64EEB4783BFE}" type="datetimeFigureOut">
              <a:rPr lang="es-MX" smtClean="0"/>
              <a:t>14/02/2023</a:t>
            </a:fld>
            <a:endParaRPr lang="es-MX"/>
          </a:p>
        </p:txBody>
      </p:sp>
      <p:sp>
        <p:nvSpPr>
          <p:cNvPr id="5" name="Marcador de pie de página 4">
            <a:extLst>
              <a:ext uri="{FF2B5EF4-FFF2-40B4-BE49-F238E27FC236}">
                <a16:creationId xmlns:a16="http://schemas.microsoft.com/office/drawing/2014/main" id="{E58E37C2-66E0-C996-A753-2D73C760D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623E2E3-55B7-64FE-DB6B-706AD3047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7ED10-217F-F248-A703-5EBF1D1F15FD}" type="slidenum">
              <a:rPr lang="es-MX" smtClean="0"/>
              <a:t>‹Nº›</a:t>
            </a:fld>
            <a:endParaRPr lang="es-MX"/>
          </a:p>
        </p:txBody>
      </p:sp>
    </p:spTree>
    <p:extLst>
      <p:ext uri="{BB962C8B-B14F-4D97-AF65-F5344CB8AC3E}">
        <p14:creationId xmlns:p14="http://schemas.microsoft.com/office/powerpoint/2010/main" val="13545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387BA3-6F1E-FA4A-67D0-37C0DA9D7DB8}"/>
              </a:ext>
            </a:extLst>
          </p:cNvPr>
          <p:cNvPicPr>
            <a:picLocks noChangeAspect="1"/>
          </p:cNvPicPr>
          <p:nvPr/>
        </p:nvPicPr>
        <p:blipFill>
          <a:blip r:embed="rId2"/>
          <a:stretch>
            <a:fillRect/>
          </a:stretch>
        </p:blipFill>
        <p:spPr>
          <a:xfrm>
            <a:off x="-117826" y="-1"/>
            <a:ext cx="12318970" cy="6931153"/>
          </a:xfrm>
          <a:prstGeom prst="rect">
            <a:avLst/>
          </a:prstGeom>
        </p:spPr>
      </p:pic>
    </p:spTree>
    <p:extLst>
      <p:ext uri="{BB962C8B-B14F-4D97-AF65-F5344CB8AC3E}">
        <p14:creationId xmlns:p14="http://schemas.microsoft.com/office/powerpoint/2010/main" val="281568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sp>
        <p:nvSpPr>
          <p:cNvPr id="4" name="Marcador de contenido 3">
            <a:extLst>
              <a:ext uri="{FF2B5EF4-FFF2-40B4-BE49-F238E27FC236}">
                <a16:creationId xmlns:a16="http://schemas.microsoft.com/office/drawing/2014/main" id="{4B368A84-5790-DCD2-D4E0-A342264C0B90}"/>
              </a:ext>
            </a:extLst>
          </p:cNvPr>
          <p:cNvSpPr>
            <a:spLocks noGrp="1"/>
          </p:cNvSpPr>
          <p:nvPr>
            <p:ph sz="half" idx="1"/>
          </p:nvPr>
        </p:nvSpPr>
        <p:spPr/>
        <p:txBody>
          <a:bodyPr>
            <a:normAutofit lnSpcReduction="10000"/>
          </a:bodyPr>
          <a:lstStyle/>
          <a:p>
            <a:r>
              <a:rPr lang="es-ES" dirty="0"/>
              <a:t>Estrategia de Difusión Actividades IEPC Jalisco</a:t>
            </a:r>
            <a:endParaRPr lang="es-MX" dirty="0"/>
          </a:p>
        </p:txBody>
      </p:sp>
      <p:sp>
        <p:nvSpPr>
          <p:cNvPr id="6" name="Marcador de contenido 5">
            <a:extLst>
              <a:ext uri="{FF2B5EF4-FFF2-40B4-BE49-F238E27FC236}">
                <a16:creationId xmlns:a16="http://schemas.microsoft.com/office/drawing/2014/main" id="{BCC58548-3457-4B37-12F4-632E46380665}"/>
              </a:ext>
            </a:extLst>
          </p:cNvPr>
          <p:cNvSpPr>
            <a:spLocks noGrp="1"/>
          </p:cNvSpPr>
          <p:nvPr>
            <p:ph sz="half" idx="2"/>
          </p:nvPr>
        </p:nvSpPr>
        <p:spPr/>
        <p:txBody>
          <a:bodyPr>
            <a:normAutofit lnSpcReduction="10000"/>
          </a:bodyPr>
          <a:lstStyle/>
          <a:p>
            <a:r>
              <a:rPr lang="es-ES" dirty="0"/>
              <a:t>Se informó sobre las acciones de difusión del ejercicio de revocación de mandato, las consultas previas e informadas, consultas de acciones afirmativas, difusión en la FIL y la difusión particular del quehacer institucional </a:t>
            </a:r>
          </a:p>
          <a:p>
            <a:r>
              <a:rPr lang="es-ES" dirty="0"/>
              <a:t>Presentación </a:t>
            </a:r>
            <a:r>
              <a:rPr lang="es-ES" dirty="0" err="1"/>
              <a:t>Democuates</a:t>
            </a:r>
            <a:endParaRPr lang="es-ES" dirty="0"/>
          </a:p>
          <a:p>
            <a:r>
              <a:rPr lang="es-ES" dirty="0"/>
              <a:t>Espacios de difusión en medios de comunicación.</a:t>
            </a:r>
            <a:endParaRPr lang="es-MX" dirty="0"/>
          </a:p>
        </p:txBody>
      </p:sp>
      <p:sp>
        <p:nvSpPr>
          <p:cNvPr id="8" name="Título 1">
            <a:extLst>
              <a:ext uri="{FF2B5EF4-FFF2-40B4-BE49-F238E27FC236}">
                <a16:creationId xmlns:a16="http://schemas.microsoft.com/office/drawing/2014/main" id="{01EE00A0-0C94-ED2E-4DF3-D3816954BE19}"/>
              </a:ext>
            </a:extLst>
          </p:cNvPr>
          <p:cNvSpPr txBox="1">
            <a:spLocks/>
          </p:cNvSpPr>
          <p:nvPr/>
        </p:nvSpPr>
        <p:spPr>
          <a:xfrm>
            <a:off x="838200"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b="1"/>
              <a:t>Seguimiento a la agenda </a:t>
            </a:r>
            <a:endParaRPr lang="es-MX" b="1" dirty="0"/>
          </a:p>
        </p:txBody>
      </p:sp>
      <p:pic>
        <p:nvPicPr>
          <p:cNvPr id="9" name="Imagen 8" descr="Interfaz de usuario gráfica, Aplicación&#10;&#10;Descripción generada automáticamente">
            <a:extLst>
              <a:ext uri="{FF2B5EF4-FFF2-40B4-BE49-F238E27FC236}">
                <a16:creationId xmlns:a16="http://schemas.microsoft.com/office/drawing/2014/main" id="{FF4FE3A7-1537-052D-EBA6-B6B4F8ABE5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399" y="3151188"/>
            <a:ext cx="4048125" cy="2047875"/>
          </a:xfrm>
          <a:prstGeom prst="rect">
            <a:avLst/>
          </a:prstGeom>
          <a:noFill/>
          <a:ln>
            <a:noFill/>
          </a:ln>
        </p:spPr>
      </p:pic>
    </p:spTree>
    <p:extLst>
      <p:ext uri="{BB962C8B-B14F-4D97-AF65-F5344CB8AC3E}">
        <p14:creationId xmlns:p14="http://schemas.microsoft.com/office/powerpoint/2010/main" val="340560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graphicFrame>
        <p:nvGraphicFramePr>
          <p:cNvPr id="2" name="Tabla 4">
            <a:extLst>
              <a:ext uri="{FF2B5EF4-FFF2-40B4-BE49-F238E27FC236}">
                <a16:creationId xmlns:a16="http://schemas.microsoft.com/office/drawing/2014/main" id="{D52E2005-4904-03E1-941A-4851C07E67AD}"/>
              </a:ext>
            </a:extLst>
          </p:cNvPr>
          <p:cNvGraphicFramePr>
            <a:graphicFrameLocks noGrp="1"/>
          </p:cNvGraphicFramePr>
          <p:nvPr>
            <p:ph idx="1"/>
            <p:extLst>
              <p:ext uri="{D42A27DB-BD31-4B8C-83A1-F6EECF244321}">
                <p14:modId xmlns:p14="http://schemas.microsoft.com/office/powerpoint/2010/main" val="2073849409"/>
              </p:ext>
            </p:extLst>
          </p:nvPr>
        </p:nvGraphicFramePr>
        <p:xfrm>
          <a:off x="741710" y="1577722"/>
          <a:ext cx="10927829" cy="3954533"/>
        </p:xfrm>
        <a:graphic>
          <a:graphicData uri="http://schemas.openxmlformats.org/drawingml/2006/table">
            <a:tbl>
              <a:tblPr firstRow="1" bandRow="1">
                <a:tableStyleId>{5C22544A-7EE6-4342-B048-85BDC9FD1C3A}</a:tableStyleId>
              </a:tblPr>
              <a:tblGrid>
                <a:gridCol w="7734203">
                  <a:extLst>
                    <a:ext uri="{9D8B030D-6E8A-4147-A177-3AD203B41FA5}">
                      <a16:colId xmlns:a16="http://schemas.microsoft.com/office/drawing/2014/main" val="2679845005"/>
                    </a:ext>
                  </a:extLst>
                </a:gridCol>
                <a:gridCol w="3193626">
                  <a:extLst>
                    <a:ext uri="{9D8B030D-6E8A-4147-A177-3AD203B41FA5}">
                      <a16:colId xmlns:a16="http://schemas.microsoft.com/office/drawing/2014/main" val="3583019836"/>
                    </a:ext>
                  </a:extLst>
                </a:gridCol>
              </a:tblGrid>
              <a:tr h="591835">
                <a:tc>
                  <a:txBody>
                    <a:bodyPr/>
                    <a:lstStyle/>
                    <a:p>
                      <a:r>
                        <a:rPr lang="es-ES" sz="2600" dirty="0"/>
                        <a:t>Actividad</a:t>
                      </a:r>
                      <a:endParaRPr lang="es-MX" sz="2600" dirty="0"/>
                    </a:p>
                  </a:txBody>
                  <a:tcPr marL="134508" marR="134508" marT="67254" marB="67254"/>
                </a:tc>
                <a:tc>
                  <a:txBody>
                    <a:bodyPr/>
                    <a:lstStyle/>
                    <a:p>
                      <a:r>
                        <a:rPr lang="es-ES" sz="2600"/>
                        <a:t>Numeralia </a:t>
                      </a:r>
                      <a:endParaRPr lang="es-MX" sz="2600" dirty="0"/>
                    </a:p>
                  </a:txBody>
                  <a:tcPr marL="134508" marR="134508" marT="67254" marB="67254"/>
                </a:tc>
                <a:extLst>
                  <a:ext uri="{0D108BD9-81ED-4DB2-BD59-A6C34878D82A}">
                    <a16:rowId xmlns:a16="http://schemas.microsoft.com/office/drawing/2014/main" val="907468722"/>
                  </a:ext>
                </a:extLst>
              </a:tr>
              <a:tr h="591835">
                <a:tc>
                  <a:txBody>
                    <a:bodyPr/>
                    <a:lstStyle/>
                    <a:p>
                      <a:r>
                        <a:rPr lang="es-ES" sz="2600" dirty="0"/>
                        <a:t>Sesiones ordinarias realizadas</a:t>
                      </a:r>
                      <a:endParaRPr lang="es-MX" sz="2600" dirty="0"/>
                    </a:p>
                  </a:txBody>
                  <a:tcPr marL="134508" marR="134508" marT="67254" marB="67254"/>
                </a:tc>
                <a:tc>
                  <a:txBody>
                    <a:bodyPr/>
                    <a:lstStyle/>
                    <a:p>
                      <a:r>
                        <a:rPr lang="es-MX" sz="2600"/>
                        <a:t>3</a:t>
                      </a:r>
                      <a:endParaRPr lang="es-MX" sz="2600" dirty="0"/>
                    </a:p>
                  </a:txBody>
                  <a:tcPr marL="134508" marR="134508" marT="67254" marB="67254"/>
                </a:tc>
                <a:extLst>
                  <a:ext uri="{0D108BD9-81ED-4DB2-BD59-A6C34878D82A}">
                    <a16:rowId xmlns:a16="http://schemas.microsoft.com/office/drawing/2014/main" val="4173524304"/>
                  </a:ext>
                </a:extLst>
              </a:tr>
              <a:tr h="591834">
                <a:tc>
                  <a:txBody>
                    <a:bodyPr/>
                    <a:lstStyle/>
                    <a:p>
                      <a:pPr lvl="0">
                        <a:buNone/>
                      </a:pPr>
                      <a:r>
                        <a:rPr lang="es-ES" sz="2600" dirty="0"/>
                        <a:t>Sesiones extraordinarias realizadas</a:t>
                      </a:r>
                    </a:p>
                  </a:txBody>
                  <a:tcPr marL="134508" marR="134508" marT="67253" marB="67253"/>
                </a:tc>
                <a:tc>
                  <a:txBody>
                    <a:bodyPr/>
                    <a:lstStyle/>
                    <a:p>
                      <a:pPr lvl="0">
                        <a:buNone/>
                      </a:pPr>
                      <a:r>
                        <a:rPr lang="es-MX" sz="2600" dirty="0"/>
                        <a:t>1</a:t>
                      </a:r>
                    </a:p>
                  </a:txBody>
                  <a:tcPr marL="134508" marR="134508" marT="67253" marB="67253"/>
                </a:tc>
                <a:extLst>
                  <a:ext uri="{0D108BD9-81ED-4DB2-BD59-A6C34878D82A}">
                    <a16:rowId xmlns:a16="http://schemas.microsoft.com/office/drawing/2014/main" val="2175535959"/>
                  </a:ext>
                </a:extLst>
              </a:tr>
              <a:tr h="591835">
                <a:tc>
                  <a:txBody>
                    <a:bodyPr/>
                    <a:lstStyle/>
                    <a:p>
                      <a:r>
                        <a:rPr lang="es-ES" sz="2600"/>
                        <a:t>Informes presentados</a:t>
                      </a:r>
                      <a:endParaRPr lang="es-MX" sz="2600" dirty="0"/>
                    </a:p>
                  </a:txBody>
                  <a:tcPr marL="134508" marR="134508" marT="67254" marB="67254"/>
                </a:tc>
                <a:tc>
                  <a:txBody>
                    <a:bodyPr/>
                    <a:lstStyle/>
                    <a:p>
                      <a:r>
                        <a:rPr lang="es-MX" sz="2600"/>
                        <a:t>4</a:t>
                      </a:r>
                      <a:endParaRPr lang="es-MX" sz="2600" dirty="0"/>
                    </a:p>
                  </a:txBody>
                  <a:tcPr marL="134508" marR="134508" marT="67254" marB="67254"/>
                </a:tc>
                <a:extLst>
                  <a:ext uri="{0D108BD9-81ED-4DB2-BD59-A6C34878D82A}">
                    <a16:rowId xmlns:a16="http://schemas.microsoft.com/office/drawing/2014/main" val="2851284609"/>
                  </a:ext>
                </a:extLst>
              </a:tr>
              <a:tr h="591835">
                <a:tc>
                  <a:txBody>
                    <a:bodyPr/>
                    <a:lstStyle/>
                    <a:p>
                      <a:r>
                        <a:rPr lang="es-ES" sz="2600"/>
                        <a:t>Acuerdos aprobados</a:t>
                      </a:r>
                      <a:endParaRPr lang="es-MX" sz="2600" dirty="0"/>
                    </a:p>
                  </a:txBody>
                  <a:tcPr marL="134508" marR="134508" marT="67254" marB="67254"/>
                </a:tc>
                <a:tc>
                  <a:txBody>
                    <a:bodyPr/>
                    <a:lstStyle/>
                    <a:p>
                      <a:r>
                        <a:rPr lang="es-ES" sz="2600"/>
                        <a:t>2</a:t>
                      </a:r>
                      <a:endParaRPr lang="es-MX" sz="2600" dirty="0"/>
                    </a:p>
                  </a:txBody>
                  <a:tcPr marL="134508" marR="134508" marT="67254" marB="67254"/>
                </a:tc>
                <a:extLst>
                  <a:ext uri="{0D108BD9-81ED-4DB2-BD59-A6C34878D82A}">
                    <a16:rowId xmlns:a16="http://schemas.microsoft.com/office/drawing/2014/main" val="29964211"/>
                  </a:ext>
                </a:extLst>
              </a:tr>
              <a:tr h="995359">
                <a:tc>
                  <a:txBody>
                    <a:bodyPr/>
                    <a:lstStyle/>
                    <a:p>
                      <a:r>
                        <a:rPr lang="es-ES" sz="2600"/>
                        <a:t>Asistencia promedio de representaciones partidistas </a:t>
                      </a:r>
                      <a:endParaRPr lang="es-MX" sz="2600" dirty="0"/>
                    </a:p>
                  </a:txBody>
                  <a:tcPr marL="134508" marR="134508" marT="67254" marB="67254"/>
                </a:tc>
                <a:tc>
                  <a:txBody>
                    <a:bodyPr/>
                    <a:lstStyle/>
                    <a:p>
                      <a:r>
                        <a:rPr lang="es-MX" sz="2600" dirty="0"/>
                        <a:t>4.5</a:t>
                      </a:r>
                    </a:p>
                  </a:txBody>
                  <a:tcPr marL="134508" marR="134508" marT="67254" marB="67254"/>
                </a:tc>
                <a:extLst>
                  <a:ext uri="{0D108BD9-81ED-4DB2-BD59-A6C34878D82A}">
                    <a16:rowId xmlns:a16="http://schemas.microsoft.com/office/drawing/2014/main" val="3448242708"/>
                  </a:ext>
                </a:extLst>
              </a:tr>
            </a:tbl>
          </a:graphicData>
        </a:graphic>
      </p:graphicFrame>
    </p:spTree>
    <p:extLst>
      <p:ext uri="{BB962C8B-B14F-4D97-AF65-F5344CB8AC3E}">
        <p14:creationId xmlns:p14="http://schemas.microsoft.com/office/powerpoint/2010/main" val="42242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graphicFrame>
        <p:nvGraphicFramePr>
          <p:cNvPr id="11" name="Tabla 5">
            <a:extLst>
              <a:ext uri="{FF2B5EF4-FFF2-40B4-BE49-F238E27FC236}">
                <a16:creationId xmlns:a16="http://schemas.microsoft.com/office/drawing/2014/main" id="{5AD9F6FD-D969-AFD3-B8F9-B0C00283AB56}"/>
              </a:ext>
            </a:extLst>
          </p:cNvPr>
          <p:cNvGraphicFramePr>
            <a:graphicFrameLocks/>
          </p:cNvGraphicFramePr>
          <p:nvPr>
            <p:extLst>
              <p:ext uri="{D42A27DB-BD31-4B8C-83A1-F6EECF244321}">
                <p14:modId xmlns:p14="http://schemas.microsoft.com/office/powerpoint/2010/main" val="211163735"/>
              </p:ext>
            </p:extLst>
          </p:nvPr>
        </p:nvGraphicFramePr>
        <p:xfrm>
          <a:off x="646981" y="2170981"/>
          <a:ext cx="10927829" cy="3670487"/>
        </p:xfrm>
        <a:graphic>
          <a:graphicData uri="http://schemas.openxmlformats.org/drawingml/2006/table">
            <a:tbl>
              <a:tblPr firstRow="1" bandRow="1">
                <a:tableStyleId>{5C22544A-7EE6-4342-B048-85BDC9FD1C3A}</a:tableStyleId>
              </a:tblPr>
              <a:tblGrid>
                <a:gridCol w="4333033">
                  <a:extLst>
                    <a:ext uri="{9D8B030D-6E8A-4147-A177-3AD203B41FA5}">
                      <a16:colId xmlns:a16="http://schemas.microsoft.com/office/drawing/2014/main" val="1214894918"/>
                    </a:ext>
                  </a:extLst>
                </a:gridCol>
                <a:gridCol w="6594796">
                  <a:extLst>
                    <a:ext uri="{9D8B030D-6E8A-4147-A177-3AD203B41FA5}">
                      <a16:colId xmlns:a16="http://schemas.microsoft.com/office/drawing/2014/main" val="2707941299"/>
                    </a:ext>
                  </a:extLst>
                </a:gridCol>
              </a:tblGrid>
              <a:tr h="224117">
                <a:tc>
                  <a:txBody>
                    <a:bodyPr/>
                    <a:lstStyle/>
                    <a:p>
                      <a:r>
                        <a:rPr lang="es-ES" sz="1000"/>
                        <a:t>Fecha y tipo de sesión</a:t>
                      </a:r>
                      <a:endParaRPr lang="es-MX" sz="1000" dirty="0"/>
                    </a:p>
                  </a:txBody>
                  <a:tcPr marL="68110" marR="68110" marT="34055" marB="34055"/>
                </a:tc>
                <a:tc>
                  <a:txBody>
                    <a:bodyPr/>
                    <a:lstStyle/>
                    <a:p>
                      <a:r>
                        <a:rPr lang="es-ES" sz="1000"/>
                        <a:t>Temas en el orden del día discutidos</a:t>
                      </a:r>
                      <a:endParaRPr lang="es-MX" sz="1000" dirty="0"/>
                    </a:p>
                  </a:txBody>
                  <a:tcPr marL="68110" marR="68110" marT="34055" marB="34055"/>
                </a:tc>
                <a:extLst>
                  <a:ext uri="{0D108BD9-81ED-4DB2-BD59-A6C34878D82A}">
                    <a16:rowId xmlns:a16="http://schemas.microsoft.com/office/drawing/2014/main" val="3494990284"/>
                  </a:ext>
                </a:extLst>
              </a:tr>
              <a:tr h="776455">
                <a:tc>
                  <a:txBody>
                    <a:bodyPr/>
                    <a:lstStyle/>
                    <a:p>
                      <a:pPr lvl="0">
                        <a:buNone/>
                      </a:pPr>
                      <a:r>
                        <a:rPr lang="es-MX" sz="1100" b="0" i="0" u="none" strike="noStrike" noProof="0" dirty="0">
                          <a:latin typeface="Calibri"/>
                        </a:rPr>
                        <a:t>07 de marzo, Sesión Extraordinaria</a:t>
                      </a:r>
                    </a:p>
                  </a:txBody>
                  <a:tcPr marL="68110" marR="68110" marT="34055" marB="34055"/>
                </a:tc>
                <a:tc>
                  <a:txBody>
                    <a:bodyPr/>
                    <a:lstStyle/>
                    <a:p>
                      <a:pPr lvl="0">
                        <a:buNone/>
                      </a:pPr>
                      <a:r>
                        <a:rPr lang="es-MX" sz="1100" b="0" i="0" u="none" strike="noStrike" noProof="0" dirty="0">
                          <a:latin typeface="Calibri"/>
                        </a:rPr>
                        <a:t>1.</a:t>
                      </a:r>
                      <a:r>
                        <a:rPr lang="es-MX" sz="1100" b="0" i="0" u="none" strike="noStrike" noProof="0" dirty="0"/>
                        <a:t>Proyecto de acuerdo de la Comisión de Participación Ciudadana del Instituto Electoral y de Participación Ciudadana del Estado de Jalisco, mediante el cual propone al Consejo General, la agenda de trabajo para la gestión de los asuntos de su competencia, durante el periodo comprendido de marzo de 2022 a febrero de 2023.</a:t>
                      </a:r>
                      <a:endParaRPr lang="es-MX" sz="1100" b="0" i="0" u="none" strike="noStrike" noProof="0" dirty="0">
                        <a:latin typeface="Calibri"/>
                      </a:endParaRPr>
                    </a:p>
                  </a:txBody>
                  <a:tcPr marL="68110" marR="68110" marT="34055" marB="34055"/>
                </a:tc>
                <a:extLst>
                  <a:ext uri="{0D108BD9-81ED-4DB2-BD59-A6C34878D82A}">
                    <a16:rowId xmlns:a16="http://schemas.microsoft.com/office/drawing/2014/main" val="3789953915"/>
                  </a:ext>
                </a:extLst>
              </a:tr>
              <a:tr h="606180">
                <a:tc>
                  <a:txBody>
                    <a:bodyPr/>
                    <a:lstStyle/>
                    <a:p>
                      <a:pPr lvl="0">
                        <a:buNone/>
                      </a:pPr>
                      <a:r>
                        <a:rPr lang="es-MX" sz="1100" b="0" i="0" u="none" strike="noStrike" noProof="0">
                          <a:latin typeface="Calibri"/>
                        </a:rPr>
                        <a:t>24 de agosto, Sesión Ordinaria</a:t>
                      </a:r>
                      <a:endParaRPr lang="es-ES" sz="1100" dirty="0"/>
                    </a:p>
                  </a:txBody>
                  <a:tcPr marL="68110" marR="68110" marT="34055" marB="34055"/>
                </a:tc>
                <a:tc>
                  <a:txBody>
                    <a:bodyPr/>
                    <a:lstStyle/>
                    <a:p>
                      <a:pPr lvl="0" algn="just">
                        <a:lnSpc>
                          <a:spcPct val="100000"/>
                        </a:lnSpc>
                        <a:spcBef>
                          <a:spcPts val="0"/>
                        </a:spcBef>
                        <a:spcAft>
                          <a:spcPts val="0"/>
                        </a:spcAft>
                        <a:buNone/>
                      </a:pPr>
                      <a:r>
                        <a:rPr lang="es-MX" sz="1100" b="0" i="0" u="none" strike="noStrike" noProof="0">
                          <a:latin typeface="Calibri"/>
                        </a:rPr>
                        <a:t>1. Informe que presenta la Dirección de Participación Ciudadana, sobre los avances de las actividades a su cargo.</a:t>
                      </a:r>
                      <a:endParaRPr lang="es-ES" sz="1100"/>
                    </a:p>
                    <a:p>
                      <a:pPr lvl="0">
                        <a:buNone/>
                      </a:pPr>
                      <a:r>
                        <a:rPr lang="es-MX" sz="1100" b="0" i="0" u="none" strike="noStrike" noProof="0">
                          <a:latin typeface="Calibri"/>
                        </a:rPr>
                        <a:t>2. Presentación de agenda del Festival de la Democracia: Paz y Democracia.</a:t>
                      </a:r>
                      <a:endParaRPr lang="es-MX" sz="1100" dirty="0"/>
                    </a:p>
                  </a:txBody>
                  <a:tcPr marL="68110" marR="68110" marT="34055" marB="34055"/>
                </a:tc>
                <a:extLst>
                  <a:ext uri="{0D108BD9-81ED-4DB2-BD59-A6C34878D82A}">
                    <a16:rowId xmlns:a16="http://schemas.microsoft.com/office/drawing/2014/main" val="3606378186"/>
                  </a:ext>
                </a:extLst>
              </a:tr>
              <a:tr h="776455">
                <a:tc>
                  <a:txBody>
                    <a:bodyPr/>
                    <a:lstStyle/>
                    <a:p>
                      <a:pPr lvl="0">
                        <a:buNone/>
                      </a:pPr>
                      <a:r>
                        <a:rPr lang="es-MX" sz="1100" b="0" i="0" u="none" strike="noStrike" noProof="0">
                          <a:latin typeface="Calibri"/>
                        </a:rPr>
                        <a:t>12 de diciembre, Sesión Ordinaria</a:t>
                      </a:r>
                      <a:endParaRPr lang="es-ES" sz="1100" dirty="0"/>
                    </a:p>
                  </a:txBody>
                  <a:tcPr marL="68110" marR="68110" marT="34055" marB="34055"/>
                </a:tc>
                <a:tc>
                  <a:txBody>
                    <a:bodyPr/>
                    <a:lstStyle/>
                    <a:p>
                      <a:pPr lvl="0" algn="just">
                        <a:lnSpc>
                          <a:spcPct val="100000"/>
                        </a:lnSpc>
                        <a:spcBef>
                          <a:spcPts val="0"/>
                        </a:spcBef>
                        <a:spcAft>
                          <a:spcPts val="0"/>
                        </a:spcAft>
                        <a:buNone/>
                      </a:pPr>
                      <a:r>
                        <a:rPr lang="es-MX" sz="1100" b="0" i="0" u="none" strike="noStrike" noProof="0">
                          <a:latin typeface="Calibri"/>
                        </a:rPr>
                        <a:t>1. Informe que rinde la Dirección Ejecutiva de Participación Ciudadana y Educación Cívica respecto de las actividades de la Dirección.</a:t>
                      </a:r>
                      <a:endParaRPr lang="es-ES" sz="1100"/>
                    </a:p>
                    <a:p>
                      <a:pPr lvl="0">
                        <a:buNone/>
                      </a:pPr>
                      <a:r>
                        <a:rPr lang="es-MX" sz="1100" b="0" i="0" u="none" strike="noStrike" noProof="0">
                          <a:latin typeface="Calibri"/>
                        </a:rPr>
                        <a:t>2. Informe sobre el programa de actividades del Instituto Electoral y de Participación Ciudadana del Estado de Jalisco, en la Feria Internacional del Libro.</a:t>
                      </a:r>
                      <a:endParaRPr lang="es-MX" sz="1100" dirty="0"/>
                    </a:p>
                  </a:txBody>
                  <a:tcPr marL="68110" marR="68110" marT="34055" marB="34055"/>
                </a:tc>
                <a:extLst>
                  <a:ext uri="{0D108BD9-81ED-4DB2-BD59-A6C34878D82A}">
                    <a16:rowId xmlns:a16="http://schemas.microsoft.com/office/drawing/2014/main" val="3163212925"/>
                  </a:ext>
                </a:extLst>
              </a:tr>
              <a:tr h="1287280">
                <a:tc>
                  <a:txBody>
                    <a:bodyPr/>
                    <a:lstStyle/>
                    <a:p>
                      <a:pPr lvl="0">
                        <a:buNone/>
                      </a:pPr>
                      <a:r>
                        <a:rPr lang="es-MX" sz="1100" b="0" i="0" u="none" strike="noStrike" noProof="0">
                          <a:latin typeface="Calibri"/>
                        </a:rPr>
                        <a:t>27 de enero, Sesión Ordinaria</a:t>
                      </a:r>
                      <a:endParaRPr lang="es-MX" sz="1100" b="0" i="0" u="none" strike="noStrike" noProof="0" dirty="0">
                        <a:latin typeface="Calibri"/>
                      </a:endParaRPr>
                    </a:p>
                  </a:txBody>
                  <a:tcPr marL="68110" marR="68110" marT="34055" marB="34055"/>
                </a:tc>
                <a:tc>
                  <a:txBody>
                    <a:bodyPr/>
                    <a:lstStyle/>
                    <a:p>
                      <a:pPr marL="0" lvl="0" indent="0" algn="l">
                        <a:lnSpc>
                          <a:spcPct val="100000"/>
                        </a:lnSpc>
                        <a:spcBef>
                          <a:spcPts val="0"/>
                        </a:spcBef>
                        <a:spcAft>
                          <a:spcPts val="0"/>
                        </a:spcAft>
                        <a:buNone/>
                      </a:pPr>
                      <a:r>
                        <a:rPr lang="es-MX" sz="1100" b="0" i="0" u="none" strike="noStrike" noProof="0" dirty="0"/>
                        <a:t>1. Proyecto de Acuerdo De La Comisión De Participación Ciudadana, mediante el cual se propone al Consejo General, el “Reglamento para la Organización y Desarrollo de los Mecanismos de Participación Ciudadana y Popular del Instituto Electoral y de Participación Ciudadana del Estado de Jalisco”.</a:t>
                      </a:r>
                    </a:p>
                    <a:p>
                      <a:pPr marL="0" lvl="0" indent="0" algn="l">
                        <a:lnSpc>
                          <a:spcPct val="100000"/>
                        </a:lnSpc>
                        <a:spcBef>
                          <a:spcPts val="0"/>
                        </a:spcBef>
                        <a:spcAft>
                          <a:spcPts val="0"/>
                        </a:spcAft>
                        <a:buNone/>
                      </a:pPr>
                      <a:endParaRPr lang="es-ES" sz="1100" dirty="0"/>
                    </a:p>
                    <a:p>
                      <a:pPr lvl="0">
                        <a:buNone/>
                      </a:pPr>
                      <a:r>
                        <a:rPr lang="es-MX" sz="1100" b="0" i="0" u="none" strike="noStrike" noProof="0" dirty="0"/>
                        <a:t>2. Proyecto de Acuerdo de la Comisión De Participación Ciudadana, mediante el cual se propone al Consejo General, la “Estrategia Institucional de Participación Ciudadana y Educación Cívica del Instituto Electoral y de Participación Ciudadana Del Estado De Jalisco”.</a:t>
                      </a:r>
                      <a:endParaRPr lang="es-MX" sz="1100" dirty="0"/>
                    </a:p>
                  </a:txBody>
                  <a:tcPr marL="68110" marR="68110" marT="34055" marB="34055"/>
                </a:tc>
                <a:extLst>
                  <a:ext uri="{0D108BD9-81ED-4DB2-BD59-A6C34878D82A}">
                    <a16:rowId xmlns:a16="http://schemas.microsoft.com/office/drawing/2014/main" val="928959668"/>
                  </a:ext>
                </a:extLst>
              </a:tr>
            </a:tbl>
          </a:graphicData>
        </a:graphic>
      </p:graphicFrame>
    </p:spTree>
    <p:extLst>
      <p:ext uri="{BB962C8B-B14F-4D97-AF65-F5344CB8AC3E}">
        <p14:creationId xmlns:p14="http://schemas.microsoft.com/office/powerpoint/2010/main" val="355163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0" y="0"/>
            <a:ext cx="12188953" cy="6858000"/>
          </a:xfrm>
          <a:prstGeom prst="rect">
            <a:avLst/>
          </a:prstGeom>
        </p:spPr>
      </p:pic>
      <p:sp>
        <p:nvSpPr>
          <p:cNvPr id="2" name="Título 1">
            <a:extLst>
              <a:ext uri="{FF2B5EF4-FFF2-40B4-BE49-F238E27FC236}">
                <a16:creationId xmlns:a16="http://schemas.microsoft.com/office/drawing/2014/main" id="{2FCF7D42-1A27-7D69-9931-B1CAC773E82C}"/>
              </a:ext>
            </a:extLst>
          </p:cNvPr>
          <p:cNvSpPr>
            <a:spLocks noGrp="1"/>
          </p:cNvSpPr>
          <p:nvPr>
            <p:ph type="title"/>
          </p:nvPr>
        </p:nvSpPr>
        <p:spPr>
          <a:xfrm>
            <a:off x="838200" y="681037"/>
            <a:ext cx="10515600" cy="1325563"/>
          </a:xfrm>
        </p:spPr>
        <p:txBody>
          <a:bodyPr/>
          <a:lstStyle/>
          <a:p>
            <a:pPr algn="r"/>
            <a:r>
              <a:rPr lang="es-ES" b="1" dirty="0"/>
              <a:t>Seguimiento a la agenda </a:t>
            </a:r>
            <a:endParaRPr lang="es-MX" b="1" dirty="0"/>
          </a:p>
        </p:txBody>
      </p:sp>
      <p:sp>
        <p:nvSpPr>
          <p:cNvPr id="4" name="Marcador de contenido 3">
            <a:extLst>
              <a:ext uri="{FF2B5EF4-FFF2-40B4-BE49-F238E27FC236}">
                <a16:creationId xmlns:a16="http://schemas.microsoft.com/office/drawing/2014/main" id="{4B368A84-5790-DCD2-D4E0-A342264C0B90}"/>
              </a:ext>
            </a:extLst>
          </p:cNvPr>
          <p:cNvSpPr>
            <a:spLocks noGrp="1"/>
          </p:cNvSpPr>
          <p:nvPr>
            <p:ph sz="half" idx="1"/>
          </p:nvPr>
        </p:nvSpPr>
        <p:spPr/>
        <p:txBody>
          <a:bodyPr/>
          <a:lstStyle/>
          <a:p>
            <a:r>
              <a:rPr lang="es-ES" dirty="0"/>
              <a:t>Propuesta de reforma de Reglamento Interno para la Implementación de Mecanismos de Participación Ciudadana.</a:t>
            </a:r>
            <a:endParaRPr lang="es-MX" dirty="0"/>
          </a:p>
        </p:txBody>
      </p:sp>
      <p:sp>
        <p:nvSpPr>
          <p:cNvPr id="6" name="Marcador de contenido 5">
            <a:extLst>
              <a:ext uri="{FF2B5EF4-FFF2-40B4-BE49-F238E27FC236}">
                <a16:creationId xmlns:a16="http://schemas.microsoft.com/office/drawing/2014/main" id="{BCC58548-3457-4B37-12F4-632E46380665}"/>
              </a:ext>
            </a:extLst>
          </p:cNvPr>
          <p:cNvSpPr>
            <a:spLocks noGrp="1"/>
          </p:cNvSpPr>
          <p:nvPr>
            <p:ph sz="half" idx="2"/>
          </p:nvPr>
        </p:nvSpPr>
        <p:spPr/>
        <p:txBody>
          <a:bodyPr/>
          <a:lstStyle/>
          <a:p>
            <a:r>
              <a:rPr lang="es-ES" dirty="0"/>
              <a:t>Se aprobó reglamento en Comisión el 27 de enero y en Consejo General el 31 </a:t>
            </a:r>
            <a:endParaRPr lang="es-MX" dirty="0"/>
          </a:p>
        </p:txBody>
      </p:sp>
      <p:pic>
        <p:nvPicPr>
          <p:cNvPr id="10" name="Imagen 9" descr="Escala de tiempo&#10;&#10;Descripción generada automáticamente">
            <a:extLst>
              <a:ext uri="{FF2B5EF4-FFF2-40B4-BE49-F238E27FC236}">
                <a16:creationId xmlns:a16="http://schemas.microsoft.com/office/drawing/2014/main" id="{0D082B96-B560-6926-7C17-4834158CE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3893459"/>
            <a:ext cx="3448050" cy="1876425"/>
          </a:xfrm>
          <a:prstGeom prst="rect">
            <a:avLst/>
          </a:prstGeom>
          <a:noFill/>
          <a:ln>
            <a:noFill/>
          </a:ln>
        </p:spPr>
      </p:pic>
    </p:spTree>
    <p:extLst>
      <p:ext uri="{BB962C8B-B14F-4D97-AF65-F5344CB8AC3E}">
        <p14:creationId xmlns:p14="http://schemas.microsoft.com/office/powerpoint/2010/main" val="255940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sp>
        <p:nvSpPr>
          <p:cNvPr id="4" name="Marcador de contenido 3">
            <a:extLst>
              <a:ext uri="{FF2B5EF4-FFF2-40B4-BE49-F238E27FC236}">
                <a16:creationId xmlns:a16="http://schemas.microsoft.com/office/drawing/2014/main" id="{4B368A84-5790-DCD2-D4E0-A342264C0B90}"/>
              </a:ext>
            </a:extLst>
          </p:cNvPr>
          <p:cNvSpPr>
            <a:spLocks noGrp="1"/>
          </p:cNvSpPr>
          <p:nvPr>
            <p:ph sz="half" idx="1"/>
          </p:nvPr>
        </p:nvSpPr>
        <p:spPr/>
        <p:txBody>
          <a:bodyPr/>
          <a:lstStyle/>
          <a:p>
            <a:r>
              <a:rPr lang="es-ES" dirty="0"/>
              <a:t>Gestión de Mecanismos de Participación Ciudadana y Popular</a:t>
            </a:r>
            <a:endParaRPr lang="es-MX" dirty="0"/>
          </a:p>
        </p:txBody>
      </p:sp>
      <p:graphicFrame>
        <p:nvGraphicFramePr>
          <p:cNvPr id="3" name="Marcador de contenido 2">
            <a:extLst>
              <a:ext uri="{FF2B5EF4-FFF2-40B4-BE49-F238E27FC236}">
                <a16:creationId xmlns:a16="http://schemas.microsoft.com/office/drawing/2014/main" id="{490D92DA-3D3A-7269-4948-AEA1899A5D64}"/>
              </a:ext>
            </a:extLst>
          </p:cNvPr>
          <p:cNvGraphicFramePr>
            <a:graphicFrameLocks noGrp="1"/>
          </p:cNvGraphicFramePr>
          <p:nvPr>
            <p:ph sz="half" idx="2"/>
            <p:extLst>
              <p:ext uri="{D42A27DB-BD31-4B8C-83A1-F6EECF244321}">
                <p14:modId xmlns:p14="http://schemas.microsoft.com/office/powerpoint/2010/main" val="2571462401"/>
              </p:ext>
            </p:extLst>
          </p:nvPr>
        </p:nvGraphicFramePr>
        <p:xfrm>
          <a:off x="6095999" y="2005294"/>
          <a:ext cx="5181600" cy="3634261"/>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678178406"/>
                    </a:ext>
                  </a:extLst>
                </a:gridCol>
                <a:gridCol w="1295400">
                  <a:extLst>
                    <a:ext uri="{9D8B030D-6E8A-4147-A177-3AD203B41FA5}">
                      <a16:colId xmlns:a16="http://schemas.microsoft.com/office/drawing/2014/main" val="35054331"/>
                    </a:ext>
                  </a:extLst>
                </a:gridCol>
                <a:gridCol w="1295400">
                  <a:extLst>
                    <a:ext uri="{9D8B030D-6E8A-4147-A177-3AD203B41FA5}">
                      <a16:colId xmlns:a16="http://schemas.microsoft.com/office/drawing/2014/main" val="2208008836"/>
                    </a:ext>
                  </a:extLst>
                </a:gridCol>
                <a:gridCol w="1295400">
                  <a:extLst>
                    <a:ext uri="{9D8B030D-6E8A-4147-A177-3AD203B41FA5}">
                      <a16:colId xmlns:a16="http://schemas.microsoft.com/office/drawing/2014/main" val="2771951569"/>
                    </a:ext>
                  </a:extLst>
                </a:gridCol>
              </a:tblGrid>
              <a:tr h="205261">
                <a:tc>
                  <a:txBody>
                    <a:bodyPr/>
                    <a:lstStyle/>
                    <a:p>
                      <a:pPr fontAlgn="base"/>
                      <a:r>
                        <a:rPr lang="es-ES" sz="900" cap="all">
                          <a:effectLst/>
                        </a:rPr>
                        <a:t>SOLICITANTE</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cap="all">
                          <a:effectLst/>
                        </a:rPr>
                        <a:t>MECANISMO</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cap="all">
                          <a:effectLst/>
                        </a:rPr>
                        <a:t>TEMA</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cap="all">
                          <a:effectLst/>
                        </a:rPr>
                        <a:t>RESOLUCIÓN</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val="3088144445"/>
                  </a:ext>
                </a:extLst>
              </a:tr>
              <a:tr h="270344">
                <a:tc>
                  <a:txBody>
                    <a:bodyPr/>
                    <a:lstStyle/>
                    <a:p>
                      <a:pPr fontAlgn="base"/>
                      <a:r>
                        <a:rPr lang="es-ES" sz="900">
                          <a:effectLst/>
                        </a:rPr>
                        <a:t>Humberto Medina Chávez​</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Referéndum Municipal​</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En contra de designaciones Municipales​</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Tema no es materia de Mecanismos de Participación Ciudadana y se brindó asesoría.</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val="2062854302"/>
                  </a:ext>
                </a:extLst>
              </a:tr>
              <a:tr h="267841">
                <a:tc>
                  <a:txBody>
                    <a:bodyPr/>
                    <a:lstStyle/>
                    <a:p>
                      <a:pPr fontAlgn="base"/>
                      <a:r>
                        <a:rPr lang="es-ES" sz="900">
                          <a:effectLst/>
                        </a:rPr>
                        <a:t>Felipe Rodríguez Varela​</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Revocación de Mandato</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dirty="0">
                          <a:effectLst/>
                        </a:rPr>
                        <a:t>En contra del Gobernador </a:t>
                      </a:r>
                      <a:r>
                        <a:rPr lang="en-US" sz="900" dirty="0">
                          <a:effectLst/>
                        </a:rPr>
                        <a:t>​</a:t>
                      </a:r>
                      <a:endParaRPr lang="es-MX"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No cumple con los requisitos establecidos en Ley</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val="62350104"/>
                  </a:ext>
                </a:extLst>
              </a:tr>
              <a:tr h="343563">
                <a:tc>
                  <a:txBody>
                    <a:bodyPr/>
                    <a:lstStyle/>
                    <a:p>
                      <a:pPr fontAlgn="base"/>
                      <a:r>
                        <a:rPr lang="es-ES" sz="900">
                          <a:effectLst/>
                        </a:rPr>
                        <a:t>Francisco Manuel Sánchez Jáuregui​</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Iniciativa Ciudadana</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Ley para la Protección de la Maternidad</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La iniciativa fue turnada al Consejo de Participación Ciudadana y posteriormente al Congreso del Estado</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val="4155284430"/>
                  </a:ext>
                </a:extLst>
              </a:tr>
              <a:tr h="490938">
                <a:tc>
                  <a:txBody>
                    <a:bodyPr/>
                    <a:lstStyle/>
                    <a:p>
                      <a:pPr fontAlgn="base"/>
                      <a:r>
                        <a:rPr lang="es-ES" sz="900">
                          <a:effectLst/>
                        </a:rPr>
                        <a:t>Cesar Julio Olayo Lara</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Iniciativa Ciudadana </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Gratuidad en el sistema de transporte para adultos mayores y personas con discapacidad</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No cumple con los requisitos establecidos en Ley y se brindó asesoría.</a:t>
                      </a:r>
                      <a:endParaRPr lang="es-MX" sz="900">
                        <a:effectLst/>
                      </a:endParaRPr>
                    </a:p>
                    <a:p>
                      <a:pPr fontAlgn="base"/>
                      <a:r>
                        <a:rPr lang="es-E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val="3898205792"/>
                  </a:ext>
                </a:extLst>
              </a:tr>
              <a:tr h="343563">
                <a:tc>
                  <a:txBody>
                    <a:bodyPr/>
                    <a:lstStyle/>
                    <a:p>
                      <a:pPr fontAlgn="base"/>
                      <a:r>
                        <a:rPr lang="es-ES" sz="900">
                          <a:effectLst/>
                        </a:rPr>
                        <a:t>Bardomiano Galindo López</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Iniciativa Ciudadana Municipal</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Reformar el reglamento de Participación Ciudadana</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La solicitud fue remitida al INE para la revisión de firmas</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val="2831758932"/>
                  </a:ext>
                </a:extLst>
              </a:tr>
              <a:tr h="343563">
                <a:tc>
                  <a:txBody>
                    <a:bodyPr/>
                    <a:lstStyle/>
                    <a:p>
                      <a:pPr fontAlgn="base"/>
                      <a:r>
                        <a:rPr lang="es-ES" sz="900">
                          <a:effectLst/>
                        </a:rPr>
                        <a:t>Alba Karenina Vaca Rojas</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Iniciativa Ciudadana Municipal</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a:effectLst/>
                        </a:rPr>
                        <a:t>Relativa al nombramiento de un espacio dentro del Parque Roja como "la Plazoleta de la Diversidad"</a:t>
                      </a:r>
                      <a:r>
                        <a:rPr lang="en-US" sz="900">
                          <a:effectLst/>
                        </a:rPr>
                        <a:t>​</a:t>
                      </a:r>
                      <a:endParaRPr lang="es-MX"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tc>
                  <a:txBody>
                    <a:bodyPr/>
                    <a:lstStyle/>
                    <a:p>
                      <a:pPr fontAlgn="base"/>
                      <a:r>
                        <a:rPr lang="es-ES" sz="900" dirty="0">
                          <a:effectLst/>
                        </a:rPr>
                        <a:t>Se está en el proceso de captura de apoyo ciudadano</a:t>
                      </a:r>
                      <a:r>
                        <a:rPr lang="en-US" sz="900" dirty="0">
                          <a:effectLst/>
                        </a:rPr>
                        <a:t>​</a:t>
                      </a:r>
                      <a:endParaRPr lang="es-MX"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val="1536846799"/>
                  </a:ext>
                </a:extLst>
              </a:tr>
            </a:tbl>
          </a:graphicData>
        </a:graphic>
      </p:graphicFrame>
      <p:sp>
        <p:nvSpPr>
          <p:cNvPr id="8" name="Título 7">
            <a:extLst>
              <a:ext uri="{FF2B5EF4-FFF2-40B4-BE49-F238E27FC236}">
                <a16:creationId xmlns:a16="http://schemas.microsoft.com/office/drawing/2014/main" id="{8C21E117-B702-7CBE-B0B8-4566E011FA86}"/>
              </a:ext>
            </a:extLst>
          </p:cNvPr>
          <p:cNvSpPr>
            <a:spLocks noGrp="1"/>
          </p:cNvSpPr>
          <p:nvPr>
            <p:ph type="title"/>
          </p:nvPr>
        </p:nvSpPr>
        <p:spPr/>
        <p:txBody>
          <a:bodyPr/>
          <a:lstStyle/>
          <a:p>
            <a:endParaRPr lang="es-MX"/>
          </a:p>
        </p:txBody>
      </p:sp>
      <p:sp>
        <p:nvSpPr>
          <p:cNvPr id="9" name="Título 1">
            <a:extLst>
              <a:ext uri="{FF2B5EF4-FFF2-40B4-BE49-F238E27FC236}">
                <a16:creationId xmlns:a16="http://schemas.microsoft.com/office/drawing/2014/main" id="{F42773B5-26E6-B6CA-EF5B-88C291F15337}"/>
              </a:ext>
            </a:extLst>
          </p:cNvPr>
          <p:cNvSpPr txBox="1">
            <a:spLocks/>
          </p:cNvSpPr>
          <p:nvPr/>
        </p:nvSpPr>
        <p:spPr>
          <a:xfrm>
            <a:off x="838200"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b="1"/>
              <a:t>Seguimiento a la agenda </a:t>
            </a:r>
            <a:endParaRPr lang="es-MX" b="1" dirty="0"/>
          </a:p>
        </p:txBody>
      </p:sp>
    </p:spTree>
    <p:extLst>
      <p:ext uri="{BB962C8B-B14F-4D97-AF65-F5344CB8AC3E}">
        <p14:creationId xmlns:p14="http://schemas.microsoft.com/office/powerpoint/2010/main" val="205163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sp>
        <p:nvSpPr>
          <p:cNvPr id="4" name="Marcador de contenido 3">
            <a:extLst>
              <a:ext uri="{FF2B5EF4-FFF2-40B4-BE49-F238E27FC236}">
                <a16:creationId xmlns:a16="http://schemas.microsoft.com/office/drawing/2014/main" id="{4B368A84-5790-DCD2-D4E0-A342264C0B90}"/>
              </a:ext>
            </a:extLst>
          </p:cNvPr>
          <p:cNvSpPr>
            <a:spLocks noGrp="1"/>
          </p:cNvSpPr>
          <p:nvPr>
            <p:ph sz="half" idx="1"/>
          </p:nvPr>
        </p:nvSpPr>
        <p:spPr/>
        <p:txBody>
          <a:bodyPr/>
          <a:lstStyle/>
          <a:p>
            <a:r>
              <a:rPr lang="es-ES" dirty="0"/>
              <a:t>Formación de Ciudadanía Activa</a:t>
            </a:r>
            <a:endParaRPr lang="es-MX" dirty="0"/>
          </a:p>
        </p:txBody>
      </p:sp>
      <p:sp>
        <p:nvSpPr>
          <p:cNvPr id="6" name="Marcador de contenido 5">
            <a:extLst>
              <a:ext uri="{FF2B5EF4-FFF2-40B4-BE49-F238E27FC236}">
                <a16:creationId xmlns:a16="http://schemas.microsoft.com/office/drawing/2014/main" id="{BCC58548-3457-4B37-12F4-632E46380665}"/>
              </a:ext>
            </a:extLst>
          </p:cNvPr>
          <p:cNvSpPr>
            <a:spLocks noGrp="1"/>
          </p:cNvSpPr>
          <p:nvPr>
            <p:ph sz="half" idx="2"/>
          </p:nvPr>
        </p:nvSpPr>
        <p:spPr/>
        <p:txBody>
          <a:bodyPr/>
          <a:lstStyle/>
          <a:p>
            <a:r>
              <a:rPr lang="es-ES" dirty="0"/>
              <a:t>A propuesta de la Comisión se aprobó la Estrategia Institucional de Participación Ciudadana y Educación Cívica del IEPC Jalisco</a:t>
            </a:r>
          </a:p>
          <a:p>
            <a:r>
              <a:rPr lang="es-ES" dirty="0"/>
              <a:t>Se dio seguimiento a 12 proyectos de formación de ciudadanía dentro de los cuales, por primera vez se desarrolló el </a:t>
            </a:r>
            <a:r>
              <a:rPr lang="es-ES" dirty="0" err="1"/>
              <a:t>DemoFest</a:t>
            </a:r>
            <a:endParaRPr lang="es-MX" dirty="0"/>
          </a:p>
        </p:txBody>
      </p:sp>
      <p:sp>
        <p:nvSpPr>
          <p:cNvPr id="9" name="Título 1">
            <a:extLst>
              <a:ext uri="{FF2B5EF4-FFF2-40B4-BE49-F238E27FC236}">
                <a16:creationId xmlns:a16="http://schemas.microsoft.com/office/drawing/2014/main" id="{CC837ABC-B006-7C1B-3CAD-21AA3A861E18}"/>
              </a:ext>
            </a:extLst>
          </p:cNvPr>
          <p:cNvSpPr>
            <a:spLocks noGrp="1"/>
          </p:cNvSpPr>
          <p:nvPr>
            <p:ph type="title"/>
          </p:nvPr>
        </p:nvSpPr>
        <p:spPr>
          <a:xfrm>
            <a:off x="838200" y="681037"/>
            <a:ext cx="10515600" cy="1325563"/>
          </a:xfrm>
        </p:spPr>
        <p:txBody>
          <a:bodyPr/>
          <a:lstStyle/>
          <a:p>
            <a:pPr algn="r"/>
            <a:r>
              <a:rPr lang="es-ES" b="1" dirty="0"/>
              <a:t>Seguimiento a la agenda </a:t>
            </a:r>
            <a:endParaRPr lang="es-MX" b="1" dirty="0"/>
          </a:p>
        </p:txBody>
      </p:sp>
    </p:spTree>
    <p:extLst>
      <p:ext uri="{BB962C8B-B14F-4D97-AF65-F5344CB8AC3E}">
        <p14:creationId xmlns:p14="http://schemas.microsoft.com/office/powerpoint/2010/main" val="206829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sp>
        <p:nvSpPr>
          <p:cNvPr id="4" name="Marcador de contenido 3">
            <a:extLst>
              <a:ext uri="{FF2B5EF4-FFF2-40B4-BE49-F238E27FC236}">
                <a16:creationId xmlns:a16="http://schemas.microsoft.com/office/drawing/2014/main" id="{4B368A84-5790-DCD2-D4E0-A342264C0B90}"/>
              </a:ext>
            </a:extLst>
          </p:cNvPr>
          <p:cNvSpPr>
            <a:spLocks noGrp="1"/>
          </p:cNvSpPr>
          <p:nvPr>
            <p:ph sz="half" idx="1"/>
          </p:nvPr>
        </p:nvSpPr>
        <p:spPr/>
        <p:txBody>
          <a:bodyPr/>
          <a:lstStyle/>
          <a:p>
            <a:r>
              <a:rPr lang="es-ES" dirty="0"/>
              <a:t>Formación de Ciudadanía Digital </a:t>
            </a:r>
            <a:endParaRPr lang="es-MX" dirty="0"/>
          </a:p>
        </p:txBody>
      </p:sp>
      <p:sp>
        <p:nvSpPr>
          <p:cNvPr id="6" name="Marcador de contenido 5">
            <a:extLst>
              <a:ext uri="{FF2B5EF4-FFF2-40B4-BE49-F238E27FC236}">
                <a16:creationId xmlns:a16="http://schemas.microsoft.com/office/drawing/2014/main" id="{BCC58548-3457-4B37-12F4-632E46380665}"/>
              </a:ext>
            </a:extLst>
          </p:cNvPr>
          <p:cNvSpPr>
            <a:spLocks noGrp="1"/>
          </p:cNvSpPr>
          <p:nvPr>
            <p:ph sz="half" idx="2"/>
          </p:nvPr>
        </p:nvSpPr>
        <p:spPr/>
        <p:txBody>
          <a:bodyPr/>
          <a:lstStyle/>
          <a:p>
            <a:r>
              <a:rPr lang="es-ES" dirty="0"/>
              <a:t>Se dio seguimiento a 3 proyectos de formación de ciudadanía digital, quedando como pendiente las acciones para prevenir las </a:t>
            </a:r>
            <a:r>
              <a:rPr lang="es-ES" dirty="0" err="1"/>
              <a:t>fake</a:t>
            </a:r>
            <a:r>
              <a:rPr lang="es-ES" dirty="0"/>
              <a:t> </a:t>
            </a:r>
            <a:r>
              <a:rPr lang="es-ES" dirty="0" err="1"/>
              <a:t>news</a:t>
            </a:r>
            <a:r>
              <a:rPr lang="es-ES" dirty="0"/>
              <a:t>. </a:t>
            </a:r>
            <a:endParaRPr lang="es-MX" dirty="0"/>
          </a:p>
        </p:txBody>
      </p:sp>
      <p:sp>
        <p:nvSpPr>
          <p:cNvPr id="8" name="Título 1">
            <a:extLst>
              <a:ext uri="{FF2B5EF4-FFF2-40B4-BE49-F238E27FC236}">
                <a16:creationId xmlns:a16="http://schemas.microsoft.com/office/drawing/2014/main" id="{5A16DA3A-FBB7-5F3C-FC45-F0D5CA2BF72A}"/>
              </a:ext>
            </a:extLst>
          </p:cNvPr>
          <p:cNvSpPr>
            <a:spLocks noGrp="1"/>
          </p:cNvSpPr>
          <p:nvPr>
            <p:ph type="title"/>
          </p:nvPr>
        </p:nvSpPr>
        <p:spPr>
          <a:xfrm>
            <a:off x="838200" y="681037"/>
            <a:ext cx="10515600" cy="1325563"/>
          </a:xfrm>
        </p:spPr>
        <p:txBody>
          <a:bodyPr/>
          <a:lstStyle/>
          <a:p>
            <a:pPr algn="r"/>
            <a:r>
              <a:rPr lang="es-ES" b="1" dirty="0"/>
              <a:t>Seguimiento a la agenda </a:t>
            </a:r>
            <a:endParaRPr lang="es-MX" b="1" dirty="0"/>
          </a:p>
        </p:txBody>
      </p:sp>
    </p:spTree>
    <p:extLst>
      <p:ext uri="{BB962C8B-B14F-4D97-AF65-F5344CB8AC3E}">
        <p14:creationId xmlns:p14="http://schemas.microsoft.com/office/powerpoint/2010/main" val="57079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sp>
        <p:nvSpPr>
          <p:cNvPr id="4" name="Marcador de contenido 3">
            <a:extLst>
              <a:ext uri="{FF2B5EF4-FFF2-40B4-BE49-F238E27FC236}">
                <a16:creationId xmlns:a16="http://schemas.microsoft.com/office/drawing/2014/main" id="{4B368A84-5790-DCD2-D4E0-A342264C0B90}"/>
              </a:ext>
            </a:extLst>
          </p:cNvPr>
          <p:cNvSpPr>
            <a:spLocks noGrp="1"/>
          </p:cNvSpPr>
          <p:nvPr>
            <p:ph sz="half" idx="1"/>
          </p:nvPr>
        </p:nvSpPr>
        <p:spPr/>
        <p:txBody>
          <a:bodyPr>
            <a:normAutofit fontScale="92500" lnSpcReduction="10000"/>
          </a:bodyPr>
          <a:lstStyle/>
          <a:p>
            <a:r>
              <a:rPr lang="es-ES" dirty="0"/>
              <a:t>Vinculación Estratégica de Participación Ciudadana</a:t>
            </a:r>
            <a:endParaRPr lang="es-MX" dirty="0"/>
          </a:p>
        </p:txBody>
      </p:sp>
      <p:sp>
        <p:nvSpPr>
          <p:cNvPr id="6" name="Marcador de contenido 5">
            <a:extLst>
              <a:ext uri="{FF2B5EF4-FFF2-40B4-BE49-F238E27FC236}">
                <a16:creationId xmlns:a16="http://schemas.microsoft.com/office/drawing/2014/main" id="{BCC58548-3457-4B37-12F4-632E46380665}"/>
              </a:ext>
            </a:extLst>
          </p:cNvPr>
          <p:cNvSpPr>
            <a:spLocks noGrp="1"/>
          </p:cNvSpPr>
          <p:nvPr>
            <p:ph sz="half" idx="2"/>
          </p:nvPr>
        </p:nvSpPr>
        <p:spPr/>
        <p:txBody>
          <a:bodyPr>
            <a:normAutofit fontScale="92500" lnSpcReduction="10000"/>
          </a:bodyPr>
          <a:lstStyle/>
          <a:p>
            <a:r>
              <a:rPr lang="es-ES" dirty="0"/>
              <a:t>Se firmaron 2 convenios de colaboración y se inició gestiones de firma de otros dos convenios</a:t>
            </a:r>
          </a:p>
          <a:p>
            <a:r>
              <a:rPr lang="es-ES" dirty="0"/>
              <a:t>Se participó activamente en las 8 sesiones del Consejo de Participación Ciudadana donde se colaboró en el diseño de los formatos oficiales </a:t>
            </a:r>
          </a:p>
          <a:p>
            <a:r>
              <a:rPr lang="es-ES" dirty="0"/>
              <a:t>Se dio seguimiento a la colaboración con el CPS y participación del IEPC en el Comité de Fomento </a:t>
            </a:r>
            <a:endParaRPr lang="es-MX" dirty="0"/>
          </a:p>
        </p:txBody>
      </p:sp>
      <p:sp>
        <p:nvSpPr>
          <p:cNvPr id="8" name="Título 1">
            <a:extLst>
              <a:ext uri="{FF2B5EF4-FFF2-40B4-BE49-F238E27FC236}">
                <a16:creationId xmlns:a16="http://schemas.microsoft.com/office/drawing/2014/main" id="{1D28B65D-2332-5692-A8B2-B223584EAF09}"/>
              </a:ext>
            </a:extLst>
          </p:cNvPr>
          <p:cNvSpPr>
            <a:spLocks noGrp="1"/>
          </p:cNvSpPr>
          <p:nvPr>
            <p:ph type="title"/>
          </p:nvPr>
        </p:nvSpPr>
        <p:spPr>
          <a:xfrm>
            <a:off x="838200" y="681037"/>
            <a:ext cx="10515600" cy="1325563"/>
          </a:xfrm>
        </p:spPr>
        <p:txBody>
          <a:bodyPr/>
          <a:lstStyle/>
          <a:p>
            <a:pPr algn="r"/>
            <a:r>
              <a:rPr lang="es-ES" b="1" dirty="0"/>
              <a:t>Seguimiento a la agenda </a:t>
            </a:r>
            <a:endParaRPr lang="es-MX" b="1" dirty="0"/>
          </a:p>
        </p:txBody>
      </p:sp>
      <p:pic>
        <p:nvPicPr>
          <p:cNvPr id="10" name="Imagen 9">
            <a:extLst>
              <a:ext uri="{FF2B5EF4-FFF2-40B4-BE49-F238E27FC236}">
                <a16:creationId xmlns:a16="http://schemas.microsoft.com/office/drawing/2014/main" id="{BB5E1153-9A13-E13F-3829-3860A289E32F}"/>
              </a:ext>
            </a:extLst>
          </p:cNvPr>
          <p:cNvPicPr>
            <a:picLocks noChangeAspect="1"/>
          </p:cNvPicPr>
          <p:nvPr/>
        </p:nvPicPr>
        <p:blipFill>
          <a:blip r:embed="rId3"/>
          <a:stretch>
            <a:fillRect/>
          </a:stretch>
        </p:blipFill>
        <p:spPr>
          <a:xfrm>
            <a:off x="594804" y="3241920"/>
            <a:ext cx="5335524" cy="2183708"/>
          </a:xfrm>
          <a:prstGeom prst="rect">
            <a:avLst/>
          </a:prstGeom>
        </p:spPr>
      </p:pic>
    </p:spTree>
    <p:extLst>
      <p:ext uri="{BB962C8B-B14F-4D97-AF65-F5344CB8AC3E}">
        <p14:creationId xmlns:p14="http://schemas.microsoft.com/office/powerpoint/2010/main" val="46555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1DEAA7-BEB0-7C4F-7067-D39AFE8022A8}"/>
              </a:ext>
            </a:extLst>
          </p:cNvPr>
          <p:cNvPicPr>
            <a:picLocks noChangeAspect="1"/>
          </p:cNvPicPr>
          <p:nvPr/>
        </p:nvPicPr>
        <p:blipFill>
          <a:blip r:embed="rId2"/>
          <a:stretch>
            <a:fillRect/>
          </a:stretch>
        </p:blipFill>
        <p:spPr>
          <a:xfrm>
            <a:off x="1523" y="0"/>
            <a:ext cx="12188953" cy="6858000"/>
          </a:xfrm>
          <a:prstGeom prst="rect">
            <a:avLst/>
          </a:prstGeom>
        </p:spPr>
      </p:pic>
      <p:sp>
        <p:nvSpPr>
          <p:cNvPr id="4" name="Marcador de contenido 3">
            <a:extLst>
              <a:ext uri="{FF2B5EF4-FFF2-40B4-BE49-F238E27FC236}">
                <a16:creationId xmlns:a16="http://schemas.microsoft.com/office/drawing/2014/main" id="{4B368A84-5790-DCD2-D4E0-A342264C0B90}"/>
              </a:ext>
            </a:extLst>
          </p:cNvPr>
          <p:cNvSpPr>
            <a:spLocks noGrp="1"/>
          </p:cNvSpPr>
          <p:nvPr>
            <p:ph sz="half" idx="1"/>
          </p:nvPr>
        </p:nvSpPr>
        <p:spPr/>
        <p:txBody>
          <a:bodyPr>
            <a:normAutofit lnSpcReduction="10000"/>
          </a:bodyPr>
          <a:lstStyle/>
          <a:p>
            <a:r>
              <a:rPr lang="es-MX" dirty="0"/>
              <a:t>Investigación sobre Participación Ciudadana</a:t>
            </a:r>
          </a:p>
        </p:txBody>
      </p:sp>
      <p:sp>
        <p:nvSpPr>
          <p:cNvPr id="6" name="Marcador de contenido 5">
            <a:extLst>
              <a:ext uri="{FF2B5EF4-FFF2-40B4-BE49-F238E27FC236}">
                <a16:creationId xmlns:a16="http://schemas.microsoft.com/office/drawing/2014/main" id="{BCC58548-3457-4B37-12F4-632E46380665}"/>
              </a:ext>
            </a:extLst>
          </p:cNvPr>
          <p:cNvSpPr>
            <a:spLocks noGrp="1"/>
          </p:cNvSpPr>
          <p:nvPr>
            <p:ph sz="half" idx="2"/>
          </p:nvPr>
        </p:nvSpPr>
        <p:spPr/>
        <p:txBody>
          <a:bodyPr>
            <a:normAutofit lnSpcReduction="10000"/>
          </a:bodyPr>
          <a:lstStyle/>
          <a:p>
            <a:r>
              <a:rPr lang="es-ES" dirty="0"/>
              <a:t>Se organizaron 8 espacios de reflexión y 45 eventos en la FIL</a:t>
            </a:r>
          </a:p>
          <a:p>
            <a:r>
              <a:rPr lang="es-ES" dirty="0"/>
              <a:t>Se dio seguimiento a los 3 programas académicos del Centro de Estudios </a:t>
            </a:r>
          </a:p>
          <a:p>
            <a:r>
              <a:rPr lang="es-ES" dirty="0"/>
              <a:t>Se dio seguimiento al Concurso de Ensayo donde se recibieron 14 ensayos</a:t>
            </a:r>
          </a:p>
          <a:p>
            <a:r>
              <a:rPr lang="es-ES" dirty="0"/>
              <a:t>Se dio seguimiento al Sistema de Información </a:t>
            </a:r>
            <a:r>
              <a:rPr lang="es-ES" dirty="0" err="1"/>
              <a:t>Geoelectoral</a:t>
            </a:r>
            <a:r>
              <a:rPr lang="es-ES" dirty="0"/>
              <a:t> con más de 250 visitas</a:t>
            </a:r>
          </a:p>
        </p:txBody>
      </p:sp>
      <p:sp>
        <p:nvSpPr>
          <p:cNvPr id="7" name="Título 6">
            <a:extLst>
              <a:ext uri="{FF2B5EF4-FFF2-40B4-BE49-F238E27FC236}">
                <a16:creationId xmlns:a16="http://schemas.microsoft.com/office/drawing/2014/main" id="{B5A751FC-BDC9-CE43-5286-886A961D3205}"/>
              </a:ext>
            </a:extLst>
          </p:cNvPr>
          <p:cNvSpPr>
            <a:spLocks noGrp="1"/>
          </p:cNvSpPr>
          <p:nvPr>
            <p:ph type="title"/>
          </p:nvPr>
        </p:nvSpPr>
        <p:spPr/>
        <p:txBody>
          <a:bodyPr/>
          <a:lstStyle/>
          <a:p>
            <a:endParaRPr lang="es-MX" dirty="0"/>
          </a:p>
        </p:txBody>
      </p:sp>
      <p:sp>
        <p:nvSpPr>
          <p:cNvPr id="8" name="Título 1">
            <a:extLst>
              <a:ext uri="{FF2B5EF4-FFF2-40B4-BE49-F238E27FC236}">
                <a16:creationId xmlns:a16="http://schemas.microsoft.com/office/drawing/2014/main" id="{4C4E3680-D52A-0EE2-6DBD-6ED001F9179A}"/>
              </a:ext>
            </a:extLst>
          </p:cNvPr>
          <p:cNvSpPr txBox="1">
            <a:spLocks/>
          </p:cNvSpPr>
          <p:nvPr/>
        </p:nvSpPr>
        <p:spPr>
          <a:xfrm>
            <a:off x="838200"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b="1"/>
              <a:t>Seguimiento a la agenda </a:t>
            </a:r>
            <a:endParaRPr lang="es-MX" b="1" dirty="0"/>
          </a:p>
        </p:txBody>
      </p:sp>
      <p:pic>
        <p:nvPicPr>
          <p:cNvPr id="10" name="Imagen 9" descr="Texto&#10;&#10;Descripción generada automáticamente">
            <a:extLst>
              <a:ext uri="{FF2B5EF4-FFF2-40B4-BE49-F238E27FC236}">
                <a16:creationId xmlns:a16="http://schemas.microsoft.com/office/drawing/2014/main" id="{1E216872-7088-7486-C81E-05200E6103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2780" y="2868613"/>
            <a:ext cx="2524125" cy="2495550"/>
          </a:xfrm>
          <a:prstGeom prst="rect">
            <a:avLst/>
          </a:prstGeom>
          <a:noFill/>
        </p:spPr>
      </p:pic>
    </p:spTree>
    <p:extLst>
      <p:ext uri="{BB962C8B-B14F-4D97-AF65-F5344CB8AC3E}">
        <p14:creationId xmlns:p14="http://schemas.microsoft.com/office/powerpoint/2010/main" val="15200585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787</Words>
  <Application>Microsoft Office PowerPoint</Application>
  <PresentationFormat>Panorámica</PresentationFormat>
  <Paragraphs>83</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Presentación de PowerPoint</vt:lpstr>
      <vt:lpstr>Presentación de PowerPoint</vt:lpstr>
      <vt:lpstr>Seguimiento a la agenda </vt:lpstr>
      <vt:lpstr>Presentación de PowerPoint</vt:lpstr>
      <vt:lpstr>Seguimiento a la agenda </vt:lpstr>
      <vt:lpstr>Seguimiento a la agenda </vt:lpstr>
      <vt:lpstr>Seguimiento a la agenda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Nava</dc:creator>
  <cp:lastModifiedBy>Carlos Javier Aguirre Arias</cp:lastModifiedBy>
  <cp:revision>10</cp:revision>
  <dcterms:created xsi:type="dcterms:W3CDTF">2023-02-13T16:12:33Z</dcterms:created>
  <dcterms:modified xsi:type="dcterms:W3CDTF">2023-02-14T17:29:33Z</dcterms:modified>
</cp:coreProperties>
</file>