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897" r:id="rId3"/>
    <p:sldId id="314" r:id="rId4"/>
    <p:sldId id="377" r:id="rId5"/>
    <p:sldId id="437" r:id="rId6"/>
    <p:sldId id="378" r:id="rId7"/>
    <p:sldId id="911" r:id="rId8"/>
    <p:sldId id="967" r:id="rId9"/>
    <p:sldId id="965" r:id="rId10"/>
    <p:sldId id="962" r:id="rId11"/>
    <p:sldId id="963" r:id="rId12"/>
    <p:sldId id="982" r:id="rId13"/>
    <p:sldId id="983" r:id="rId14"/>
    <p:sldId id="973" r:id="rId15"/>
    <p:sldId id="974" r:id="rId16"/>
    <p:sldId id="971" r:id="rId17"/>
    <p:sldId id="914" r:id="rId18"/>
    <p:sldId id="957" r:id="rId19"/>
    <p:sldId id="980" r:id="rId20"/>
    <p:sldId id="981" r:id="rId21"/>
    <p:sldId id="978" r:id="rId22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ABD"/>
    <a:srgbClr val="9954CC"/>
    <a:srgbClr val="8F2525"/>
    <a:srgbClr val="0270D4"/>
    <a:srgbClr val="FF7619"/>
    <a:srgbClr val="027AE8"/>
    <a:srgbClr val="002E8A"/>
    <a:srgbClr val="C02E00"/>
    <a:srgbClr val="BF9FFF"/>
    <a:srgbClr val="B0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" autoAdjust="0"/>
    <p:restoredTop sz="99397" autoAdjust="0"/>
  </p:normalViewPr>
  <p:slideViewPr>
    <p:cSldViewPr>
      <p:cViewPr>
        <p:scale>
          <a:sx n="80" d="100"/>
          <a:sy n="80" d="100"/>
        </p:scale>
        <p:origin x="-114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9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28740157480522E-2"/>
          <c:y val="3.9912004342699488E-2"/>
          <c:w val="0.89856014873140166"/>
          <c:h val="0.84264183010196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rgbClr val="ED8F05">
                    <a:shade val="30000"/>
                    <a:satMod val="115000"/>
                  </a:srgbClr>
                </a:gs>
                <a:gs pos="50000">
                  <a:srgbClr val="ED8F05">
                    <a:shade val="67500"/>
                    <a:satMod val="115000"/>
                  </a:srgbClr>
                </a:gs>
                <a:gs pos="100000">
                  <a:srgbClr val="ED8F05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270D4">
                      <a:shade val="30000"/>
                      <a:satMod val="115000"/>
                    </a:srgbClr>
                  </a:gs>
                  <a:gs pos="50000">
                    <a:srgbClr val="0270D4">
                      <a:shade val="67500"/>
                      <a:satMod val="115000"/>
                    </a:srgbClr>
                  </a:gs>
                  <a:gs pos="100000">
                    <a:srgbClr val="0270D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8F2525">
                      <a:shade val="30000"/>
                      <a:satMod val="115000"/>
                    </a:srgbClr>
                  </a:gs>
                  <a:gs pos="50000">
                    <a:srgbClr val="8F2525">
                      <a:shade val="67500"/>
                      <a:satMod val="115000"/>
                    </a:srgbClr>
                  </a:gs>
                  <a:gs pos="100000">
                    <a:srgbClr val="8F2525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9954CC">
                      <a:shade val="30000"/>
                      <a:satMod val="115000"/>
                    </a:srgbClr>
                  </a:gs>
                  <a:gs pos="50000">
                    <a:srgbClr val="9954CC">
                      <a:shade val="67500"/>
                      <a:satMod val="115000"/>
                    </a:srgbClr>
                  </a:gs>
                  <a:gs pos="100000">
                    <a:srgbClr val="9954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57AABD"/>
              </a:solidFill>
            </c:spPr>
          </c:dPt>
          <c:dLbls>
            <c:dLbl>
              <c:idx val="0"/>
              <c:layout>
                <c:manualLayout>
                  <c:x val="4.6296296296297534E-3"/>
                  <c:y val="1.0571480061314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Hoja1!$A$2:$A$9</c:f>
              <c:strCache>
                <c:ptCount val="8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No definido</c:v>
                </c:pt>
              </c:strCache>
            </c:strRef>
          </c:cat>
          <c:val>
            <c:numRef>
              <c:f>Hoja1!$B$2:$B$9</c:f>
              <c:numCache>
                <c:formatCode>#,##0</c:formatCode>
                <c:ptCount val="8"/>
                <c:pt idx="0">
                  <c:v>1277</c:v>
                </c:pt>
                <c:pt idx="1">
                  <c:v>1464</c:v>
                </c:pt>
                <c:pt idx="2">
                  <c:v>213</c:v>
                </c:pt>
                <c:pt idx="3">
                  <c:v>521</c:v>
                </c:pt>
                <c:pt idx="4">
                  <c:v>49</c:v>
                </c:pt>
                <c:pt idx="5">
                  <c:v>150</c:v>
                </c:pt>
                <c:pt idx="6">
                  <c:v>7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95007104"/>
        <c:axId val="95008640"/>
      </c:barChart>
      <c:catAx>
        <c:axId val="9500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s-ES" sz="1100" b="1"/>
            </a:pPr>
            <a:endParaRPr lang="es-MX"/>
          </a:p>
        </c:txPr>
        <c:crossAx val="95008640"/>
        <c:crosses val="autoZero"/>
        <c:auto val="1"/>
        <c:lblAlgn val="ctr"/>
        <c:lblOffset val="100"/>
        <c:noMultiLvlLbl val="0"/>
      </c:catAx>
      <c:valAx>
        <c:axId val="950086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es-ES" sz="1200"/>
            </a:pPr>
            <a:endParaRPr lang="es-MX"/>
          </a:p>
        </c:txPr>
        <c:crossAx val="9500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1646462666928E-2"/>
          <c:y val="9.6869313250651026E-2"/>
          <c:w val="0.6461531677818525"/>
          <c:h val="0.7648681374058642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AE85FF">
                  <a:alpha val="80000"/>
                </a:srgbClr>
              </a:solidFill>
            </c:spPr>
          </c:dPt>
          <c:dPt>
            <c:idx val="1"/>
            <c:bubble3D val="0"/>
            <c:spPr>
              <a:solidFill>
                <a:srgbClr val="ADADAD"/>
              </a:solidFill>
            </c:spPr>
          </c:dPt>
          <c:dPt>
            <c:idx val="2"/>
            <c:bubble3D val="0"/>
            <c:spPr>
              <a:solidFill>
                <a:srgbClr val="002E8A"/>
              </a:solidFill>
            </c:spPr>
          </c:dPt>
          <c:dLbls>
            <c:dLbl>
              <c:idx val="0"/>
              <c:layout>
                <c:manualLayout>
                  <c:x val="0.18678759146060767"/>
                  <c:y val="8.5791175564825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839517389890107"/>
                  <c:y val="-0.107158655057532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74410367522211E-2"/>
                  <c:y val="1.4734105098127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35727743959495E-2"/>
                  <c:y val="0.10253590336909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41548908245239E-3"/>
                  <c:y val="-1.106862041250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sz="1200"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RADIO  57.44%</c:v>
                </c:pt>
                <c:pt idx="1">
                  <c:v>PRENSA  37.10%</c:v>
                </c:pt>
                <c:pt idx="2">
                  <c:v>TV        5.47%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0.5743534482758621</c:v>
                </c:pt>
                <c:pt idx="1">
                  <c:v>0.37095905172413796</c:v>
                </c:pt>
                <c:pt idx="2">
                  <c:v>5.4687500000000014E-2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952462274979891"/>
          <c:y val="0.29817604076262011"/>
          <c:w val="0.18982110361432294"/>
          <c:h val="0.40899715241347129"/>
        </c:manualLayout>
      </c:layout>
      <c:overlay val="0"/>
      <c:txPr>
        <a:bodyPr/>
        <a:lstStyle/>
        <a:p>
          <a:pPr>
            <a:defRPr lang="es-ES" sz="11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81E-2"/>
          <c:y val="2.5730814058860092E-2"/>
          <c:w val="0.96944444444444855"/>
          <c:h val="0.791028584226882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867235345581807E-3"/>
                  <c:y val="-2.9347605568119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58617672790919E-3"/>
                  <c:y val="-2.9224115019557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856517935258411E-3"/>
                  <c:y val="-2.2171730865772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514873140857406E-4"/>
                  <c:y val="-2.913724977344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48687664042002E-3"/>
                  <c:y val="-1.5294419492791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592957130358731E-3"/>
                  <c:y val="4.9396219425063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987751531059642E-3"/>
                  <c:y val="-2.3142972524887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629265091863475E-3"/>
                  <c:y val="-6.6945683717694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777777777778507E-3"/>
                  <c:y val="-2.3549312543376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4444133374394578E-3"/>
                  <c:y val="-2.1762197254612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339164914441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888888888889065E-3"/>
                  <c:y val="-1.8713319315534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 sz="10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Hoja1!$A$2:$A$9</c:f>
              <c:strCache>
                <c:ptCount val="8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No definido</c:v>
                </c:pt>
              </c:strCache>
            </c:strRef>
          </c:cat>
          <c:val>
            <c:numRef>
              <c:f>Hoja1!$B$2:$B$9</c:f>
              <c:numCache>
                <c:formatCode>0.00%</c:formatCode>
                <c:ptCount val="8"/>
                <c:pt idx="0">
                  <c:v>3.5238841033672676E-2</c:v>
                </c:pt>
                <c:pt idx="1">
                  <c:v>3.6885245901639357E-2</c:v>
                </c:pt>
                <c:pt idx="2">
                  <c:v>9.3896713615023494E-3</c:v>
                </c:pt>
                <c:pt idx="3">
                  <c:v>4.4145873320537425E-2</c:v>
                </c:pt>
                <c:pt idx="5">
                  <c:v>7.3333333333333348E-2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Neutra</c:v>
                </c:pt>
              </c:strCache>
            </c:strRef>
          </c:tx>
          <c:spPr>
            <a:gradFill flip="none" rotWithShape="1">
              <a:gsLst>
                <a:gs pos="0">
                  <a:srgbClr val="BF9FFF">
                    <a:shade val="30000"/>
                    <a:satMod val="115000"/>
                  </a:srgbClr>
                </a:gs>
                <a:gs pos="50000">
                  <a:srgbClr val="BF9FFF">
                    <a:shade val="67500"/>
                    <a:satMod val="115000"/>
                  </a:srgbClr>
                </a:gs>
                <a:gs pos="100000">
                  <a:srgbClr val="BF9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invertIfNegative val="0"/>
          <c:dLbls>
            <c:txPr>
              <a:bodyPr/>
              <a:lstStyle/>
              <a:p>
                <a:pPr algn="just">
                  <a:defRPr lang="es-MX" sz="10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Hoja1!$A$2:$A$9</c:f>
              <c:strCache>
                <c:ptCount val="8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No definido</c:v>
                </c:pt>
              </c:strCache>
            </c:strRef>
          </c:cat>
          <c:val>
            <c:numRef>
              <c:f>Hoja1!$C$2:$C$9</c:f>
              <c:numCache>
                <c:formatCode>0.00%</c:formatCode>
                <c:ptCount val="8"/>
                <c:pt idx="0">
                  <c:v>0.95536413469068138</c:v>
                </c:pt>
                <c:pt idx="1">
                  <c:v>0.95696721311475419</c:v>
                </c:pt>
                <c:pt idx="2">
                  <c:v>0.99061032863849763</c:v>
                </c:pt>
                <c:pt idx="3">
                  <c:v>0.92514395393474091</c:v>
                </c:pt>
                <c:pt idx="4">
                  <c:v>1</c:v>
                </c:pt>
                <c:pt idx="5">
                  <c:v>0.92666666666666653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rgbClr val="002E8A"/>
            </a:solidFill>
          </c:spPr>
          <c:invertIfNegative val="0"/>
          <c:dLbls>
            <c:dLbl>
              <c:idx val="0"/>
              <c:layout>
                <c:manualLayout>
                  <c:x val="2.6058617672791019E-3"/>
                  <c:y val="2.6659960337290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613079615048219E-3"/>
                  <c:y val="2.414547033216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032370953630885E-3"/>
                  <c:y val="2.6580765311581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978783902012249E-3"/>
                  <c:y val="2.4416829610070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650481189851324E-3"/>
                  <c:y val="1.94823598353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9258844499192774E-3"/>
                  <c:y val="2.418021917179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5345581802274105E-3"/>
                  <c:y val="2.169310911233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8333333333333553E-3"/>
                  <c:y val="2.89989940505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704068241469818E-3"/>
                  <c:y val="2.394365522698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666666666666865E-3"/>
                  <c:y val="1.9344157097579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1.637415440109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888888888889065E-3"/>
                  <c:y val="2.339164914441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MX" sz="10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Hoja1!$A$2:$A$9</c:f>
              <c:strCache>
                <c:ptCount val="8"/>
                <c:pt idx="0">
                  <c:v>PAN</c:v>
                </c:pt>
                <c:pt idx="1">
                  <c:v>PRI</c:v>
                </c:pt>
                <c:pt idx="2">
                  <c:v>PRD</c:v>
                </c:pt>
                <c:pt idx="3">
                  <c:v>PT</c:v>
                </c:pt>
                <c:pt idx="4">
                  <c:v>Mov. Ciudadano</c:v>
                </c:pt>
                <c:pt idx="5">
                  <c:v>PVEM</c:v>
                </c:pt>
                <c:pt idx="6">
                  <c:v>PNA</c:v>
                </c:pt>
                <c:pt idx="7">
                  <c:v>No definido</c:v>
                </c:pt>
              </c:strCache>
            </c:strRef>
          </c:cat>
          <c:val>
            <c:numRef>
              <c:f>Hoja1!$D$2:$D$9</c:f>
              <c:numCache>
                <c:formatCode>0.00%</c:formatCode>
                <c:ptCount val="8"/>
                <c:pt idx="0">
                  <c:v>9.3970242756460497E-3</c:v>
                </c:pt>
                <c:pt idx="1">
                  <c:v>6.1475409836065573E-3</c:v>
                </c:pt>
                <c:pt idx="3">
                  <c:v>3.0710172744721691E-2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5750656"/>
        <c:axId val="145838464"/>
      </c:barChart>
      <c:catAx>
        <c:axId val="14575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ES" sz="1000" b="1"/>
            </a:pPr>
            <a:endParaRPr lang="es-MX"/>
          </a:p>
        </c:txPr>
        <c:crossAx val="145838464"/>
        <c:crosses val="autoZero"/>
        <c:auto val="1"/>
        <c:lblAlgn val="ctr"/>
        <c:lblOffset val="100"/>
        <c:noMultiLvlLbl val="0"/>
      </c:catAx>
      <c:valAx>
        <c:axId val="1458384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45750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311067366579543"/>
          <c:y val="0.89242696279880529"/>
          <c:w val="0.31155643044619424"/>
          <c:h val="7.0513113321673121E-2"/>
        </c:manualLayout>
      </c:layout>
      <c:overlay val="0"/>
      <c:txPr>
        <a:bodyPr/>
        <a:lstStyle/>
        <a:p>
          <a:pPr>
            <a:defRPr lang="es-ES" sz="12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MX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s-MX"/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MX"/>
          </a:p>
        </p:txBody>
      </p:sp>
      <p:sp>
        <p:nvSpPr>
          <p:cNvPr id="75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3F36B375-DAE4-4510-B07C-38D8312BBB9C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2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C1D8ECF3-4D51-432F-A101-F39A5AFB7C5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208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68AA3-1857-4F92-B843-D31AD5C2365E}" type="slidenum">
              <a:rPr lang="es-ES"/>
              <a:pPr/>
              <a:t>1</a:t>
            </a:fld>
            <a:endParaRPr lang="es-ES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Rectangle 9"/>
          <p:cNvSpPr>
            <a:spLocks noChangeArrowheads="1"/>
          </p:cNvSpPr>
          <p:nvPr userDrawn="1"/>
        </p:nvSpPr>
        <p:spPr bwMode="auto">
          <a:xfrm>
            <a:off x="0" y="4437063"/>
            <a:ext cx="9144000" cy="144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79700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868863"/>
            <a:ext cx="7775575" cy="13462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40650" y="6381750"/>
            <a:ext cx="1223963" cy="36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510835-68B8-4CF5-9F0E-C1BDC4A04115}" type="slidenum">
              <a:rPr lang="es-ES"/>
              <a:pPr/>
              <a:t>‹Nº›</a:t>
            </a:fld>
            <a:endParaRPr lang="es-E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543550" y="427038"/>
          <a:ext cx="26289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CorelDRAW" r:id="rId3" imgW="4396320" imgH="2054520" progId="">
                  <p:embed/>
                </p:oleObj>
              </mc:Choice>
              <mc:Fallback>
                <p:oleObj name="CorelDRAW" r:id="rId3" imgW="4396320" imgH="205452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27038"/>
                        <a:ext cx="26289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1092-7199-4EA6-B8AD-2C2509EA61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337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337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9FB06-CF5D-4A3F-A2AD-6E4769375A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115888"/>
            <a:ext cx="6913563" cy="936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316412" cy="5040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316413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008438"/>
            <a:ext cx="4316413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5868988" y="6545263"/>
            <a:ext cx="1800225" cy="2682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>
            <a:lvl1pPr>
              <a:defRPr/>
            </a:lvl1pPr>
          </a:lstStyle>
          <a:p>
            <a:fld id="{8F130C08-6993-486B-964A-6057DA7850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2051050" y="115888"/>
            <a:ext cx="6913563" cy="936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4316412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316413" cy="2443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79388" y="4008438"/>
            <a:ext cx="4316412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4008438"/>
            <a:ext cx="4316413" cy="24447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868988" y="6545263"/>
            <a:ext cx="1800225" cy="268287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>
            <a:lvl1pPr>
              <a:defRPr/>
            </a:lvl1pPr>
          </a:lstStyle>
          <a:p>
            <a:fld id="{D84F2C51-2FB1-45D2-AB2F-74D3DB7C1A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E2334D-63D8-4070-8E4B-458A04858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FC64D-5A21-41C4-8FDB-D3505FC6B06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316412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31641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6D5B-4FDC-4ADD-A828-204116A3DB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79C63-E128-4B8D-9A23-68C56D7273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A94A6-5856-4698-A562-224D868742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06F91-1D69-41C6-AB78-55822386ED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C4DF-CFDF-474B-85EF-653A0714CF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F6B8-7F30-4DDB-879D-65615DB43A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44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115888"/>
            <a:ext cx="69135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7852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68988" y="6545263"/>
            <a:ext cx="18002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545263"/>
            <a:ext cx="11525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BD3204D-F0EB-4E39-A41D-90F49E015B4D}" type="slidenum">
              <a:rPr lang="es-ES"/>
              <a:pPr/>
              <a:t>‹Nº›</a:t>
            </a:fld>
            <a:endParaRPr lang="es-E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7800" y="206375"/>
          <a:ext cx="16573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orelDRAW" r:id="rId16" imgW="4396320" imgH="2054520" progId="">
                  <p:embed/>
                </p:oleObj>
              </mc:Choice>
              <mc:Fallback>
                <p:oleObj name="CorelDRAW" r:id="rId16" imgW="4396320" imgH="205452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206375"/>
                        <a:ext cx="16573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8690" y="2285992"/>
            <a:ext cx="7772400" cy="1792295"/>
          </a:xfrm>
        </p:spPr>
        <p:txBody>
          <a:bodyPr/>
          <a:lstStyle/>
          <a:p>
            <a:r>
              <a:rPr lang="es-ES" sz="2400" dirty="0" smtClean="0"/>
              <a:t>INSTITUTO ELECTORAL Y DE PARTICIPACIÓN CIUDADANA JALISCO</a:t>
            </a:r>
            <a:r>
              <a:rPr lang="es-ES" sz="2800" dirty="0" smtClean="0"/>
              <a:t> </a:t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 Monitoreo Cualitativo de Radio, </a:t>
            </a:r>
            <a:br>
              <a:rPr lang="es-ES" sz="2800" dirty="0" smtClean="0"/>
            </a:br>
            <a:r>
              <a:rPr lang="es-ES" sz="2800" dirty="0" smtClean="0"/>
              <a:t>Televisión y Prensa </a:t>
            </a:r>
            <a:br>
              <a:rPr lang="es-ES" sz="2800" dirty="0" smtClean="0"/>
            </a:br>
            <a:r>
              <a:rPr lang="es-ES" sz="2800" dirty="0" smtClean="0"/>
              <a:t>Proceso Electoral 2012</a:t>
            </a:r>
            <a:endParaRPr lang="es-MX" sz="2800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740650" y="6545263"/>
            <a:ext cx="1152525" cy="268287"/>
          </a:xfrm>
          <a:prstGeom prst="rect">
            <a:avLst/>
          </a:prstGeom>
        </p:spPr>
        <p:txBody>
          <a:bodyPr/>
          <a:lstStyle/>
          <a:p>
            <a:pPr algn="r"/>
            <a:fld id="{5AE2334D-63D8-4070-8E4B-458A04858004}" type="slidenum">
              <a:rPr lang="es-ES" sz="1400" smtClean="0"/>
              <a:pPr algn="r"/>
              <a:t>1</a:t>
            </a:fld>
            <a:endParaRPr lang="es-ES" sz="14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Informe del 16 al 29 de Febrero de 2012.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2334"/>
            <a:ext cx="9144000" cy="490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2334"/>
            <a:ext cx="9144000" cy="490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2334"/>
            <a:ext cx="9144000" cy="490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RADIO - TV</a:t>
            </a:r>
            <a:endParaRPr lang="es-ES" sz="2300" dirty="0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5106"/>
            <a:ext cx="9144000" cy="491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5500"/>
            <a:ext cx="9144000" cy="485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5500"/>
            <a:ext cx="9144000" cy="485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El servicio se apega, estrictamente, a los lineamientos y especificaciones técnicas previstas por el  Instituto Electoral y de Participación Ciudadana Jalisco para realizar el monitoreo cualitativo y cuantitativo en medios de comunicación.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El reporte comprende los medios de Radio, Tv y Prensa solicitados por el Instituto Electoral y de Participación Ciudadana Jalisco.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MX" sz="2000" dirty="0" smtClean="0"/>
              <a:t>Dentro de este Informe ejecutivo únicamente están reflejados los medios en los cuales se detectó actividad electoral.</a:t>
            </a:r>
          </a:p>
          <a:p>
            <a:pPr>
              <a:lnSpc>
                <a:spcPct val="150000"/>
              </a:lnSpc>
            </a:pPr>
            <a:endParaRPr lang="es-MX" sz="2000" dirty="0" smtClean="0"/>
          </a:p>
          <a:p>
            <a:pPr>
              <a:lnSpc>
                <a:spcPct val="150000"/>
              </a:lnSpc>
            </a:pPr>
            <a:endParaRPr lang="es-ES" sz="20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</a:t>
            </a:r>
            <a:endParaRPr lang="es-ES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5AE2334D-63D8-4070-8E4B-458A0485800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5500"/>
            <a:ext cx="9144000" cy="485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MEDIO, PARTIDO Y VALORACIÓN                            PRENSA – RADIO - TV</a:t>
            </a:r>
            <a:endParaRPr lang="es-ES" sz="2300" dirty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7920"/>
            <a:ext cx="9144000" cy="48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872387C-6B2E-4A2D-864D-C078132A6C45}" type="slidenum">
              <a:rPr lang="es-ES"/>
              <a:pPr/>
              <a:t>3</a:t>
            </a:fld>
            <a:endParaRPr lang="es-E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REPORTE CUALITATIVO</a:t>
            </a:r>
            <a:endParaRPr lang="es-MX" dirty="0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800" dirty="0"/>
              <a:t>Actividad </a:t>
            </a:r>
            <a:r>
              <a:rPr lang="es-MX" sz="2800" dirty="0" smtClean="0"/>
              <a:t>por Partido Político y Actor</a:t>
            </a:r>
            <a:endParaRPr lang="es-MX" sz="2800" dirty="0"/>
          </a:p>
          <a:p>
            <a:r>
              <a:rPr lang="es-MX" sz="2800" dirty="0"/>
              <a:t>Notas Informativas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NOTAS INFORMATIVAS </a:t>
            </a:r>
            <a:br>
              <a:rPr lang="es-MX" dirty="0" smtClean="0"/>
            </a:br>
            <a:r>
              <a:rPr lang="es-MX" dirty="0" smtClean="0"/>
              <a:t>POR PARTIDO POLÍTICO Y ACTOR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2D54-C87E-42FD-B8D1-B4FFE4B31D48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NOTAS INFORMATIVAS POR MEDIO Y PARTIDO</a:t>
            </a:r>
            <a:endParaRPr lang="es-ES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AC662D54-C87E-42FD-B8D1-B4FFE4B31D48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graphicFrame>
        <p:nvGraphicFramePr>
          <p:cNvPr id="8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692948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429132"/>
            <a:ext cx="4729163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VALORACIÓN DE LA INFORMACIÓN POR PARTIDO POLÍTICO Y ACTOR</a:t>
            </a:r>
            <a:endParaRPr lang="es-ES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650" y="6545263"/>
            <a:ext cx="1152525" cy="268287"/>
          </a:xfrm>
        </p:spPr>
        <p:txBody>
          <a:bodyPr/>
          <a:lstStyle/>
          <a:p>
            <a:fld id="{AC662D54-C87E-42FD-B8D1-B4FFE4B31D48}" type="slidenum">
              <a:rPr lang="es-ES" smtClean="0"/>
              <a:pPr/>
              <a:t>6</a:t>
            </a:fld>
            <a:endParaRPr lang="es-ES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050" y="71414"/>
            <a:ext cx="6913563" cy="785819"/>
          </a:xfrm>
        </p:spPr>
        <p:txBody>
          <a:bodyPr/>
          <a:lstStyle/>
          <a:p>
            <a:r>
              <a:rPr lang="es-MX" sz="2300" dirty="0" smtClean="0"/>
              <a:t/>
            </a:r>
            <a:br>
              <a:rPr lang="es-MX" sz="2300" dirty="0" smtClean="0"/>
            </a:br>
            <a:r>
              <a:rPr lang="es-MX" sz="2300" dirty="0" smtClean="0"/>
              <a:t> RESUMEN NOTAS INFORMATIVAS </a:t>
            </a:r>
            <a:br>
              <a:rPr lang="es-MX" sz="2300" dirty="0" smtClean="0"/>
            </a:br>
            <a:r>
              <a:rPr lang="es-MX" sz="2300" dirty="0" smtClean="0"/>
              <a:t>POR PARTIDO Y ACTOR                                 PRENSA</a:t>
            </a:r>
            <a:endParaRPr lang="es-ES" sz="23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334D-63D8-4070-8E4B-458A0485800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71406" y="6571142"/>
            <a:ext cx="4286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>
                    <a:lumMod val="50000"/>
                  </a:schemeClr>
                </a:solidFill>
              </a:rPr>
              <a:t>REPORTE EJECUTIVO DEL MONITOREO  DE MEDIOS DE COMUNICACIÓN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1325584"/>
            <a:ext cx="800735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19282</TotalTime>
  <Words>309</Words>
  <Application>Microsoft Office PowerPoint</Application>
  <PresentationFormat>Presentación en pantalla (4:3)</PresentationFormat>
  <Paragraphs>81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Diseño predeterminado</vt:lpstr>
      <vt:lpstr>CorelDRAW</vt:lpstr>
      <vt:lpstr>INSTITUTO ELECTORAL Y DE PARTICIPACIÓN CIUDADANA JALISCO    Monitoreo Cualitativo de Radio,  Televisión y Prensa  Proceso Electoral 2012</vt:lpstr>
      <vt:lpstr>CONSIDERACIONES</vt:lpstr>
      <vt:lpstr>REPORTE CUALITATIVO</vt:lpstr>
      <vt:lpstr>NOTAS INFORMATIVAS  POR PARTIDO POLÍTICO Y ACTOR</vt:lpstr>
      <vt:lpstr>NOTAS INFORMATIVAS POR MEDIO Y PARTIDO</vt:lpstr>
      <vt:lpstr>VALORACIÓN DE LA INFORMACIÓN POR PARTIDO POLÍTICO Y ACTOR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   PRENSA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PARTIDO Y ACTOR                              RADIO - TV</vt:lpstr>
      <vt:lpstr>  RESUMEN NOTAS INFORMATIVAS  POR MEDIO, PARTIDO Y VALORACIÓN                            PRENSA – RADIO - TV</vt:lpstr>
      <vt:lpstr>  RESUMEN NOTAS INFORMATIVAS  POR MEDIO, PARTIDO Y VALORACIÓN                            PRENSA – RADIO - TV</vt:lpstr>
      <vt:lpstr>  RESUMEN NOTAS INFORMATIVAS  POR MEDIO, PARTIDO Y VALORACIÓN                            PRENSA – RADIO - TV</vt:lpstr>
      <vt:lpstr>  RESUMEN NOTAS INFORMATIVAS  POR MEDIO, PARTIDO Y VALORACIÓN                            PRENSA – RADIO - TV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Electoral de Michoacán   Monitoreo  Cuantitativo y Cualitativo de                                             Radio, Televisión, Prensa e Internet  Proceso Electoral 2011</dc:title>
  <cp:lastModifiedBy>Ernesto Castellanos</cp:lastModifiedBy>
  <cp:revision>1474</cp:revision>
  <dcterms:created xsi:type="dcterms:W3CDTF">2006-01-10T23:45:08Z</dcterms:created>
  <dcterms:modified xsi:type="dcterms:W3CDTF">2012-03-15T00:36:02Z</dcterms:modified>
</cp:coreProperties>
</file>