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261" r:id="rId2"/>
    <p:sldId id="897" r:id="rId3"/>
    <p:sldId id="314" r:id="rId4"/>
    <p:sldId id="377" r:id="rId5"/>
    <p:sldId id="437" r:id="rId6"/>
    <p:sldId id="378" r:id="rId7"/>
    <p:sldId id="911" r:id="rId8"/>
    <p:sldId id="967" r:id="rId9"/>
    <p:sldId id="965" r:id="rId10"/>
    <p:sldId id="962" r:id="rId11"/>
    <p:sldId id="963" r:id="rId12"/>
    <p:sldId id="982" r:id="rId13"/>
    <p:sldId id="983" r:id="rId14"/>
    <p:sldId id="973" r:id="rId15"/>
    <p:sldId id="974" r:id="rId16"/>
    <p:sldId id="971" r:id="rId17"/>
    <p:sldId id="914" r:id="rId18"/>
    <p:sldId id="957" r:id="rId19"/>
    <p:sldId id="980" r:id="rId20"/>
    <p:sldId id="981" r:id="rId21"/>
    <p:sldId id="978" r:id="rId22"/>
  </p:sldIdLst>
  <p:sldSz cx="9144000" cy="6858000" type="screen4x3"/>
  <p:notesSz cx="6858000" cy="92964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7AABD"/>
    <a:srgbClr val="9954CC"/>
    <a:srgbClr val="8F2525"/>
    <a:srgbClr val="0270D4"/>
    <a:srgbClr val="FF7619"/>
    <a:srgbClr val="027AE8"/>
    <a:srgbClr val="002E8A"/>
    <a:srgbClr val="C02E00"/>
    <a:srgbClr val="BF9FFF"/>
    <a:srgbClr val="B08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" autoAdjust="0"/>
    <p:restoredTop sz="99397" autoAdjust="0"/>
  </p:normalViewPr>
  <p:slideViewPr>
    <p:cSldViewPr>
      <p:cViewPr>
        <p:scale>
          <a:sx n="80" d="100"/>
          <a:sy n="80" d="100"/>
        </p:scale>
        <p:origin x="-1140" y="-7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5" d="100"/>
          <a:sy n="55" d="100"/>
        </p:scale>
        <p:origin x="-1746" y="-96"/>
      </p:cViewPr>
      <p:guideLst>
        <p:guide orient="horz" pos="2928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Excel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MX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>
        <c:manualLayout>
          <c:layoutTarget val="inner"/>
          <c:xMode val="edge"/>
          <c:yMode val="edge"/>
          <c:x val="7.7828740157480522E-2"/>
          <c:y val="3.9912004342699488E-2"/>
          <c:w val="0.89856014873140166"/>
          <c:h val="0.8426418301019612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Serie 1</c:v>
                </c:pt>
              </c:strCache>
            </c:strRef>
          </c:tx>
          <c:spPr>
            <a:gradFill flip="none" rotWithShape="1">
              <a:gsLst>
                <a:gs pos="0">
                  <a:srgbClr val="ED8F05">
                    <a:shade val="30000"/>
                    <a:satMod val="115000"/>
                  </a:srgbClr>
                </a:gs>
                <a:gs pos="50000">
                  <a:srgbClr val="ED8F05">
                    <a:shade val="67500"/>
                    <a:satMod val="115000"/>
                  </a:srgbClr>
                </a:gs>
                <a:gs pos="100000">
                  <a:srgbClr val="ED8F05">
                    <a:shade val="100000"/>
                    <a:satMod val="115000"/>
                  </a:srgbClr>
                </a:gs>
              </a:gsLst>
              <a:lin ang="18900000" scaled="1"/>
              <a:tileRect/>
            </a:gradFill>
          </c:spPr>
          <c:invertIfNegative val="0"/>
          <c:dPt>
            <c:idx val="0"/>
            <c:invertIfNegative val="0"/>
            <c:bubble3D val="0"/>
            <c:spPr>
              <a:gradFill flip="none" rotWithShape="1">
                <a:gsLst>
                  <a:gs pos="0">
                    <a:srgbClr val="0270D4">
                      <a:shade val="30000"/>
                      <a:satMod val="115000"/>
                    </a:srgbClr>
                  </a:gs>
                  <a:gs pos="50000">
                    <a:srgbClr val="0270D4">
                      <a:shade val="67500"/>
                      <a:satMod val="115000"/>
                    </a:srgbClr>
                  </a:gs>
                  <a:gs pos="100000">
                    <a:srgbClr val="0270D4">
                      <a:shade val="100000"/>
                      <a:satMod val="115000"/>
                    </a:srgbClr>
                  </a:gs>
                </a:gsLst>
                <a:lin ang="16200000" scaled="1"/>
                <a:tileRect/>
              </a:gradFill>
            </c:spPr>
          </c:dPt>
          <c:dPt>
            <c:idx val="1"/>
            <c:invertIfNegative val="0"/>
            <c:bubble3D val="0"/>
            <c:spPr>
              <a:gradFill flip="none" rotWithShape="1">
                <a:gsLst>
                  <a:gs pos="0">
                    <a:srgbClr val="C00000">
                      <a:shade val="30000"/>
                      <a:satMod val="115000"/>
                    </a:srgbClr>
                  </a:gs>
                  <a:gs pos="50000">
                    <a:srgbClr val="C00000">
                      <a:shade val="67500"/>
                      <a:satMod val="115000"/>
                    </a:srgbClr>
                  </a:gs>
                  <a:gs pos="100000">
                    <a:srgbClr val="C00000">
                      <a:shade val="100000"/>
                      <a:satMod val="115000"/>
                    </a:srgbClr>
                  </a:gs>
                </a:gsLst>
                <a:lin ang="16200000" scaled="1"/>
                <a:tileRect/>
              </a:gradFill>
            </c:spPr>
          </c:dPt>
          <c:dPt>
            <c:idx val="2"/>
            <c:invertIfNegative val="0"/>
            <c:bubble3D val="0"/>
            <c:spPr>
              <a:gradFill flip="none" rotWithShape="1">
                <a:gsLst>
                  <a:gs pos="0">
                    <a:srgbClr val="FFC000">
                      <a:shade val="30000"/>
                      <a:satMod val="115000"/>
                    </a:srgbClr>
                  </a:gs>
                  <a:gs pos="50000">
                    <a:srgbClr val="FFC000">
                      <a:shade val="67500"/>
                      <a:satMod val="115000"/>
                    </a:srgbClr>
                  </a:gs>
                  <a:gs pos="100000">
                    <a:srgbClr val="FFC000">
                      <a:shade val="100000"/>
                      <a:satMod val="115000"/>
                    </a:srgbClr>
                  </a:gs>
                </a:gsLst>
                <a:lin ang="16200000" scaled="1"/>
                <a:tileRect/>
              </a:gradFill>
            </c:spPr>
          </c:dPt>
          <c:dPt>
            <c:idx val="3"/>
            <c:invertIfNegative val="0"/>
            <c:bubble3D val="0"/>
            <c:spPr>
              <a:gradFill flip="none" rotWithShape="1">
                <a:gsLst>
                  <a:gs pos="0">
                    <a:srgbClr val="8F2525">
                      <a:shade val="30000"/>
                      <a:satMod val="115000"/>
                    </a:srgbClr>
                  </a:gs>
                  <a:gs pos="50000">
                    <a:srgbClr val="8F2525">
                      <a:shade val="67500"/>
                      <a:satMod val="115000"/>
                    </a:srgbClr>
                  </a:gs>
                  <a:gs pos="100000">
                    <a:srgbClr val="8F2525">
                      <a:shade val="100000"/>
                      <a:satMod val="115000"/>
                    </a:srgbClr>
                  </a:gs>
                </a:gsLst>
                <a:lin ang="16200000" scaled="1"/>
                <a:tileRect/>
              </a:gradFill>
            </c:spPr>
          </c:dPt>
          <c:dPt>
            <c:idx val="4"/>
            <c:invertIfNegative val="0"/>
            <c:bubble3D val="0"/>
            <c:spPr>
              <a:gradFill flip="none" rotWithShape="1">
                <a:gsLst>
                  <a:gs pos="0">
                    <a:srgbClr val="9954CC">
                      <a:shade val="30000"/>
                      <a:satMod val="115000"/>
                    </a:srgbClr>
                  </a:gs>
                  <a:gs pos="50000">
                    <a:srgbClr val="9954CC">
                      <a:shade val="67500"/>
                      <a:satMod val="115000"/>
                    </a:srgbClr>
                  </a:gs>
                  <a:gs pos="100000">
                    <a:srgbClr val="9954CC">
                      <a:shade val="100000"/>
                      <a:satMod val="115000"/>
                    </a:srgbClr>
                  </a:gs>
                </a:gsLst>
                <a:lin ang="16200000" scaled="1"/>
                <a:tileRect/>
              </a:gradFill>
            </c:spPr>
          </c:dPt>
          <c:dPt>
            <c:idx val="5"/>
            <c:invertIfNegative val="0"/>
            <c:bubble3D val="0"/>
            <c:spPr>
              <a:solidFill>
                <a:srgbClr val="92D050"/>
              </a:solidFill>
            </c:spPr>
          </c:dPt>
          <c:dPt>
            <c:idx val="6"/>
            <c:invertIfNegative val="0"/>
            <c:bubble3D val="0"/>
            <c:spPr>
              <a:solidFill>
                <a:srgbClr val="57AABD"/>
              </a:solidFill>
            </c:spPr>
          </c:dPt>
          <c:dLbls>
            <c:dLbl>
              <c:idx val="0"/>
              <c:layout>
                <c:manualLayout>
                  <c:x val="4.6296296296297534E-3"/>
                  <c:y val="1.057148006131462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lang="es-ES" sz="1200"/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Hoja1!$A$2:$A$9</c:f>
              <c:strCache>
                <c:ptCount val="8"/>
                <c:pt idx="0">
                  <c:v>PAN</c:v>
                </c:pt>
                <c:pt idx="1">
                  <c:v>PRI</c:v>
                </c:pt>
                <c:pt idx="2">
                  <c:v>PRD</c:v>
                </c:pt>
                <c:pt idx="3">
                  <c:v>PT</c:v>
                </c:pt>
                <c:pt idx="4">
                  <c:v>Mov. Ciudadano</c:v>
                </c:pt>
                <c:pt idx="5">
                  <c:v>PVEM</c:v>
                </c:pt>
                <c:pt idx="6">
                  <c:v>PNA</c:v>
                </c:pt>
                <c:pt idx="7">
                  <c:v>No definido</c:v>
                </c:pt>
              </c:strCache>
            </c:strRef>
          </c:cat>
          <c:val>
            <c:numRef>
              <c:f>Hoja1!$B$2:$B$9</c:f>
              <c:numCache>
                <c:formatCode>#,##0</c:formatCode>
                <c:ptCount val="8"/>
                <c:pt idx="0">
                  <c:v>1277</c:v>
                </c:pt>
                <c:pt idx="1">
                  <c:v>1464</c:v>
                </c:pt>
                <c:pt idx="2">
                  <c:v>213</c:v>
                </c:pt>
                <c:pt idx="3">
                  <c:v>521</c:v>
                </c:pt>
                <c:pt idx="4">
                  <c:v>49</c:v>
                </c:pt>
                <c:pt idx="5">
                  <c:v>150</c:v>
                </c:pt>
                <c:pt idx="6">
                  <c:v>7</c:v>
                </c:pt>
                <c:pt idx="7">
                  <c:v>31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0"/>
        <c:axId val="95007104"/>
        <c:axId val="95008640"/>
      </c:barChart>
      <c:catAx>
        <c:axId val="95007104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lang="es-ES" sz="1100" b="1"/>
            </a:pPr>
            <a:endParaRPr lang="es-MX"/>
          </a:p>
        </c:txPr>
        <c:crossAx val="95008640"/>
        <c:crosses val="autoZero"/>
        <c:auto val="1"/>
        <c:lblAlgn val="ctr"/>
        <c:lblOffset val="100"/>
        <c:noMultiLvlLbl val="0"/>
      </c:catAx>
      <c:valAx>
        <c:axId val="95008640"/>
        <c:scaling>
          <c:orientation val="minMax"/>
        </c:scaling>
        <c:delete val="0"/>
        <c:axPos val="l"/>
        <c:majorGridlines>
          <c:spPr>
            <a:ln>
              <a:solidFill>
                <a:schemeClr val="bg1">
                  <a:lumMod val="75000"/>
                </a:schemeClr>
              </a:solidFill>
            </a:ln>
          </c:spPr>
        </c:majorGridlines>
        <c:numFmt formatCode="#,##0" sourceLinked="1"/>
        <c:majorTickMark val="out"/>
        <c:minorTickMark val="none"/>
        <c:tickLblPos val="nextTo"/>
        <c:txPr>
          <a:bodyPr/>
          <a:lstStyle/>
          <a:p>
            <a:pPr>
              <a:defRPr lang="es-ES" sz="1200"/>
            </a:pPr>
            <a:endParaRPr lang="es-MX"/>
          </a:p>
        </c:txPr>
        <c:crossAx val="9500710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s-MX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MX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18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1.11646462666928E-2"/>
          <c:y val="9.6869313250651026E-2"/>
          <c:w val="0.6461531677818525"/>
          <c:h val="0.76486813740586423"/>
        </c:manualLayout>
      </c:layout>
      <c:pie3D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Total</c:v>
                </c:pt>
              </c:strCache>
            </c:strRef>
          </c:tx>
          <c:dPt>
            <c:idx val="0"/>
            <c:bubble3D val="0"/>
            <c:spPr>
              <a:solidFill>
                <a:srgbClr val="AE85FF">
                  <a:alpha val="80000"/>
                </a:srgbClr>
              </a:solidFill>
            </c:spPr>
          </c:dPt>
          <c:dPt>
            <c:idx val="1"/>
            <c:bubble3D val="0"/>
            <c:spPr>
              <a:solidFill>
                <a:srgbClr val="ADADAD"/>
              </a:solidFill>
            </c:spPr>
          </c:dPt>
          <c:dPt>
            <c:idx val="2"/>
            <c:bubble3D val="0"/>
            <c:spPr>
              <a:solidFill>
                <a:srgbClr val="002E8A"/>
              </a:solidFill>
            </c:spPr>
          </c:dPt>
          <c:dLbls>
            <c:dLbl>
              <c:idx val="0"/>
              <c:layout>
                <c:manualLayout>
                  <c:x val="0.18678759146060767"/>
                  <c:y val="8.579117556482547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0.16839517389890107"/>
                  <c:y val="-0.1071586550575324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3.0474410367522211E-2"/>
                  <c:y val="1.473410509812705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9.735727743959495E-2"/>
                  <c:y val="0.1025359033690960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2.941548908245239E-3"/>
                  <c:y val="-1.106862041250622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lang="es-ES" sz="1200" b="1">
                    <a:solidFill>
                      <a:schemeClr val="tx1"/>
                    </a:solidFill>
                  </a:defRPr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Hoja1!$A$2:$A$4</c:f>
              <c:strCache>
                <c:ptCount val="3"/>
                <c:pt idx="0">
                  <c:v>RADIO  57.44%</c:v>
                </c:pt>
                <c:pt idx="1">
                  <c:v>PRENSA  37.10%</c:v>
                </c:pt>
                <c:pt idx="2">
                  <c:v>TV        5.47%</c:v>
                </c:pt>
              </c:strCache>
            </c:strRef>
          </c:cat>
          <c:val>
            <c:numRef>
              <c:f>Hoja1!$B$2:$B$4</c:f>
              <c:numCache>
                <c:formatCode>0.00%</c:formatCode>
                <c:ptCount val="3"/>
                <c:pt idx="0">
                  <c:v>0.5743534482758621</c:v>
                </c:pt>
                <c:pt idx="1">
                  <c:v>0.37095905172413796</c:v>
                </c:pt>
                <c:pt idx="2">
                  <c:v>5.4687500000000014E-2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.73952462274979891"/>
          <c:y val="0.29817604076262011"/>
          <c:w val="0.18982110361432294"/>
          <c:h val="0.40899715241347129"/>
        </c:manualLayout>
      </c:layout>
      <c:overlay val="0"/>
      <c:txPr>
        <a:bodyPr/>
        <a:lstStyle/>
        <a:p>
          <a:pPr>
            <a:defRPr lang="es-ES" sz="1100"/>
          </a:pPr>
          <a:endParaRPr lang="es-MX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s-MX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MX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5277777777777781E-2"/>
          <c:y val="2.5730814058860092E-2"/>
          <c:w val="0.96944444444444855"/>
          <c:h val="0.79102858422688205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Negativa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</c:spPr>
          <c:invertIfNegative val="0"/>
          <c:dLbls>
            <c:dLbl>
              <c:idx val="0"/>
              <c:layout>
                <c:manualLayout>
                  <c:x val="1.5867235345581807E-3"/>
                  <c:y val="-2.934760556811981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2.6058617672790919E-3"/>
                  <c:y val="-2.922411501955715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4.2856517935258411E-3"/>
                  <c:y val="-2.217173086577240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1.8514873140857406E-4"/>
                  <c:y val="-2.913724977344087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2.248687664042002E-3"/>
                  <c:y val="-1.529441949279133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4.2592957130358731E-3"/>
                  <c:y val="4.939621942506334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1.7987751531059642E-3"/>
                  <c:y val="-2.314297252488700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5.4629265091863475E-3"/>
                  <c:y val="-6.694568371769446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2.7777777777778507E-3"/>
                  <c:y val="-2.354931254337628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-4.4444133374394578E-3"/>
                  <c:y val="-2.176219725461218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>
                <c:manualLayout>
                  <c:x val="0"/>
                  <c:y val="-2.339164914441819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3"/>
              <c:layout>
                <c:manualLayout>
                  <c:x val="-1.3888888888889065E-3"/>
                  <c:y val="-1.871331931553456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lang="es-ES" sz="1000" b="0">
                    <a:solidFill>
                      <a:schemeClr val="tx1"/>
                    </a:solidFill>
                  </a:defRPr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Hoja1!$A$2:$A$9</c:f>
              <c:strCache>
                <c:ptCount val="8"/>
                <c:pt idx="0">
                  <c:v>PAN</c:v>
                </c:pt>
                <c:pt idx="1">
                  <c:v>PRI</c:v>
                </c:pt>
                <c:pt idx="2">
                  <c:v>PRD</c:v>
                </c:pt>
                <c:pt idx="3">
                  <c:v>PT</c:v>
                </c:pt>
                <c:pt idx="4">
                  <c:v>Mov. Ciudadano</c:v>
                </c:pt>
                <c:pt idx="5">
                  <c:v>PVEM</c:v>
                </c:pt>
                <c:pt idx="6">
                  <c:v>PNA</c:v>
                </c:pt>
                <c:pt idx="7">
                  <c:v>No definido</c:v>
                </c:pt>
              </c:strCache>
            </c:strRef>
          </c:cat>
          <c:val>
            <c:numRef>
              <c:f>Hoja1!$B$2:$B$9</c:f>
              <c:numCache>
                <c:formatCode>0.00%</c:formatCode>
                <c:ptCount val="8"/>
                <c:pt idx="0">
                  <c:v>3.5238841033672676E-2</c:v>
                </c:pt>
                <c:pt idx="1">
                  <c:v>3.6885245901639357E-2</c:v>
                </c:pt>
                <c:pt idx="2">
                  <c:v>9.3896713615023494E-3</c:v>
                </c:pt>
                <c:pt idx="3">
                  <c:v>4.4145873320537425E-2</c:v>
                </c:pt>
                <c:pt idx="5">
                  <c:v>7.3333333333333348E-2</c:v>
                </c:pt>
              </c:numCache>
            </c:numRef>
          </c:val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Neutra</c:v>
                </c:pt>
              </c:strCache>
            </c:strRef>
          </c:tx>
          <c:spPr>
            <a:gradFill flip="none" rotWithShape="1">
              <a:gsLst>
                <a:gs pos="0">
                  <a:srgbClr val="BF9FFF">
                    <a:shade val="30000"/>
                    <a:satMod val="115000"/>
                  </a:srgbClr>
                </a:gs>
                <a:gs pos="50000">
                  <a:srgbClr val="BF9FFF">
                    <a:shade val="67500"/>
                    <a:satMod val="115000"/>
                  </a:srgbClr>
                </a:gs>
                <a:gs pos="100000">
                  <a:srgbClr val="BF9FFF">
                    <a:shade val="100000"/>
                    <a:satMod val="115000"/>
                  </a:srgbClr>
                </a:gs>
              </a:gsLst>
              <a:lin ang="18900000" scaled="1"/>
              <a:tileRect/>
            </a:gradFill>
          </c:spPr>
          <c:invertIfNegative val="0"/>
          <c:dLbls>
            <c:txPr>
              <a:bodyPr/>
              <a:lstStyle/>
              <a:p>
                <a:pPr algn="just">
                  <a:defRPr lang="es-MX" sz="1000" b="0">
                    <a:solidFill>
                      <a:schemeClr val="tx1"/>
                    </a:solidFill>
                  </a:defRPr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Hoja1!$A$2:$A$9</c:f>
              <c:strCache>
                <c:ptCount val="8"/>
                <c:pt idx="0">
                  <c:v>PAN</c:v>
                </c:pt>
                <c:pt idx="1">
                  <c:v>PRI</c:v>
                </c:pt>
                <c:pt idx="2">
                  <c:v>PRD</c:v>
                </c:pt>
                <c:pt idx="3">
                  <c:v>PT</c:v>
                </c:pt>
                <c:pt idx="4">
                  <c:v>Mov. Ciudadano</c:v>
                </c:pt>
                <c:pt idx="5">
                  <c:v>PVEM</c:v>
                </c:pt>
                <c:pt idx="6">
                  <c:v>PNA</c:v>
                </c:pt>
                <c:pt idx="7">
                  <c:v>No definido</c:v>
                </c:pt>
              </c:strCache>
            </c:strRef>
          </c:cat>
          <c:val>
            <c:numRef>
              <c:f>Hoja1!$C$2:$C$9</c:f>
              <c:numCache>
                <c:formatCode>0.00%</c:formatCode>
                <c:ptCount val="8"/>
                <c:pt idx="0">
                  <c:v>0.95536413469068138</c:v>
                </c:pt>
                <c:pt idx="1">
                  <c:v>0.95696721311475419</c:v>
                </c:pt>
                <c:pt idx="2">
                  <c:v>0.99061032863849763</c:v>
                </c:pt>
                <c:pt idx="3">
                  <c:v>0.92514395393474091</c:v>
                </c:pt>
                <c:pt idx="4">
                  <c:v>1</c:v>
                </c:pt>
                <c:pt idx="5">
                  <c:v>0.92666666666666653</c:v>
                </c:pt>
                <c:pt idx="6">
                  <c:v>1</c:v>
                </c:pt>
                <c:pt idx="7">
                  <c:v>1</c:v>
                </c:pt>
              </c:numCache>
            </c:numRef>
          </c:val>
        </c:ser>
        <c:ser>
          <c:idx val="2"/>
          <c:order val="2"/>
          <c:tx>
            <c:strRef>
              <c:f>Hoja1!$D$1</c:f>
              <c:strCache>
                <c:ptCount val="1"/>
                <c:pt idx="0">
                  <c:v>Positiva</c:v>
                </c:pt>
              </c:strCache>
            </c:strRef>
          </c:tx>
          <c:spPr>
            <a:solidFill>
              <a:srgbClr val="002E8A"/>
            </a:solidFill>
          </c:spPr>
          <c:invertIfNegative val="0"/>
          <c:dLbls>
            <c:dLbl>
              <c:idx val="0"/>
              <c:layout>
                <c:manualLayout>
                  <c:x val="2.6058617672791019E-3"/>
                  <c:y val="2.665996033729027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3.1613079615048219E-3"/>
                  <c:y val="2.41454703321627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2.1032370953630885E-3"/>
                  <c:y val="2.658076531158160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1.0978783902012249E-3"/>
                  <c:y val="2.441682961007041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4.3650481189851324E-3"/>
                  <c:y val="1.94823598353511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5.9258844499192774E-3"/>
                  <c:y val="2.418021917179134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-6.5345581802274105E-3"/>
                  <c:y val="2.169310911233690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5.8333333333333553E-3"/>
                  <c:y val="2.89989940505935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2.8704068241469818E-3"/>
                  <c:y val="2.394365522698374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-1.6666666666666865E-3"/>
                  <c:y val="1.934415709757916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>
                <c:manualLayout>
                  <c:x val="0"/>
                  <c:y val="1.637415440109274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layout>
                <c:manualLayout>
                  <c:x val="1.3888888888889065E-3"/>
                  <c:y val="2.339164914441819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lang="es-MX" sz="1000" b="0">
                    <a:solidFill>
                      <a:schemeClr val="tx1"/>
                    </a:solidFill>
                  </a:defRPr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Hoja1!$A$2:$A$9</c:f>
              <c:strCache>
                <c:ptCount val="8"/>
                <c:pt idx="0">
                  <c:v>PAN</c:v>
                </c:pt>
                <c:pt idx="1">
                  <c:v>PRI</c:v>
                </c:pt>
                <c:pt idx="2">
                  <c:v>PRD</c:v>
                </c:pt>
                <c:pt idx="3">
                  <c:v>PT</c:v>
                </c:pt>
                <c:pt idx="4">
                  <c:v>Mov. Ciudadano</c:v>
                </c:pt>
                <c:pt idx="5">
                  <c:v>PVEM</c:v>
                </c:pt>
                <c:pt idx="6">
                  <c:v>PNA</c:v>
                </c:pt>
                <c:pt idx="7">
                  <c:v>No definido</c:v>
                </c:pt>
              </c:strCache>
            </c:strRef>
          </c:cat>
          <c:val>
            <c:numRef>
              <c:f>Hoja1!$D$2:$D$9</c:f>
              <c:numCache>
                <c:formatCode>0.00%</c:formatCode>
                <c:ptCount val="8"/>
                <c:pt idx="0">
                  <c:v>9.3970242756460497E-3</c:v>
                </c:pt>
                <c:pt idx="1">
                  <c:v>6.1475409836065573E-3</c:v>
                </c:pt>
                <c:pt idx="3">
                  <c:v>3.0710172744721691E-2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50"/>
        <c:overlap val="100"/>
        <c:axId val="145750656"/>
        <c:axId val="145838464"/>
      </c:barChart>
      <c:catAx>
        <c:axId val="145750656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lang="es-ES" sz="1000" b="1"/>
            </a:pPr>
            <a:endParaRPr lang="es-MX"/>
          </a:p>
        </c:txPr>
        <c:crossAx val="145838464"/>
        <c:crosses val="autoZero"/>
        <c:auto val="1"/>
        <c:lblAlgn val="ctr"/>
        <c:lblOffset val="100"/>
        <c:noMultiLvlLbl val="0"/>
      </c:catAx>
      <c:valAx>
        <c:axId val="145838464"/>
        <c:scaling>
          <c:orientation val="minMax"/>
        </c:scaling>
        <c:delete val="1"/>
        <c:axPos val="l"/>
        <c:numFmt formatCode="0%" sourceLinked="1"/>
        <c:majorTickMark val="out"/>
        <c:minorTickMark val="none"/>
        <c:tickLblPos val="none"/>
        <c:crossAx val="145750656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38311067366579543"/>
          <c:y val="0.89242696279880529"/>
          <c:w val="0.31155643044619424"/>
          <c:h val="7.0513113321673121E-2"/>
        </c:manualLayout>
      </c:layout>
      <c:overlay val="0"/>
      <c:txPr>
        <a:bodyPr/>
        <a:lstStyle/>
        <a:p>
          <a:pPr>
            <a:defRPr lang="es-ES" sz="1200" b="1"/>
          </a:pPr>
          <a:endParaRPr lang="es-MX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s-MX"/>
    </a:p>
  </c:txPr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36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9" tIns="45715" rIns="91429" bIns="45715" numCol="1" anchor="t" anchorCtr="0" compatLnSpc="1">
            <a:prstTxWarp prst="textNoShape">
              <a:avLst/>
            </a:prstTxWarp>
          </a:bodyPr>
          <a:lstStyle>
            <a:lvl1pPr defTabSz="912813">
              <a:defRPr sz="1200"/>
            </a:lvl1pPr>
          </a:lstStyle>
          <a:p>
            <a:endParaRPr lang="es-MX"/>
          </a:p>
        </p:txBody>
      </p:sp>
      <p:sp>
        <p:nvSpPr>
          <p:cNvPr id="75366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9" tIns="45715" rIns="91429" bIns="45715" numCol="1" anchor="t" anchorCtr="0" compatLnSpc="1">
            <a:prstTxWarp prst="textNoShape">
              <a:avLst/>
            </a:prstTxWarp>
          </a:bodyPr>
          <a:lstStyle>
            <a:lvl1pPr algn="r" defTabSz="912813">
              <a:defRPr sz="1200"/>
            </a:lvl1pPr>
          </a:lstStyle>
          <a:p>
            <a:endParaRPr lang="es-MX"/>
          </a:p>
        </p:txBody>
      </p:sp>
      <p:sp>
        <p:nvSpPr>
          <p:cNvPr id="75366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675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9" tIns="45715" rIns="91429" bIns="45715" numCol="1" anchor="b" anchorCtr="0" compatLnSpc="1">
            <a:prstTxWarp prst="textNoShape">
              <a:avLst/>
            </a:prstTxWarp>
          </a:bodyPr>
          <a:lstStyle>
            <a:lvl1pPr defTabSz="912813">
              <a:defRPr sz="1200"/>
            </a:lvl1pPr>
          </a:lstStyle>
          <a:p>
            <a:endParaRPr lang="es-MX"/>
          </a:p>
        </p:txBody>
      </p:sp>
      <p:sp>
        <p:nvSpPr>
          <p:cNvPr id="75366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829675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9" tIns="45715" rIns="91429" bIns="45715" numCol="1" anchor="b" anchorCtr="0" compatLnSpc="1">
            <a:prstTxWarp prst="textNoShape">
              <a:avLst/>
            </a:prstTxWarp>
          </a:bodyPr>
          <a:lstStyle>
            <a:lvl1pPr algn="r" defTabSz="912813">
              <a:defRPr sz="1200"/>
            </a:lvl1pPr>
          </a:lstStyle>
          <a:p>
            <a:fld id="{3F36B375-DAE4-4510-B07C-38D8312BBB9C}" type="slidenum">
              <a:rPr lang="es-MX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08200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9" tIns="45715" rIns="91429" bIns="45715" numCol="1" anchor="t" anchorCtr="0" compatLnSpc="1">
            <a:prstTxWarp prst="textNoShape">
              <a:avLst/>
            </a:prstTxWarp>
          </a:bodyPr>
          <a:lstStyle>
            <a:lvl1pPr defTabSz="912813">
              <a:defRPr sz="1200"/>
            </a:lvl1pPr>
          </a:lstStyle>
          <a:p>
            <a:endParaRPr lang="es-ES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9" tIns="45715" rIns="91429" bIns="45715" numCol="1" anchor="t" anchorCtr="0" compatLnSpc="1">
            <a:prstTxWarp prst="textNoShape">
              <a:avLst/>
            </a:prstTxWarp>
          </a:bodyPr>
          <a:lstStyle>
            <a:lvl1pPr algn="r" defTabSz="912813">
              <a:defRPr sz="1200"/>
            </a:lvl1pPr>
          </a:lstStyle>
          <a:p>
            <a:endParaRPr lang="es-ES"/>
          </a:p>
        </p:txBody>
      </p:sp>
      <p:sp>
        <p:nvSpPr>
          <p:cNvPr id="215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049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15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416425"/>
            <a:ext cx="5486400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9" tIns="45715" rIns="91429" bIns="457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215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675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9" tIns="45715" rIns="91429" bIns="45715" numCol="1" anchor="b" anchorCtr="0" compatLnSpc="1">
            <a:prstTxWarp prst="textNoShape">
              <a:avLst/>
            </a:prstTxWarp>
          </a:bodyPr>
          <a:lstStyle>
            <a:lvl1pPr defTabSz="912813">
              <a:defRPr sz="1200"/>
            </a:lvl1pPr>
          </a:lstStyle>
          <a:p>
            <a:endParaRPr lang="es-ES"/>
          </a:p>
        </p:txBody>
      </p:sp>
      <p:sp>
        <p:nvSpPr>
          <p:cNvPr id="215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829675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9" tIns="45715" rIns="91429" bIns="45715" numCol="1" anchor="b" anchorCtr="0" compatLnSpc="1">
            <a:prstTxWarp prst="textNoShape">
              <a:avLst/>
            </a:prstTxWarp>
          </a:bodyPr>
          <a:lstStyle>
            <a:lvl1pPr algn="r" defTabSz="912813">
              <a:defRPr sz="1200"/>
            </a:lvl1pPr>
          </a:lstStyle>
          <a:p>
            <a:fld id="{C1D8ECF3-4D51-432F-A101-F39A5AFB7C55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2920826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0B68AA3-1857-4F92-B843-D31AD5C2365E}" type="slidenum">
              <a:rPr lang="es-ES"/>
              <a:pPr/>
              <a:t>1</a:t>
            </a:fld>
            <a:endParaRPr lang="es-ES"/>
          </a:p>
        </p:txBody>
      </p:sp>
      <p:sp>
        <p:nvSpPr>
          <p:cNvPr id="827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7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MX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1.emf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41" name="Rectangle 9"/>
          <p:cNvSpPr>
            <a:spLocks noChangeArrowheads="1"/>
          </p:cNvSpPr>
          <p:nvPr userDrawn="1"/>
        </p:nvSpPr>
        <p:spPr bwMode="auto">
          <a:xfrm>
            <a:off x="0" y="4437063"/>
            <a:ext cx="9144000" cy="144462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chemeClr val="accent2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1843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679700"/>
            <a:ext cx="7772400" cy="1470025"/>
          </a:xfrm>
        </p:spPr>
        <p:txBody>
          <a:bodyPr/>
          <a:lstStyle>
            <a:lvl1pPr>
              <a:defRPr sz="3200"/>
            </a:lvl1pPr>
          </a:lstStyle>
          <a:p>
            <a:r>
              <a:rPr lang="es-ES"/>
              <a:t>Haga clic para cambiar el estilo de título	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4213" y="4868863"/>
            <a:ext cx="7775575" cy="1346200"/>
          </a:xfrm>
        </p:spPr>
        <p:txBody>
          <a:bodyPr/>
          <a:lstStyle>
            <a:lvl1pPr marL="0" indent="0" algn="r">
              <a:buFontTx/>
              <a:buNone/>
              <a:defRPr sz="2000"/>
            </a:lvl1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18438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7740650" y="6381750"/>
            <a:ext cx="1223963" cy="360363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1A510835-68B8-4CF5-9F0E-C1BDC4A04115}" type="slidenum">
              <a:rPr lang="es-ES"/>
              <a:pPr/>
              <a:t>‹Nº›</a:t>
            </a:fld>
            <a:endParaRPr lang="es-ES"/>
          </a:p>
        </p:txBody>
      </p:sp>
      <p:graphicFrame>
        <p:nvGraphicFramePr>
          <p:cNvPr id="18440" name="Object 8"/>
          <p:cNvGraphicFramePr>
            <a:graphicFrameLocks noChangeAspect="1"/>
          </p:cNvGraphicFramePr>
          <p:nvPr/>
        </p:nvGraphicFramePr>
        <p:xfrm>
          <a:off x="5543550" y="427038"/>
          <a:ext cx="2628900" cy="1228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41" name="CorelDRAW" r:id="rId3" imgW="4396320" imgH="2054520" progId="">
                  <p:embed/>
                </p:oleObj>
              </mc:Choice>
              <mc:Fallback>
                <p:oleObj name="CorelDRAW" r:id="rId3" imgW="4396320" imgH="2054520" progId="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43550" y="427038"/>
                        <a:ext cx="2628900" cy="1228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D631092-7199-4EA6-B8AD-2C2509EA61A5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769100" y="115888"/>
            <a:ext cx="2195513" cy="63373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179388" y="115888"/>
            <a:ext cx="6437312" cy="63373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C9FB06-CF5D-4A3F-A2AD-6E4769375A06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ítulo, 1 objeto y 2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051050" y="115888"/>
            <a:ext cx="6913563" cy="9366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179388" y="1412875"/>
            <a:ext cx="4316412" cy="5040313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4648200" y="1412875"/>
            <a:ext cx="4316413" cy="2443163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contenido"/>
          <p:cNvSpPr>
            <a:spLocks noGrp="1"/>
          </p:cNvSpPr>
          <p:nvPr>
            <p:ph sz="quarter" idx="3"/>
          </p:nvPr>
        </p:nvSpPr>
        <p:spPr>
          <a:xfrm>
            <a:off x="4648200" y="4008438"/>
            <a:ext cx="4316413" cy="244475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fecha"/>
          <p:cNvSpPr>
            <a:spLocks noGrp="1"/>
          </p:cNvSpPr>
          <p:nvPr>
            <p:ph type="dt" sz="half" idx="10"/>
          </p:nvPr>
        </p:nvSpPr>
        <p:spPr>
          <a:xfrm>
            <a:off x="5868988" y="6545263"/>
            <a:ext cx="1800225" cy="268287"/>
          </a:xfrm>
        </p:spPr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8" name="7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740650" y="6545263"/>
            <a:ext cx="1152525" cy="268287"/>
          </a:xfrm>
        </p:spPr>
        <p:txBody>
          <a:bodyPr/>
          <a:lstStyle>
            <a:lvl1pPr>
              <a:defRPr/>
            </a:lvl1pPr>
          </a:lstStyle>
          <a:p>
            <a:fld id="{8F130C08-6993-486B-964A-6057DA785084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ítulo y 4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 sz="quarter"/>
          </p:nvPr>
        </p:nvSpPr>
        <p:spPr>
          <a:xfrm>
            <a:off x="2051050" y="115888"/>
            <a:ext cx="6913563" cy="9366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179388" y="1412875"/>
            <a:ext cx="4316412" cy="2443163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4648200" y="1412875"/>
            <a:ext cx="4316413" cy="2443163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contenido"/>
          <p:cNvSpPr>
            <a:spLocks noGrp="1"/>
          </p:cNvSpPr>
          <p:nvPr>
            <p:ph sz="quarter" idx="3"/>
          </p:nvPr>
        </p:nvSpPr>
        <p:spPr>
          <a:xfrm>
            <a:off x="179388" y="4008438"/>
            <a:ext cx="4316412" cy="244475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8200" y="4008438"/>
            <a:ext cx="4316413" cy="244475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5868988" y="6545263"/>
            <a:ext cx="1800225" cy="268287"/>
          </a:xfrm>
        </p:spPr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740650" y="6545263"/>
            <a:ext cx="1152525" cy="268287"/>
          </a:xfrm>
        </p:spPr>
        <p:txBody>
          <a:bodyPr/>
          <a:lstStyle>
            <a:lvl1pPr>
              <a:defRPr/>
            </a:lvl1pPr>
          </a:lstStyle>
          <a:p>
            <a:fld id="{D84F2C51-2FB1-45D2-AB2F-74D3DB7C1A36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5AE2334D-63D8-4070-8E4B-458A0485800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FFC64D-5A21-41C4-8FDB-D3505FC6B069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179388" y="1412875"/>
            <a:ext cx="4316412" cy="50403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412875"/>
            <a:ext cx="4316413" cy="50403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C36D5B-4FDC-4ADD-A828-204116A3DB2A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479C63-E128-4B8D-9A23-68C56D727338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85A94A6-5856-4698-A562-224D868742AD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306F91-1D69-41C6-AB78-55822386ED71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9EC4DF-CFDF-474B-85EF-653A0714CF21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085F6B8-7F30-4DDB-879D-65615DB43A72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1.bin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vmlDrawing" Target="../drawings/vmlDrawing1.v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0" y="1125538"/>
            <a:ext cx="9144000" cy="144462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chemeClr val="accent2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051050" y="115888"/>
            <a:ext cx="6913563" cy="93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79388" y="1412875"/>
            <a:ext cx="8785225" cy="5040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868988" y="6545263"/>
            <a:ext cx="1800225" cy="268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s-E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740650" y="6545263"/>
            <a:ext cx="1152525" cy="268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bg2"/>
                </a:solidFill>
              </a:defRPr>
            </a:lvl1pPr>
          </a:lstStyle>
          <a:p>
            <a:fld id="{5BD3204D-F0EB-4E39-A41D-90F49E015B4D}" type="slidenum">
              <a:rPr lang="es-ES"/>
              <a:pPr/>
              <a:t>‹Nº›</a:t>
            </a:fld>
            <a:endParaRPr lang="es-ES"/>
          </a:p>
        </p:txBody>
      </p:sp>
      <p:graphicFrame>
        <p:nvGraphicFramePr>
          <p:cNvPr id="1032" name="Object 8"/>
          <p:cNvGraphicFramePr>
            <a:graphicFrameLocks noChangeAspect="1"/>
          </p:cNvGraphicFramePr>
          <p:nvPr/>
        </p:nvGraphicFramePr>
        <p:xfrm>
          <a:off x="177800" y="206375"/>
          <a:ext cx="1657350" cy="774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3" name="CorelDRAW" r:id="rId16" imgW="4396320" imgH="2054520" progId="">
                  <p:embed/>
                </p:oleObj>
              </mc:Choice>
              <mc:Fallback>
                <p:oleObj name="CorelDRAW" r:id="rId16" imgW="4396320" imgH="2054520" progId="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7800" y="206375"/>
                        <a:ext cx="1657350" cy="774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BBE0E3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hf hdr="0" dt="0"/>
  <p:txStyles>
    <p:titleStyle>
      <a:lvl1pPr algn="r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+mj-lt"/>
          <a:ea typeface="+mj-ea"/>
          <a:cs typeface="+mj-cs"/>
        </a:defRPr>
      </a:lvl1pPr>
      <a:lvl2pPr algn="r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2pPr>
      <a:lvl3pPr algn="r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3pPr>
      <a:lvl4pPr algn="r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4pPr>
      <a:lvl5pPr algn="r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5pPr>
      <a:lvl6pPr marL="457200" algn="r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6pPr>
      <a:lvl7pPr marL="914400" algn="r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7pPr>
      <a:lvl8pPr marL="1371600" algn="r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8pPr>
      <a:lvl9pPr marL="1828800" algn="r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28690" y="2285992"/>
            <a:ext cx="7772400" cy="1792295"/>
          </a:xfrm>
        </p:spPr>
        <p:txBody>
          <a:bodyPr/>
          <a:lstStyle/>
          <a:p>
            <a:r>
              <a:rPr lang="es-ES" sz="2400" dirty="0" smtClean="0"/>
              <a:t>INSTITUTO ELECTORAL Y DE PARTICIPACIÓN CIUDADANA JALISCO</a:t>
            </a:r>
            <a:r>
              <a:rPr lang="es-ES" sz="2800" dirty="0" smtClean="0"/>
              <a:t> </a:t>
            </a:r>
            <a:br>
              <a:rPr lang="es-ES" sz="2800" dirty="0" smtClean="0"/>
            </a:br>
            <a:r>
              <a:rPr lang="es-ES" sz="2800" dirty="0"/>
              <a:t/>
            </a:r>
            <a:br>
              <a:rPr lang="es-ES" sz="2800" dirty="0"/>
            </a:br>
            <a:r>
              <a:rPr lang="es-ES" sz="2800" dirty="0" smtClean="0"/>
              <a:t> Monitoreo Cualitativo de Radio, </a:t>
            </a:r>
            <a:br>
              <a:rPr lang="es-ES" sz="2800" dirty="0" smtClean="0"/>
            </a:br>
            <a:r>
              <a:rPr lang="es-ES" sz="2800" dirty="0" smtClean="0"/>
              <a:t>Televisión y Prensa </a:t>
            </a:r>
            <a:br>
              <a:rPr lang="es-ES" sz="2800" dirty="0" smtClean="0"/>
            </a:br>
            <a:r>
              <a:rPr lang="es-ES" sz="2800" dirty="0" smtClean="0"/>
              <a:t>Proceso Electoral 2012</a:t>
            </a:r>
            <a:endParaRPr lang="es-MX" sz="2800" dirty="0"/>
          </a:p>
        </p:txBody>
      </p:sp>
      <p:sp>
        <p:nvSpPr>
          <p:cNvPr id="6" name="4 Marcador de número de diapositiva"/>
          <p:cNvSpPr>
            <a:spLocks noGrp="1"/>
          </p:cNvSpPr>
          <p:nvPr>
            <p:ph type="sldNum" sz="quarter" idx="4294967295"/>
          </p:nvPr>
        </p:nvSpPr>
        <p:spPr>
          <a:xfrm>
            <a:off x="7740650" y="6545263"/>
            <a:ext cx="1152525" cy="268287"/>
          </a:xfrm>
          <a:prstGeom prst="rect">
            <a:avLst/>
          </a:prstGeom>
        </p:spPr>
        <p:txBody>
          <a:bodyPr/>
          <a:lstStyle/>
          <a:p>
            <a:pPr algn="r"/>
            <a:fld id="{5AE2334D-63D8-4070-8E4B-458A04858004}" type="slidenum">
              <a:rPr lang="es-ES" sz="1400" smtClean="0"/>
              <a:pPr algn="r"/>
              <a:t>1</a:t>
            </a:fld>
            <a:endParaRPr lang="es-ES" sz="1400" dirty="0"/>
          </a:p>
        </p:txBody>
      </p:sp>
      <p:sp>
        <p:nvSpPr>
          <p:cNvPr id="5" name="4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" dirty="0" smtClean="0"/>
              <a:t>Informe del 16 al 29 de Febrero de 2012.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051050" y="71414"/>
            <a:ext cx="6913563" cy="785819"/>
          </a:xfrm>
        </p:spPr>
        <p:txBody>
          <a:bodyPr/>
          <a:lstStyle/>
          <a:p>
            <a:r>
              <a:rPr lang="es-MX" sz="2300" dirty="0" smtClean="0"/>
              <a:t/>
            </a:r>
            <a:br>
              <a:rPr lang="es-MX" sz="2300" dirty="0" smtClean="0"/>
            </a:br>
            <a:r>
              <a:rPr lang="es-MX" sz="2300" dirty="0" smtClean="0"/>
              <a:t> RESUMEN NOTAS INFORMATIVAS </a:t>
            </a:r>
            <a:br>
              <a:rPr lang="es-MX" sz="2300" dirty="0" smtClean="0"/>
            </a:br>
            <a:r>
              <a:rPr lang="es-MX" sz="2300" dirty="0" smtClean="0"/>
              <a:t>POR PARTIDO Y ACTOR                                 PRENSA</a:t>
            </a:r>
            <a:endParaRPr lang="es-ES" sz="230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2334D-63D8-4070-8E4B-458A04858004}" type="slidenum">
              <a:rPr lang="es-ES" smtClean="0"/>
              <a:pPr/>
              <a:t>10</a:t>
            </a:fld>
            <a:endParaRPr lang="es-ES"/>
          </a:p>
        </p:txBody>
      </p:sp>
      <p:sp>
        <p:nvSpPr>
          <p:cNvPr id="6" name="5 CuadroTexto"/>
          <p:cNvSpPr txBox="1"/>
          <p:nvPr/>
        </p:nvSpPr>
        <p:spPr>
          <a:xfrm>
            <a:off x="71406" y="6571142"/>
            <a:ext cx="428628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800" dirty="0" smtClean="0">
                <a:solidFill>
                  <a:schemeClr val="bg1">
                    <a:lumMod val="50000"/>
                  </a:schemeClr>
                </a:solidFill>
              </a:rPr>
              <a:t>REPORTE EJECUTIVO DEL MONITOREO  DE MEDIOS DE COMUNICACIÓN</a:t>
            </a:r>
          </a:p>
        </p:txBody>
      </p:sp>
      <p:pic>
        <p:nvPicPr>
          <p:cNvPr id="3174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68325" y="1325584"/>
            <a:ext cx="8007350" cy="5175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051050" y="71414"/>
            <a:ext cx="6913563" cy="785819"/>
          </a:xfrm>
        </p:spPr>
        <p:txBody>
          <a:bodyPr/>
          <a:lstStyle/>
          <a:p>
            <a:r>
              <a:rPr lang="es-MX" sz="2300" dirty="0" smtClean="0"/>
              <a:t/>
            </a:r>
            <a:br>
              <a:rPr lang="es-MX" sz="2300" dirty="0" smtClean="0"/>
            </a:br>
            <a:r>
              <a:rPr lang="es-MX" sz="2300" dirty="0" smtClean="0"/>
              <a:t> RESUMEN NOTAS INFORMATIVAS </a:t>
            </a:r>
            <a:br>
              <a:rPr lang="es-MX" sz="2300" dirty="0" smtClean="0"/>
            </a:br>
            <a:r>
              <a:rPr lang="es-MX" sz="2300" dirty="0" smtClean="0"/>
              <a:t>POR PARTIDO Y ACTOR                                 PRENSA</a:t>
            </a:r>
            <a:endParaRPr lang="es-ES" sz="230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2334D-63D8-4070-8E4B-458A04858004}" type="slidenum">
              <a:rPr lang="es-ES" smtClean="0"/>
              <a:pPr/>
              <a:t>11</a:t>
            </a:fld>
            <a:endParaRPr lang="es-ES"/>
          </a:p>
        </p:txBody>
      </p:sp>
      <p:sp>
        <p:nvSpPr>
          <p:cNvPr id="6" name="5 CuadroTexto"/>
          <p:cNvSpPr txBox="1"/>
          <p:nvPr/>
        </p:nvSpPr>
        <p:spPr>
          <a:xfrm>
            <a:off x="71406" y="6571142"/>
            <a:ext cx="428628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800" dirty="0" smtClean="0">
                <a:solidFill>
                  <a:schemeClr val="bg1">
                    <a:lumMod val="50000"/>
                  </a:schemeClr>
                </a:solidFill>
              </a:rPr>
              <a:t>REPORTE EJECUTIVO DEL MONITOREO  DE MEDIOS DE COMUNICACIÓN</a:t>
            </a:r>
          </a:p>
        </p:txBody>
      </p:sp>
      <p:pic>
        <p:nvPicPr>
          <p:cNvPr id="30721" name="Picture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68325" y="1325584"/>
            <a:ext cx="8007350" cy="5175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051050" y="71414"/>
            <a:ext cx="6913563" cy="785819"/>
          </a:xfrm>
        </p:spPr>
        <p:txBody>
          <a:bodyPr/>
          <a:lstStyle/>
          <a:p>
            <a:r>
              <a:rPr lang="es-MX" sz="2300" dirty="0" smtClean="0"/>
              <a:t/>
            </a:r>
            <a:br>
              <a:rPr lang="es-MX" sz="2300" dirty="0" smtClean="0"/>
            </a:br>
            <a:r>
              <a:rPr lang="es-MX" sz="2300" dirty="0" smtClean="0"/>
              <a:t> RESUMEN NOTAS INFORMATIVAS </a:t>
            </a:r>
            <a:br>
              <a:rPr lang="es-MX" sz="2300" dirty="0" smtClean="0"/>
            </a:br>
            <a:r>
              <a:rPr lang="es-MX" sz="2300" dirty="0" smtClean="0"/>
              <a:t>POR PARTIDO Y ACTOR                                 PRENSA</a:t>
            </a:r>
            <a:endParaRPr lang="es-ES" sz="230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2334D-63D8-4070-8E4B-458A04858004}" type="slidenum">
              <a:rPr lang="es-ES" smtClean="0"/>
              <a:pPr/>
              <a:t>12</a:t>
            </a:fld>
            <a:endParaRPr lang="es-ES"/>
          </a:p>
        </p:txBody>
      </p:sp>
      <p:sp>
        <p:nvSpPr>
          <p:cNvPr id="6" name="5 CuadroTexto"/>
          <p:cNvSpPr txBox="1"/>
          <p:nvPr/>
        </p:nvSpPr>
        <p:spPr>
          <a:xfrm>
            <a:off x="71406" y="6571142"/>
            <a:ext cx="428628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800" dirty="0" smtClean="0">
                <a:solidFill>
                  <a:schemeClr val="bg1">
                    <a:lumMod val="50000"/>
                  </a:schemeClr>
                </a:solidFill>
              </a:rPr>
              <a:t>REPORTE EJECUTIVO DEL MONITOREO  DE MEDIOS DE COMUNICACIÓN</a:t>
            </a:r>
          </a:p>
        </p:txBody>
      </p:sp>
      <p:pic>
        <p:nvPicPr>
          <p:cNvPr id="563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68325" y="1325584"/>
            <a:ext cx="8007350" cy="5175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051050" y="71414"/>
            <a:ext cx="6913563" cy="785819"/>
          </a:xfrm>
        </p:spPr>
        <p:txBody>
          <a:bodyPr/>
          <a:lstStyle/>
          <a:p>
            <a:r>
              <a:rPr lang="es-MX" sz="2300" dirty="0" smtClean="0"/>
              <a:t/>
            </a:r>
            <a:br>
              <a:rPr lang="es-MX" sz="2300" dirty="0" smtClean="0"/>
            </a:br>
            <a:r>
              <a:rPr lang="es-MX" sz="2300" dirty="0" smtClean="0"/>
              <a:t> RESUMEN NOTAS INFORMATIVAS </a:t>
            </a:r>
            <a:br>
              <a:rPr lang="es-MX" sz="2300" dirty="0" smtClean="0"/>
            </a:br>
            <a:r>
              <a:rPr lang="es-MX" sz="2300" dirty="0" smtClean="0"/>
              <a:t>POR PARTIDO Y ACTOR                                 PRENSA</a:t>
            </a:r>
            <a:endParaRPr lang="es-ES" sz="230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2334D-63D8-4070-8E4B-458A04858004}" type="slidenum">
              <a:rPr lang="es-ES" smtClean="0"/>
              <a:pPr/>
              <a:t>13</a:t>
            </a:fld>
            <a:endParaRPr lang="es-ES"/>
          </a:p>
        </p:txBody>
      </p:sp>
      <p:sp>
        <p:nvSpPr>
          <p:cNvPr id="6" name="5 CuadroTexto"/>
          <p:cNvSpPr txBox="1"/>
          <p:nvPr/>
        </p:nvSpPr>
        <p:spPr>
          <a:xfrm>
            <a:off x="71406" y="6571142"/>
            <a:ext cx="428628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800" dirty="0" smtClean="0">
                <a:solidFill>
                  <a:schemeClr val="bg1">
                    <a:lumMod val="50000"/>
                  </a:schemeClr>
                </a:solidFill>
              </a:rPr>
              <a:t>REPORTE EJECUTIVO DEL MONITOREO  DE MEDIOS DE COMUNICACIÓN</a:t>
            </a:r>
          </a:p>
        </p:txBody>
      </p:sp>
      <p:pic>
        <p:nvPicPr>
          <p:cNvPr id="5734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68325" y="1325584"/>
            <a:ext cx="8007350" cy="5175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2334D-63D8-4070-8E4B-458A04858004}" type="slidenum">
              <a:rPr lang="es-ES" smtClean="0"/>
              <a:pPr/>
              <a:t>14</a:t>
            </a:fld>
            <a:endParaRPr lang="es-ES"/>
          </a:p>
        </p:txBody>
      </p:sp>
      <p:sp>
        <p:nvSpPr>
          <p:cNvPr id="6" name="5 CuadroTexto"/>
          <p:cNvSpPr txBox="1"/>
          <p:nvPr/>
        </p:nvSpPr>
        <p:spPr>
          <a:xfrm>
            <a:off x="71406" y="6571142"/>
            <a:ext cx="428628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800" dirty="0" smtClean="0">
                <a:solidFill>
                  <a:schemeClr val="bg1">
                    <a:lumMod val="50000"/>
                  </a:schemeClr>
                </a:solidFill>
              </a:rPr>
              <a:t>REPORTE EJECUTIVO DEL MONITOREO  DE MEDIOS DE COMUNICACIÓN</a:t>
            </a:r>
          </a:p>
        </p:txBody>
      </p:sp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2051050" y="71414"/>
            <a:ext cx="6913563" cy="785819"/>
          </a:xfrm>
        </p:spPr>
        <p:txBody>
          <a:bodyPr/>
          <a:lstStyle/>
          <a:p>
            <a:r>
              <a:rPr lang="es-MX" sz="2300" dirty="0" smtClean="0"/>
              <a:t/>
            </a:r>
            <a:br>
              <a:rPr lang="es-MX" sz="2300" dirty="0" smtClean="0"/>
            </a:br>
            <a:r>
              <a:rPr lang="es-MX" sz="2300" dirty="0" smtClean="0"/>
              <a:t> RESUMEN NOTAS INFORMATIVAS </a:t>
            </a:r>
            <a:br>
              <a:rPr lang="es-MX" sz="2300" dirty="0" smtClean="0"/>
            </a:br>
            <a:r>
              <a:rPr lang="es-MX" sz="2300" dirty="0" smtClean="0"/>
              <a:t>POR PARTIDO Y ACTOR                              RADIO - TV</a:t>
            </a:r>
            <a:endParaRPr lang="es-ES" sz="2300" dirty="0"/>
          </a:p>
        </p:txBody>
      </p:sp>
      <p:pic>
        <p:nvPicPr>
          <p:cNvPr id="28676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452334"/>
            <a:ext cx="9144000" cy="49056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2334D-63D8-4070-8E4B-458A04858004}" type="slidenum">
              <a:rPr lang="es-ES" smtClean="0"/>
              <a:pPr/>
              <a:t>15</a:t>
            </a:fld>
            <a:endParaRPr lang="es-ES"/>
          </a:p>
        </p:txBody>
      </p:sp>
      <p:sp>
        <p:nvSpPr>
          <p:cNvPr id="6" name="5 CuadroTexto"/>
          <p:cNvSpPr txBox="1"/>
          <p:nvPr/>
        </p:nvSpPr>
        <p:spPr>
          <a:xfrm>
            <a:off x="71406" y="6571142"/>
            <a:ext cx="428628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800" dirty="0" smtClean="0">
                <a:solidFill>
                  <a:schemeClr val="bg1">
                    <a:lumMod val="50000"/>
                  </a:schemeClr>
                </a:solidFill>
              </a:rPr>
              <a:t>REPORTE EJECUTIVO DEL MONITOREO  DE MEDIOS DE COMUNICACIÓN</a:t>
            </a:r>
          </a:p>
        </p:txBody>
      </p:sp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2051050" y="71414"/>
            <a:ext cx="6913563" cy="785819"/>
          </a:xfrm>
        </p:spPr>
        <p:txBody>
          <a:bodyPr/>
          <a:lstStyle/>
          <a:p>
            <a:r>
              <a:rPr lang="es-MX" sz="2300" dirty="0" smtClean="0"/>
              <a:t/>
            </a:r>
            <a:br>
              <a:rPr lang="es-MX" sz="2300" dirty="0" smtClean="0"/>
            </a:br>
            <a:r>
              <a:rPr lang="es-MX" sz="2300" dirty="0" smtClean="0"/>
              <a:t> RESUMEN NOTAS INFORMATIVAS </a:t>
            </a:r>
            <a:br>
              <a:rPr lang="es-MX" sz="2300" dirty="0" smtClean="0"/>
            </a:br>
            <a:r>
              <a:rPr lang="es-MX" sz="2300" dirty="0" smtClean="0"/>
              <a:t>POR PARTIDO Y ACTOR                              RADIO - TV</a:t>
            </a:r>
            <a:endParaRPr lang="es-ES" sz="2300" dirty="0"/>
          </a:p>
        </p:txBody>
      </p:sp>
      <p:pic>
        <p:nvPicPr>
          <p:cNvPr id="276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452334"/>
            <a:ext cx="9144000" cy="49056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2334D-63D8-4070-8E4B-458A04858004}" type="slidenum">
              <a:rPr lang="es-ES" smtClean="0"/>
              <a:pPr/>
              <a:t>16</a:t>
            </a:fld>
            <a:endParaRPr lang="es-ES"/>
          </a:p>
        </p:txBody>
      </p:sp>
      <p:sp>
        <p:nvSpPr>
          <p:cNvPr id="6" name="5 CuadroTexto"/>
          <p:cNvSpPr txBox="1"/>
          <p:nvPr/>
        </p:nvSpPr>
        <p:spPr>
          <a:xfrm>
            <a:off x="71406" y="6571142"/>
            <a:ext cx="428628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800" dirty="0" smtClean="0">
                <a:solidFill>
                  <a:schemeClr val="bg1">
                    <a:lumMod val="50000"/>
                  </a:schemeClr>
                </a:solidFill>
              </a:rPr>
              <a:t>REPORTE EJECUTIVO DEL MONITOREO  DE MEDIOS DE COMUNICACIÓN</a:t>
            </a:r>
          </a:p>
        </p:txBody>
      </p:sp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2051050" y="71414"/>
            <a:ext cx="6913563" cy="785819"/>
          </a:xfrm>
        </p:spPr>
        <p:txBody>
          <a:bodyPr/>
          <a:lstStyle/>
          <a:p>
            <a:r>
              <a:rPr lang="es-MX" sz="2300" dirty="0" smtClean="0"/>
              <a:t/>
            </a:r>
            <a:br>
              <a:rPr lang="es-MX" sz="2300" dirty="0" smtClean="0"/>
            </a:br>
            <a:r>
              <a:rPr lang="es-MX" sz="2300" dirty="0" smtClean="0"/>
              <a:t> RESUMEN NOTAS INFORMATIVAS </a:t>
            </a:r>
            <a:br>
              <a:rPr lang="es-MX" sz="2300" dirty="0" smtClean="0"/>
            </a:br>
            <a:r>
              <a:rPr lang="es-MX" sz="2300" dirty="0" smtClean="0"/>
              <a:t>POR PARTIDO Y ACTOR                              RADIO - TV</a:t>
            </a:r>
            <a:endParaRPr lang="es-ES" sz="2300" dirty="0"/>
          </a:p>
        </p:txBody>
      </p:sp>
      <p:pic>
        <p:nvPicPr>
          <p:cNvPr id="266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452334"/>
            <a:ext cx="9144000" cy="49056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2334D-63D8-4070-8E4B-458A04858004}" type="slidenum">
              <a:rPr lang="es-ES" smtClean="0"/>
              <a:pPr/>
              <a:t>17</a:t>
            </a:fld>
            <a:endParaRPr lang="es-ES"/>
          </a:p>
        </p:txBody>
      </p:sp>
      <p:sp>
        <p:nvSpPr>
          <p:cNvPr id="6" name="5 CuadroTexto"/>
          <p:cNvSpPr txBox="1"/>
          <p:nvPr/>
        </p:nvSpPr>
        <p:spPr>
          <a:xfrm>
            <a:off x="71406" y="6571142"/>
            <a:ext cx="428628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800" dirty="0" smtClean="0">
                <a:solidFill>
                  <a:schemeClr val="bg1">
                    <a:lumMod val="50000"/>
                  </a:schemeClr>
                </a:solidFill>
              </a:rPr>
              <a:t>REPORTE EJECUTIVO DEL MONITOREO  DE MEDIOS DE COMUNICACIÓN</a:t>
            </a:r>
          </a:p>
        </p:txBody>
      </p:sp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2051050" y="71414"/>
            <a:ext cx="6913563" cy="785819"/>
          </a:xfrm>
        </p:spPr>
        <p:txBody>
          <a:bodyPr/>
          <a:lstStyle/>
          <a:p>
            <a:r>
              <a:rPr lang="es-MX" sz="2300" dirty="0" smtClean="0"/>
              <a:t/>
            </a:r>
            <a:br>
              <a:rPr lang="es-MX" sz="2300" dirty="0" smtClean="0"/>
            </a:br>
            <a:r>
              <a:rPr lang="es-MX" sz="2300" dirty="0" smtClean="0"/>
              <a:t> RESUMEN NOTAS INFORMATIVAS </a:t>
            </a:r>
            <a:br>
              <a:rPr lang="es-MX" sz="2300" dirty="0" smtClean="0"/>
            </a:br>
            <a:r>
              <a:rPr lang="es-MX" sz="2300" dirty="0" smtClean="0"/>
              <a:t>POR PARTIDO Y ACTOR                              RADIO - TV</a:t>
            </a:r>
            <a:endParaRPr lang="es-ES" sz="2300" dirty="0"/>
          </a:p>
        </p:txBody>
      </p:sp>
      <p:pic>
        <p:nvPicPr>
          <p:cNvPr id="29704" name="Picture 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445106"/>
            <a:ext cx="9144000" cy="49128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2334D-63D8-4070-8E4B-458A04858004}" type="slidenum">
              <a:rPr lang="es-ES" smtClean="0"/>
              <a:pPr/>
              <a:t>18</a:t>
            </a:fld>
            <a:endParaRPr lang="es-ES"/>
          </a:p>
        </p:txBody>
      </p:sp>
      <p:sp>
        <p:nvSpPr>
          <p:cNvPr id="6" name="5 CuadroTexto"/>
          <p:cNvSpPr txBox="1"/>
          <p:nvPr/>
        </p:nvSpPr>
        <p:spPr>
          <a:xfrm>
            <a:off x="71406" y="6571142"/>
            <a:ext cx="428628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800" dirty="0" smtClean="0">
                <a:solidFill>
                  <a:schemeClr val="bg1">
                    <a:lumMod val="50000"/>
                  </a:schemeClr>
                </a:solidFill>
              </a:rPr>
              <a:t>REPORTE EJECUTIVO DEL MONITOREO  DE MEDIOS DE COMUNICACIÓN</a:t>
            </a:r>
          </a:p>
        </p:txBody>
      </p:sp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2051050" y="71414"/>
            <a:ext cx="6913563" cy="785819"/>
          </a:xfrm>
        </p:spPr>
        <p:txBody>
          <a:bodyPr/>
          <a:lstStyle/>
          <a:p>
            <a:r>
              <a:rPr lang="es-MX" sz="2300" dirty="0" smtClean="0"/>
              <a:t/>
            </a:r>
            <a:br>
              <a:rPr lang="es-MX" sz="2300" dirty="0" smtClean="0"/>
            </a:br>
            <a:r>
              <a:rPr lang="es-MX" sz="2300" dirty="0" smtClean="0"/>
              <a:t> RESUMEN NOTAS INFORMATIVAS </a:t>
            </a:r>
            <a:br>
              <a:rPr lang="es-MX" sz="2300" dirty="0" smtClean="0"/>
            </a:br>
            <a:r>
              <a:rPr lang="es-MX" sz="2300" dirty="0" smtClean="0"/>
              <a:t>POR MEDIO, PARTIDO Y VALORACIÓN                            PRENSA – RADIO - TV</a:t>
            </a:r>
            <a:endParaRPr lang="es-ES" sz="2300" dirty="0"/>
          </a:p>
        </p:txBody>
      </p:sp>
      <p:pic>
        <p:nvPicPr>
          <p:cNvPr id="2560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505500"/>
            <a:ext cx="9144000" cy="48524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2334D-63D8-4070-8E4B-458A04858004}" type="slidenum">
              <a:rPr lang="es-ES" smtClean="0"/>
              <a:pPr/>
              <a:t>19</a:t>
            </a:fld>
            <a:endParaRPr lang="es-ES"/>
          </a:p>
        </p:txBody>
      </p:sp>
      <p:sp>
        <p:nvSpPr>
          <p:cNvPr id="6" name="5 CuadroTexto"/>
          <p:cNvSpPr txBox="1"/>
          <p:nvPr/>
        </p:nvSpPr>
        <p:spPr>
          <a:xfrm>
            <a:off x="71406" y="6571142"/>
            <a:ext cx="428628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800" dirty="0" smtClean="0">
                <a:solidFill>
                  <a:schemeClr val="bg1">
                    <a:lumMod val="50000"/>
                  </a:schemeClr>
                </a:solidFill>
              </a:rPr>
              <a:t>REPORTE EJECUTIVO DEL MONITOREO  DE MEDIOS DE COMUNICACIÓN</a:t>
            </a:r>
          </a:p>
        </p:txBody>
      </p:sp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2051050" y="71414"/>
            <a:ext cx="6913563" cy="785819"/>
          </a:xfrm>
        </p:spPr>
        <p:txBody>
          <a:bodyPr/>
          <a:lstStyle/>
          <a:p>
            <a:r>
              <a:rPr lang="es-MX" sz="2300" dirty="0" smtClean="0"/>
              <a:t/>
            </a:r>
            <a:br>
              <a:rPr lang="es-MX" sz="2300" dirty="0" smtClean="0"/>
            </a:br>
            <a:r>
              <a:rPr lang="es-MX" sz="2300" dirty="0" smtClean="0"/>
              <a:t> RESUMEN NOTAS INFORMATIVAS </a:t>
            </a:r>
            <a:br>
              <a:rPr lang="es-MX" sz="2300" dirty="0" smtClean="0"/>
            </a:br>
            <a:r>
              <a:rPr lang="es-MX" sz="2300" dirty="0" smtClean="0"/>
              <a:t>POR MEDIO, PARTIDO Y VALORACIÓN                            PRENSA – RADIO - TV</a:t>
            </a:r>
            <a:endParaRPr lang="es-ES" sz="2300" dirty="0"/>
          </a:p>
        </p:txBody>
      </p:sp>
      <p:pic>
        <p:nvPicPr>
          <p:cNvPr id="24577" name="Picture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505500"/>
            <a:ext cx="9144000" cy="48524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s-ES" sz="2000" dirty="0" smtClean="0"/>
              <a:t>El servicio se apega, estrictamente, a los lineamientos y especificaciones técnicas previstas por el  Instituto Electoral y de Participación Ciudadana Jalisco para realizar el monitoreo cualitativo y cuantitativo en medios de comunicación.</a:t>
            </a:r>
          </a:p>
          <a:p>
            <a:pPr>
              <a:lnSpc>
                <a:spcPct val="150000"/>
              </a:lnSpc>
            </a:pPr>
            <a:endParaRPr lang="es-ES" sz="2000" dirty="0" smtClean="0"/>
          </a:p>
          <a:p>
            <a:pPr>
              <a:lnSpc>
                <a:spcPct val="150000"/>
              </a:lnSpc>
            </a:pPr>
            <a:r>
              <a:rPr lang="es-ES" sz="2000" dirty="0" smtClean="0"/>
              <a:t>El reporte comprende los medios de Radio, Tv y Prensa solicitados por el Instituto Electoral y de Participación Ciudadana Jalisco.</a:t>
            </a:r>
          </a:p>
          <a:p>
            <a:pPr>
              <a:lnSpc>
                <a:spcPct val="150000"/>
              </a:lnSpc>
            </a:pPr>
            <a:endParaRPr lang="es-ES" sz="2000" dirty="0" smtClean="0"/>
          </a:p>
          <a:p>
            <a:pPr>
              <a:lnSpc>
                <a:spcPct val="150000"/>
              </a:lnSpc>
            </a:pPr>
            <a:r>
              <a:rPr lang="es-MX" sz="2000" dirty="0" smtClean="0"/>
              <a:t>Dentro de este Informe ejecutivo únicamente están reflejados los medios en los cuales se detectó actividad electoral.</a:t>
            </a:r>
          </a:p>
          <a:p>
            <a:pPr>
              <a:lnSpc>
                <a:spcPct val="150000"/>
              </a:lnSpc>
            </a:pPr>
            <a:endParaRPr lang="es-MX" sz="2000" dirty="0" smtClean="0"/>
          </a:p>
          <a:p>
            <a:pPr>
              <a:lnSpc>
                <a:spcPct val="150000"/>
              </a:lnSpc>
            </a:pPr>
            <a:endParaRPr lang="es-ES" sz="2000" dirty="0" smtClean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CONSIDERACIONES</a:t>
            </a:r>
            <a:endParaRPr lang="es-ES" dirty="0"/>
          </a:p>
        </p:txBody>
      </p:sp>
      <p:sp>
        <p:nvSpPr>
          <p:cNvPr id="6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740650" y="6545263"/>
            <a:ext cx="1152525" cy="268287"/>
          </a:xfrm>
        </p:spPr>
        <p:txBody>
          <a:bodyPr/>
          <a:lstStyle/>
          <a:p>
            <a:fld id="{5AE2334D-63D8-4070-8E4B-458A04858004}" type="slidenum">
              <a:rPr lang="es-ES" smtClean="0"/>
              <a:pPr/>
              <a:t>2</a:t>
            </a:fld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2334D-63D8-4070-8E4B-458A04858004}" type="slidenum">
              <a:rPr lang="es-ES" smtClean="0"/>
              <a:pPr/>
              <a:t>20</a:t>
            </a:fld>
            <a:endParaRPr lang="es-ES"/>
          </a:p>
        </p:txBody>
      </p:sp>
      <p:sp>
        <p:nvSpPr>
          <p:cNvPr id="6" name="5 CuadroTexto"/>
          <p:cNvSpPr txBox="1"/>
          <p:nvPr/>
        </p:nvSpPr>
        <p:spPr>
          <a:xfrm>
            <a:off x="71406" y="6571142"/>
            <a:ext cx="428628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800" dirty="0" smtClean="0">
                <a:solidFill>
                  <a:schemeClr val="bg1">
                    <a:lumMod val="50000"/>
                  </a:schemeClr>
                </a:solidFill>
              </a:rPr>
              <a:t>REPORTE EJECUTIVO DEL MONITOREO  DE MEDIOS DE COMUNICACIÓN</a:t>
            </a:r>
          </a:p>
        </p:txBody>
      </p:sp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2051050" y="71414"/>
            <a:ext cx="6913563" cy="785819"/>
          </a:xfrm>
        </p:spPr>
        <p:txBody>
          <a:bodyPr/>
          <a:lstStyle/>
          <a:p>
            <a:r>
              <a:rPr lang="es-MX" sz="2300" dirty="0" smtClean="0"/>
              <a:t/>
            </a:r>
            <a:br>
              <a:rPr lang="es-MX" sz="2300" dirty="0" smtClean="0"/>
            </a:br>
            <a:r>
              <a:rPr lang="es-MX" sz="2300" dirty="0" smtClean="0"/>
              <a:t> RESUMEN NOTAS INFORMATIVAS </a:t>
            </a:r>
            <a:br>
              <a:rPr lang="es-MX" sz="2300" dirty="0" smtClean="0"/>
            </a:br>
            <a:r>
              <a:rPr lang="es-MX" sz="2300" dirty="0" smtClean="0"/>
              <a:t>POR MEDIO, PARTIDO Y VALORACIÓN                            PRENSA – RADIO - TV</a:t>
            </a:r>
            <a:endParaRPr lang="es-ES" sz="2300" dirty="0"/>
          </a:p>
        </p:txBody>
      </p:sp>
      <p:pic>
        <p:nvPicPr>
          <p:cNvPr id="23553" name="Picture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505500"/>
            <a:ext cx="9144000" cy="48524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2334D-63D8-4070-8E4B-458A04858004}" type="slidenum">
              <a:rPr lang="es-ES" smtClean="0"/>
              <a:pPr/>
              <a:t>21</a:t>
            </a:fld>
            <a:endParaRPr lang="es-ES"/>
          </a:p>
        </p:txBody>
      </p:sp>
      <p:sp>
        <p:nvSpPr>
          <p:cNvPr id="6" name="5 CuadroTexto"/>
          <p:cNvSpPr txBox="1"/>
          <p:nvPr/>
        </p:nvSpPr>
        <p:spPr>
          <a:xfrm>
            <a:off x="71406" y="6571142"/>
            <a:ext cx="428628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800" dirty="0" smtClean="0">
                <a:solidFill>
                  <a:schemeClr val="bg1">
                    <a:lumMod val="50000"/>
                  </a:schemeClr>
                </a:solidFill>
              </a:rPr>
              <a:t>REPORTE EJECUTIVO DEL MONITOREO  DE MEDIOS DE COMUNICACIÓN</a:t>
            </a:r>
          </a:p>
        </p:txBody>
      </p:sp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2051050" y="71414"/>
            <a:ext cx="6913563" cy="785819"/>
          </a:xfrm>
        </p:spPr>
        <p:txBody>
          <a:bodyPr/>
          <a:lstStyle/>
          <a:p>
            <a:r>
              <a:rPr lang="es-MX" sz="2300" dirty="0" smtClean="0"/>
              <a:t/>
            </a:r>
            <a:br>
              <a:rPr lang="es-MX" sz="2300" dirty="0" smtClean="0"/>
            </a:br>
            <a:r>
              <a:rPr lang="es-MX" sz="2300" dirty="0" smtClean="0"/>
              <a:t> RESUMEN NOTAS INFORMATIVAS </a:t>
            </a:r>
            <a:br>
              <a:rPr lang="es-MX" sz="2300" dirty="0" smtClean="0"/>
            </a:br>
            <a:r>
              <a:rPr lang="es-MX" sz="2300" dirty="0" smtClean="0"/>
              <a:t>POR MEDIO, PARTIDO Y VALORACIÓN                            PRENSA – RADIO - TV</a:t>
            </a:r>
            <a:endParaRPr lang="es-ES" sz="2300" dirty="0"/>
          </a:p>
        </p:txBody>
      </p:sp>
      <p:pic>
        <p:nvPicPr>
          <p:cNvPr id="2" name="Picture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497920"/>
            <a:ext cx="9144000" cy="486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fld id="{A872387C-6B2E-4A2D-864D-C078132A6C45}" type="slidenum">
              <a:rPr lang="es-ES"/>
              <a:pPr/>
              <a:t>3</a:t>
            </a:fld>
            <a:endParaRPr lang="es-ES"/>
          </a:p>
        </p:txBody>
      </p:sp>
      <p:sp>
        <p:nvSpPr>
          <p:cNvPr id="102809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s-MX" dirty="0" smtClean="0"/>
              <a:t>REPORTE CUALITATIVO</a:t>
            </a:r>
            <a:endParaRPr lang="es-MX" dirty="0"/>
          </a:p>
        </p:txBody>
      </p:sp>
      <p:sp>
        <p:nvSpPr>
          <p:cNvPr id="102809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MX" sz="2800" dirty="0"/>
              <a:t>Actividad </a:t>
            </a:r>
            <a:r>
              <a:rPr lang="es-MX" sz="2800" dirty="0" smtClean="0"/>
              <a:t>por Partido Político y Actor</a:t>
            </a:r>
            <a:endParaRPr lang="es-MX" sz="2800" dirty="0"/>
          </a:p>
          <a:p>
            <a:r>
              <a:rPr lang="es-MX" sz="2800" dirty="0"/>
              <a:t>Notas Informativas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4 Marcador de contenido"/>
          <p:cNvGraphicFramePr>
            <a:graphicFrameLocks noGrp="1"/>
          </p:cNvGraphicFramePr>
          <p:nvPr>
            <p:ph idx="1"/>
          </p:nvPr>
        </p:nvGraphicFramePr>
        <p:xfrm>
          <a:off x="0" y="1071546"/>
          <a:ext cx="9144000" cy="52864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s-MX" dirty="0" smtClean="0"/>
              <a:t>NOTAS INFORMATIVAS </a:t>
            </a:r>
            <a:br>
              <a:rPr lang="es-MX" dirty="0" smtClean="0"/>
            </a:br>
            <a:r>
              <a:rPr lang="es-MX" dirty="0" smtClean="0"/>
              <a:t>POR PARTIDO POLÍTICO Y ACTOR</a:t>
            </a:r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62D54-C87E-42FD-B8D1-B4FFE4B31D48}" type="slidenum">
              <a:rPr lang="es-ES" smtClean="0"/>
              <a:pPr/>
              <a:t>4</a:t>
            </a:fld>
            <a:endParaRPr lang="es-ES"/>
          </a:p>
        </p:txBody>
      </p:sp>
      <p:sp>
        <p:nvSpPr>
          <p:cNvPr id="7" name="6 CuadroTexto"/>
          <p:cNvSpPr txBox="1"/>
          <p:nvPr/>
        </p:nvSpPr>
        <p:spPr>
          <a:xfrm>
            <a:off x="71406" y="6571142"/>
            <a:ext cx="428628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800" dirty="0" smtClean="0">
                <a:solidFill>
                  <a:schemeClr val="bg1">
                    <a:lumMod val="50000"/>
                  </a:schemeClr>
                </a:solidFill>
              </a:rPr>
              <a:t>REPORTE EJECUTIVO DEL MONITOREO  DE MEDIOS DE COMUNICACIÓN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s-MX" dirty="0" smtClean="0"/>
              <a:t>NOTAS INFORMATIVAS POR MEDIO Y PARTIDO</a:t>
            </a:r>
            <a:endParaRPr lang="es-ES" dirty="0"/>
          </a:p>
        </p:txBody>
      </p:sp>
      <p:sp>
        <p:nvSpPr>
          <p:cNvPr id="9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740650" y="6545263"/>
            <a:ext cx="1152525" cy="268287"/>
          </a:xfrm>
        </p:spPr>
        <p:txBody>
          <a:bodyPr/>
          <a:lstStyle/>
          <a:p>
            <a:fld id="{AC662D54-C87E-42FD-B8D1-B4FFE4B31D48}" type="slidenum">
              <a:rPr lang="es-ES" smtClean="0"/>
              <a:pPr/>
              <a:t>5</a:t>
            </a:fld>
            <a:endParaRPr lang="es-ES"/>
          </a:p>
        </p:txBody>
      </p:sp>
      <p:sp>
        <p:nvSpPr>
          <p:cNvPr id="7" name="6 CuadroTexto"/>
          <p:cNvSpPr txBox="1"/>
          <p:nvPr/>
        </p:nvSpPr>
        <p:spPr>
          <a:xfrm>
            <a:off x="71406" y="6571142"/>
            <a:ext cx="428628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800" dirty="0" smtClean="0">
                <a:solidFill>
                  <a:schemeClr val="bg1">
                    <a:lumMod val="50000"/>
                  </a:schemeClr>
                </a:solidFill>
              </a:rPr>
              <a:t>REPORTE EJECUTIVO DEL MONITOREO  DE MEDIOS DE COMUNICACIÓN</a:t>
            </a:r>
          </a:p>
        </p:txBody>
      </p:sp>
      <p:graphicFrame>
        <p:nvGraphicFramePr>
          <p:cNvPr id="8" name="4 Marcador de contenido"/>
          <p:cNvGraphicFramePr>
            <a:graphicFrameLocks noGrp="1"/>
          </p:cNvGraphicFramePr>
          <p:nvPr>
            <p:ph idx="1"/>
          </p:nvPr>
        </p:nvGraphicFramePr>
        <p:xfrm>
          <a:off x="214282" y="1357298"/>
          <a:ext cx="6929486" cy="2857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19459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643306" y="4429132"/>
            <a:ext cx="4729163" cy="1855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s-MX" dirty="0" smtClean="0"/>
              <a:t>VALORACIÓN DE LA INFORMACIÓN POR PARTIDO POLÍTICO Y ACTOR</a:t>
            </a:r>
            <a:endParaRPr lang="es-ES" dirty="0"/>
          </a:p>
        </p:txBody>
      </p:sp>
      <p:sp>
        <p:nvSpPr>
          <p:cNvPr id="9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740650" y="6545263"/>
            <a:ext cx="1152525" cy="268287"/>
          </a:xfrm>
        </p:spPr>
        <p:txBody>
          <a:bodyPr/>
          <a:lstStyle/>
          <a:p>
            <a:fld id="{AC662D54-C87E-42FD-B8D1-B4FFE4B31D48}" type="slidenum">
              <a:rPr lang="es-ES" smtClean="0"/>
              <a:pPr/>
              <a:t>6</a:t>
            </a:fld>
            <a:endParaRPr lang="es-ES"/>
          </a:p>
        </p:txBody>
      </p:sp>
      <p:graphicFrame>
        <p:nvGraphicFramePr>
          <p:cNvPr id="10" name="9 Marcador de contenido"/>
          <p:cNvGraphicFramePr>
            <a:graphicFrameLocks noGrp="1"/>
          </p:cNvGraphicFramePr>
          <p:nvPr>
            <p:ph idx="1"/>
          </p:nvPr>
        </p:nvGraphicFramePr>
        <p:xfrm>
          <a:off x="0" y="1285860"/>
          <a:ext cx="9144000" cy="52149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4 CuadroTexto"/>
          <p:cNvSpPr txBox="1"/>
          <p:nvPr/>
        </p:nvSpPr>
        <p:spPr>
          <a:xfrm>
            <a:off x="71406" y="6571142"/>
            <a:ext cx="428628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800" dirty="0" smtClean="0">
                <a:solidFill>
                  <a:schemeClr val="bg1">
                    <a:lumMod val="50000"/>
                  </a:schemeClr>
                </a:solidFill>
              </a:rPr>
              <a:t>REPORTE EJECUTIVO DEL MONITOREO  DE MEDIOS DE COMUNICACIÓN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051050" y="71414"/>
            <a:ext cx="6913563" cy="785819"/>
          </a:xfrm>
        </p:spPr>
        <p:txBody>
          <a:bodyPr/>
          <a:lstStyle/>
          <a:p>
            <a:r>
              <a:rPr lang="es-MX" sz="2300" dirty="0" smtClean="0"/>
              <a:t/>
            </a:r>
            <a:br>
              <a:rPr lang="es-MX" sz="2300" dirty="0" smtClean="0"/>
            </a:br>
            <a:r>
              <a:rPr lang="es-MX" sz="2300" dirty="0" smtClean="0"/>
              <a:t> RESUMEN NOTAS INFORMATIVAS </a:t>
            </a:r>
            <a:br>
              <a:rPr lang="es-MX" sz="2300" dirty="0" smtClean="0"/>
            </a:br>
            <a:r>
              <a:rPr lang="es-MX" sz="2300" dirty="0" smtClean="0"/>
              <a:t>POR PARTIDO Y ACTOR                                 PRENSA</a:t>
            </a:r>
            <a:endParaRPr lang="es-ES" sz="230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2334D-63D8-4070-8E4B-458A04858004}" type="slidenum">
              <a:rPr lang="es-ES" smtClean="0"/>
              <a:pPr/>
              <a:t>7</a:t>
            </a:fld>
            <a:endParaRPr lang="es-ES"/>
          </a:p>
        </p:txBody>
      </p:sp>
      <p:sp>
        <p:nvSpPr>
          <p:cNvPr id="6" name="5 CuadroTexto"/>
          <p:cNvSpPr txBox="1"/>
          <p:nvPr/>
        </p:nvSpPr>
        <p:spPr>
          <a:xfrm>
            <a:off x="71406" y="6571142"/>
            <a:ext cx="428628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800" dirty="0" smtClean="0">
                <a:solidFill>
                  <a:schemeClr val="bg1">
                    <a:lumMod val="50000"/>
                  </a:schemeClr>
                </a:solidFill>
              </a:rPr>
              <a:t>REPORTE EJECUTIVO DEL MONITOREO  DE MEDIOS DE COMUNICACIÓN</a:t>
            </a:r>
          </a:p>
        </p:txBody>
      </p:sp>
      <p:pic>
        <p:nvPicPr>
          <p:cNvPr id="20484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68325" y="1325584"/>
            <a:ext cx="8007350" cy="5175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051050" y="71414"/>
            <a:ext cx="6913563" cy="785819"/>
          </a:xfrm>
        </p:spPr>
        <p:txBody>
          <a:bodyPr/>
          <a:lstStyle/>
          <a:p>
            <a:r>
              <a:rPr lang="es-MX" sz="2300" dirty="0" smtClean="0"/>
              <a:t/>
            </a:r>
            <a:br>
              <a:rPr lang="es-MX" sz="2300" dirty="0" smtClean="0"/>
            </a:br>
            <a:r>
              <a:rPr lang="es-MX" sz="2300" dirty="0" smtClean="0"/>
              <a:t> RESUMEN NOTAS INFORMATIVAS </a:t>
            </a:r>
            <a:br>
              <a:rPr lang="es-MX" sz="2300" dirty="0" smtClean="0"/>
            </a:br>
            <a:r>
              <a:rPr lang="es-MX" sz="2300" dirty="0" smtClean="0"/>
              <a:t>POR PARTIDO Y ACTOR                                 PRENSA</a:t>
            </a:r>
            <a:endParaRPr lang="es-ES" sz="230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2334D-63D8-4070-8E4B-458A04858004}" type="slidenum">
              <a:rPr lang="es-ES" smtClean="0"/>
              <a:pPr/>
              <a:t>8</a:t>
            </a:fld>
            <a:endParaRPr lang="es-ES"/>
          </a:p>
        </p:txBody>
      </p:sp>
      <p:sp>
        <p:nvSpPr>
          <p:cNvPr id="6" name="5 CuadroTexto"/>
          <p:cNvSpPr txBox="1"/>
          <p:nvPr/>
        </p:nvSpPr>
        <p:spPr>
          <a:xfrm>
            <a:off x="71406" y="6571142"/>
            <a:ext cx="428628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800" dirty="0" smtClean="0">
                <a:solidFill>
                  <a:schemeClr val="bg1">
                    <a:lumMod val="50000"/>
                  </a:schemeClr>
                </a:solidFill>
              </a:rPr>
              <a:t>REPORTE EJECUTIVO DEL MONITOREO  DE MEDIOS DE COMUNICACIÓN</a:t>
            </a:r>
          </a:p>
        </p:txBody>
      </p:sp>
      <p:pic>
        <p:nvPicPr>
          <p:cNvPr id="3481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68325" y="1325584"/>
            <a:ext cx="8007350" cy="5175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051050" y="71414"/>
            <a:ext cx="6913563" cy="785819"/>
          </a:xfrm>
        </p:spPr>
        <p:txBody>
          <a:bodyPr/>
          <a:lstStyle/>
          <a:p>
            <a:r>
              <a:rPr lang="es-MX" sz="2300" dirty="0" smtClean="0"/>
              <a:t/>
            </a:r>
            <a:br>
              <a:rPr lang="es-MX" sz="2300" dirty="0" smtClean="0"/>
            </a:br>
            <a:r>
              <a:rPr lang="es-MX" sz="2300" dirty="0" smtClean="0"/>
              <a:t> RESUMEN NOTAS INFORMATIVAS </a:t>
            </a:r>
            <a:br>
              <a:rPr lang="es-MX" sz="2300" dirty="0" smtClean="0"/>
            </a:br>
            <a:r>
              <a:rPr lang="es-MX" sz="2300" dirty="0" smtClean="0"/>
              <a:t>POR PARTIDO Y ACTOR                                 PRENSA</a:t>
            </a:r>
            <a:endParaRPr lang="es-ES" sz="230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2334D-63D8-4070-8E4B-458A04858004}" type="slidenum">
              <a:rPr lang="es-ES" smtClean="0"/>
              <a:pPr/>
              <a:t>9</a:t>
            </a:fld>
            <a:endParaRPr lang="es-ES"/>
          </a:p>
        </p:txBody>
      </p:sp>
      <p:sp>
        <p:nvSpPr>
          <p:cNvPr id="6" name="5 CuadroTexto"/>
          <p:cNvSpPr txBox="1"/>
          <p:nvPr/>
        </p:nvSpPr>
        <p:spPr>
          <a:xfrm>
            <a:off x="71406" y="6571142"/>
            <a:ext cx="428628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800" dirty="0" smtClean="0">
                <a:solidFill>
                  <a:schemeClr val="bg1">
                    <a:lumMod val="50000"/>
                  </a:schemeClr>
                </a:solidFill>
              </a:rPr>
              <a:t>REPORTE EJECUTIVO DEL MONITOREO  DE MEDIOS DE COMUNICACIÓN</a:t>
            </a:r>
          </a:p>
        </p:txBody>
      </p:sp>
      <p:pic>
        <p:nvPicPr>
          <p:cNvPr id="3277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68325" y="1325584"/>
            <a:ext cx="8007350" cy="5175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iseño predeterminado">
  <a:themeElements>
    <a:clrScheme name="Fundición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Diseño predeterminad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19282</TotalTime>
  <Words>309</Words>
  <Application>Microsoft Office PowerPoint</Application>
  <PresentationFormat>Presentación en pantalla (4:3)</PresentationFormat>
  <Paragraphs>81</Paragraphs>
  <Slides>21</Slides>
  <Notes>1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21</vt:i4>
      </vt:variant>
    </vt:vector>
  </HeadingPairs>
  <TitlesOfParts>
    <vt:vector size="23" baseType="lpstr">
      <vt:lpstr>Diseño predeterminado</vt:lpstr>
      <vt:lpstr>CorelDRAW</vt:lpstr>
      <vt:lpstr>INSTITUTO ELECTORAL Y DE PARTICIPACIÓN CIUDADANA JALISCO    Monitoreo Cualitativo de Radio,  Televisión y Prensa  Proceso Electoral 2012</vt:lpstr>
      <vt:lpstr>CONSIDERACIONES</vt:lpstr>
      <vt:lpstr>REPORTE CUALITATIVO</vt:lpstr>
      <vt:lpstr>NOTAS INFORMATIVAS  POR PARTIDO POLÍTICO Y ACTOR</vt:lpstr>
      <vt:lpstr>NOTAS INFORMATIVAS POR MEDIO Y PARTIDO</vt:lpstr>
      <vt:lpstr>VALORACIÓN DE LA INFORMACIÓN POR PARTIDO POLÍTICO Y ACTOR</vt:lpstr>
      <vt:lpstr>  RESUMEN NOTAS INFORMATIVAS  POR PARTIDO Y ACTOR                                 PRENSA</vt:lpstr>
      <vt:lpstr>  RESUMEN NOTAS INFORMATIVAS  POR PARTIDO Y ACTOR                                 PRENSA</vt:lpstr>
      <vt:lpstr>  RESUMEN NOTAS INFORMATIVAS  POR PARTIDO Y ACTOR                                 PRENSA</vt:lpstr>
      <vt:lpstr>  RESUMEN NOTAS INFORMATIVAS  POR PARTIDO Y ACTOR                                 PRENSA</vt:lpstr>
      <vt:lpstr>  RESUMEN NOTAS INFORMATIVAS  POR PARTIDO Y ACTOR                                 PRENSA</vt:lpstr>
      <vt:lpstr>  RESUMEN NOTAS INFORMATIVAS  POR PARTIDO Y ACTOR                                 PRENSA</vt:lpstr>
      <vt:lpstr>  RESUMEN NOTAS INFORMATIVAS  POR PARTIDO Y ACTOR                                 PRENSA</vt:lpstr>
      <vt:lpstr>  RESUMEN NOTAS INFORMATIVAS  POR PARTIDO Y ACTOR                              RADIO - TV</vt:lpstr>
      <vt:lpstr>  RESUMEN NOTAS INFORMATIVAS  POR PARTIDO Y ACTOR                              RADIO - TV</vt:lpstr>
      <vt:lpstr>  RESUMEN NOTAS INFORMATIVAS  POR PARTIDO Y ACTOR                              RADIO - TV</vt:lpstr>
      <vt:lpstr>  RESUMEN NOTAS INFORMATIVAS  POR PARTIDO Y ACTOR                              RADIO - TV</vt:lpstr>
      <vt:lpstr>  RESUMEN NOTAS INFORMATIVAS  POR MEDIO, PARTIDO Y VALORACIÓN                            PRENSA – RADIO - TV</vt:lpstr>
      <vt:lpstr>  RESUMEN NOTAS INFORMATIVAS  POR MEDIO, PARTIDO Y VALORACIÓN                            PRENSA – RADIO - TV</vt:lpstr>
      <vt:lpstr>  RESUMEN NOTAS INFORMATIVAS  POR MEDIO, PARTIDO Y VALORACIÓN                            PRENSA – RADIO - TV</vt:lpstr>
      <vt:lpstr>  RESUMEN NOTAS INFORMATIVAS  POR MEDIO, PARTIDO Y VALORACIÓN                            PRENSA – RADIO - TV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Instituto Electoral de Michoacán   Monitoreo  Cuantitativo y Cualitativo de                                             Radio, Televisión, Prensa e Internet  Proceso Electoral 2011</dc:title>
  <cp:lastModifiedBy>Ernesto Castellanos</cp:lastModifiedBy>
  <cp:revision>1474</cp:revision>
  <dcterms:created xsi:type="dcterms:W3CDTF">2006-01-10T23:45:08Z</dcterms:created>
  <dcterms:modified xsi:type="dcterms:W3CDTF">2012-03-15T00:36:02Z</dcterms:modified>
</cp:coreProperties>
</file>