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60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6858000" cy="9144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92" y="3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84"/>
      </p:cViewPr>
      <p:guideLst>
        <p:guide orient="horz" pos="2928"/>
        <p:guide pos="220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9228" cy="46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5" tIns="45632" rIns="91265" bIns="45632" numCol="1" anchor="t" anchorCtr="0" compatLnSpc="1">
            <a:prstTxWarp prst="textNoShape">
              <a:avLst/>
            </a:prstTxWarp>
          </a:bodyPr>
          <a:lstStyle>
            <a:lvl1pPr defTabSz="91317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775" y="0"/>
            <a:ext cx="3037626" cy="46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5" tIns="45632" rIns="91265" bIns="45632" numCol="1" anchor="t" anchorCtr="0" compatLnSpc="1">
            <a:prstTxWarp prst="textNoShape">
              <a:avLst/>
            </a:prstTxWarp>
          </a:bodyPr>
          <a:lstStyle>
            <a:lvl1pPr algn="r" defTabSz="91317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3019"/>
            <a:ext cx="3039228" cy="46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5" tIns="45632" rIns="91265" bIns="45632" numCol="1" anchor="b" anchorCtr="0" compatLnSpc="1">
            <a:prstTxWarp prst="textNoShape">
              <a:avLst/>
            </a:prstTxWarp>
          </a:bodyPr>
          <a:lstStyle>
            <a:lvl1pPr defTabSz="913171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775" y="8833019"/>
            <a:ext cx="3037626" cy="463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65" tIns="45632" rIns="91265" bIns="45632" numCol="1" anchor="b" anchorCtr="0" compatLnSpc="1">
            <a:prstTxWarp prst="textNoShape">
              <a:avLst/>
            </a:prstTxWarp>
          </a:bodyPr>
          <a:lstStyle>
            <a:lvl1pPr algn="r" defTabSz="913171"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DB3A11D4-9B6E-498F-A75D-4D52B548DD2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187428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9228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17" tIns="46058" rIns="92117" bIns="4605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9572" y="1"/>
            <a:ext cx="3039228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17" tIns="46058" rIns="92117" bIns="4605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71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361" y="4416510"/>
            <a:ext cx="5609281" cy="418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17" tIns="46058" rIns="92117" bIns="4605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823"/>
            <a:ext cx="3039228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17" tIns="46058" rIns="92117" bIns="4605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9572" y="8829823"/>
            <a:ext cx="3039228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117" tIns="46058" rIns="92117" bIns="4605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013D1603-AEEC-4147-8E3F-5464F6334BB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7011588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8448" indent="-28786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1458" indent="-230292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12041" indent="-230292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72625" indent="-230292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348B2A9F-461A-4436-A4E9-FDFD8EA2FDB5}" type="slidenum">
              <a:rPr lang="es-ES" sz="1200"/>
              <a:pPr eaLnBrk="1" hangingPunct="1"/>
              <a:t>1</a:t>
            </a:fld>
            <a:endParaRPr lang="es-ES" sz="1200" dirty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8448" indent="-287865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51458" indent="-230292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12041" indent="-230292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72625" indent="-230292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33208" indent="-23029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93791" indent="-23029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54375" indent="-23029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914958" indent="-23029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AFAD68ED-43A1-47BA-921C-C5246F088400}" type="slidenum">
              <a:rPr lang="es-ES" sz="1200"/>
              <a:pPr eaLnBrk="1" hangingPunct="1"/>
              <a:t>2</a:t>
            </a:fld>
            <a:endParaRPr lang="es-ES" sz="1200" dirty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2BA20-17B4-43DF-AB7A-5B98BF69D8E0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2655FC-6F44-41B2-A65A-684D88E4512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717827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A1829-4890-48D2-8783-2DED827882E0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A51C6-6A8E-40D3-8356-E887905AED2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613203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407D3-D966-4353-ADE3-2645920715F6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0A5B9-2D52-4EEE-A215-993A8E7DB13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321180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A3E41-591D-402B-818F-2DE3BC17C90C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A5B1E-3718-4E46-9C8D-60DED7DB524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634057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ACFCE-6B60-48A1-B5C2-E7EBD7E0CC76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699FF-30BA-4BF4-B8B3-05CF8DFCA58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817995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80A96-780C-4598-BA35-BB9B163E676C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6E82F-4C61-4D7A-B2EA-74B5AE84DDC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1709950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A0C1B-7533-4927-A4E3-0B391741F75D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7FACD-758C-4A4E-9FA2-78F1E59CF72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9601839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46D7C-9A07-4DF4-A6D9-83C22058D560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836A6-7C15-4CD5-8E1E-BD740538490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867783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A7898-CBA8-4EC5-BB5B-CC65900A5638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6788E-99BE-48E6-856E-90BFFB5C314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367509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2630D-D188-485B-B2BE-D2FFE0E02089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D9996-000E-4F5E-AF3D-A1DDF888741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6418753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8C38B-A8E9-4AE3-853D-B708BCAD59AE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CFA1E-8CC8-41C9-9D80-F69FD5D4EC6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417061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8F609-03B6-44A5-8E8E-801FF6738B1D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C4BB8-B088-4208-9DE1-49BB949B2E5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066421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FA852-3ECE-4EEC-AD55-805F8014E20B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A8F6A9-B72F-404D-B9D9-6485E313A1A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1045129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D8627-B447-46DD-B42B-F29B07826544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19855-BB23-4D45-9E39-0736318A962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361291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13912-DB1A-4838-A636-D0E6B39CD1AE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73DD7-AD70-4182-8507-4930103CD0C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56794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DBE70-5E67-41D2-BF1E-29ECAD4FE316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7A5BC-2216-4AF4-AF73-4AECC0FE813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263729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58B7E-3A52-45A5-953B-4976CF52DD12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CEAC4-B6ED-4929-A1F9-90C6E9A6E29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131761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0212A-8DF9-4A87-8B1F-A764923E3051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31AC8-9498-413E-BEAF-01D59746484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840009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4FBC5-30CF-47E4-86C5-A408B605A6EF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026E4-0125-44C4-98C1-6247D6EE857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527247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4C836-6D4D-403F-8FF0-71B778B41B0F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649D8-0AD7-4F8F-A4B1-B32D461FC6B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0399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12C9F-5225-4D98-8C26-1E4F0673AFCD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55E06-4688-4B3F-9F23-4610D03823B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870025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623EF-8241-4877-B710-2F11B516007C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EB90CD-7593-4159-978C-09E26D948EE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4285076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027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D88ABCF4-4898-4C8C-A145-81140616462D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9D265F2F-0602-4A55-B1BC-0F754893358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D6F6EB82-979E-4281-B773-0B759DF735A1}" type="datetimeFigureOut">
              <a:rPr lang="es-ES"/>
              <a:pPr>
                <a:defRPr/>
              </a:pPr>
              <a:t>21/08/2013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ea typeface="MS PGothic" pitchFamily="34" charset="-128"/>
              </a:defRPr>
            </a:lvl1pPr>
          </a:lstStyle>
          <a:p>
            <a:pPr>
              <a:defRPr/>
            </a:pPr>
            <a:fld id="{E98CFD4B-DCF6-42C9-A27D-D9CD275B6FF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5"/>
          <p:cNvSpPr txBox="1">
            <a:spLocks noChangeArrowheads="1"/>
          </p:cNvSpPr>
          <p:nvPr/>
        </p:nvSpPr>
        <p:spPr bwMode="auto">
          <a:xfrm>
            <a:off x="333375" y="4383088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4. CONTROL DE CAMBIOS:</a:t>
            </a:r>
            <a:endParaRPr lang="es-ES" sz="1000" b="1" dirty="0">
              <a:latin typeface="Arial Narrow" pitchFamily="34" charset="0"/>
            </a:endParaRPr>
          </a:p>
        </p:txBody>
      </p:sp>
      <p:sp>
        <p:nvSpPr>
          <p:cNvPr id="3075" name="AutoShape 87"/>
          <p:cNvSpPr>
            <a:spLocks noChangeArrowheads="1"/>
          </p:cNvSpPr>
          <p:nvPr/>
        </p:nvSpPr>
        <p:spPr bwMode="auto">
          <a:xfrm>
            <a:off x="333375" y="1187450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23033422"/>
              </p:ext>
            </p:extLst>
          </p:nvPr>
        </p:nvGraphicFramePr>
        <p:xfrm>
          <a:off x="476250" y="4770438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Se mejoró el procedimiento y se agregó la solicitud por ticket electrónico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31-07-13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98" name="Text Box 224"/>
          <p:cNvSpPr txBox="1">
            <a:spLocks noChangeArrowheads="1"/>
          </p:cNvSpPr>
          <p:nvPr/>
        </p:nvSpPr>
        <p:spPr bwMode="auto">
          <a:xfrm>
            <a:off x="336550" y="1295400"/>
            <a:ext cx="63404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MX" sz="1000" dirty="0">
                <a:latin typeface="Arial Narrow" pitchFamily="34" charset="0"/>
              </a:rPr>
              <a:t>Brindar asistencia y apoyo en cuestiones informáticas a las problemáticas que presente el personal del IEPC</a:t>
            </a:r>
            <a:r>
              <a:rPr lang="es-ES" sz="1000" dirty="0">
                <a:latin typeface="Arial Narrow" pitchFamily="34" charset="0"/>
              </a:rPr>
              <a:t>.</a:t>
            </a:r>
          </a:p>
        </p:txBody>
      </p:sp>
      <p:sp>
        <p:nvSpPr>
          <p:cNvPr id="3099" name="Text Box 225"/>
          <p:cNvSpPr txBox="1">
            <a:spLocks noChangeArrowheads="1"/>
          </p:cNvSpPr>
          <p:nvPr/>
        </p:nvSpPr>
        <p:spPr bwMode="auto">
          <a:xfrm>
            <a:off x="342900" y="2087563"/>
            <a:ext cx="63261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>
                <a:latin typeface="Arial Narrow" pitchFamily="34" charset="0"/>
              </a:rPr>
              <a:t>Tener un departamento de soporte adecuado y eficiente para responder a las demandas de los usuarios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3100" name="Text Box 226"/>
          <p:cNvSpPr txBox="1">
            <a:spLocks noChangeArrowheads="1"/>
          </p:cNvSpPr>
          <p:nvPr/>
        </p:nvSpPr>
        <p:spPr bwMode="auto">
          <a:xfrm>
            <a:off x="333375" y="2789238"/>
            <a:ext cx="6335713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>
                <a:latin typeface="Arial Narrow" pitchFamily="34" charset="0"/>
              </a:rPr>
              <a:t> 	</a:t>
            </a:r>
            <a:r>
              <a:rPr lang="es-ES_tradnl" sz="1000" b="1" dirty="0" smtClean="0">
                <a:latin typeface="Arial Narrow" pitchFamily="34" charset="0"/>
              </a:rPr>
              <a:t>RED Mine:  </a:t>
            </a:r>
            <a:r>
              <a:rPr lang="es-ES_tradnl" sz="1000" b="1" dirty="0">
                <a:latin typeface="Arial Narrow" pitchFamily="34" charset="0"/>
              </a:rPr>
              <a:t>“Mina Roja”</a:t>
            </a:r>
            <a:r>
              <a:rPr lang="es-MX" sz="1000" b="1" dirty="0">
                <a:latin typeface="Arial Narrow" pitchFamily="34" charset="0"/>
              </a:rPr>
              <a:t>. </a:t>
            </a:r>
            <a:r>
              <a:rPr lang="es-ES_tradnl" sz="1000" b="1" dirty="0">
                <a:latin typeface="Arial Narrow" pitchFamily="34" charset="0"/>
              </a:rPr>
              <a:t>Administrador de p</a:t>
            </a:r>
            <a:r>
              <a:rPr lang="es-ES_tradnl" sz="1000" b="1" dirty="0" smtClean="0">
                <a:latin typeface="Arial Narrow" pitchFamily="34" charset="0"/>
              </a:rPr>
              <a:t>royectos de la dirección de informática. </a:t>
            </a:r>
            <a:r>
              <a:rPr lang="es-ES_tradnl" sz="1000" b="1" dirty="0">
                <a:latin typeface="Arial Narrow" pitchFamily="34" charset="0"/>
              </a:rPr>
              <a:t>Es una Aplicación desarrollada en plataforma Web, la cual simplifica el trabajo de registro, trabajo, seguimiento y finalización de una tarea, proyecto, </a:t>
            </a:r>
            <a:r>
              <a:rPr lang="es-ES_tradnl" sz="1000" b="1" dirty="0" smtClean="0">
                <a:latin typeface="Arial Narrow" pitchFamily="34" charset="0"/>
              </a:rPr>
              <a:t>software o </a:t>
            </a:r>
            <a:r>
              <a:rPr lang="es-ES_tradnl" sz="1000" b="1" dirty="0">
                <a:latin typeface="Arial Narrow" pitchFamily="34" charset="0"/>
              </a:rPr>
              <a:t>soporte.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>
                <a:latin typeface="Arial Narrow" pitchFamily="34" charset="0"/>
              </a:rPr>
              <a:t> 	Ticket </a:t>
            </a:r>
            <a:r>
              <a:rPr lang="es-ES_tradnl" sz="1000" b="1" dirty="0" smtClean="0">
                <a:latin typeface="Arial Narrow" pitchFamily="34" charset="0"/>
              </a:rPr>
              <a:t>electrónico: Es un nuevo registro que se crea en la aplicación RED Mine.</a:t>
            </a:r>
            <a:endParaRPr lang="es-MX" sz="1000" b="1" dirty="0">
              <a:latin typeface="Arial Narrow" pitchFamily="34" charset="0"/>
            </a:endParaRPr>
          </a:p>
        </p:txBody>
      </p:sp>
      <p:pic>
        <p:nvPicPr>
          <p:cNvPr id="3101" name="Imagen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525" y="395288"/>
            <a:ext cx="1276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02" name="AutoShape 49"/>
          <p:cNvSpPr>
            <a:spLocks noChangeArrowheads="1"/>
          </p:cNvSpPr>
          <p:nvPr/>
        </p:nvSpPr>
        <p:spPr bwMode="auto">
          <a:xfrm>
            <a:off x="5381625" y="454025"/>
            <a:ext cx="11430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ES_tradnl" sz="1200" dirty="0">
                <a:latin typeface="Arial Narrow" pitchFamily="34" charset="0"/>
                <a:cs typeface="Times New Roman" pitchFamily="18" charset="0"/>
              </a:rPr>
              <a:t>Pág.: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3" name="AutoShape 47"/>
          <p:cNvSpPr>
            <a:spLocks noChangeArrowheads="1"/>
          </p:cNvSpPr>
          <p:nvPr/>
        </p:nvSpPr>
        <p:spPr bwMode="auto">
          <a:xfrm>
            <a:off x="4010025" y="796925"/>
            <a:ext cx="9144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Cambio: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4" name="AutoShape 44"/>
          <p:cNvSpPr>
            <a:spLocks noChangeArrowheads="1"/>
          </p:cNvSpPr>
          <p:nvPr/>
        </p:nvSpPr>
        <p:spPr bwMode="auto">
          <a:xfrm>
            <a:off x="1495425" y="796925"/>
            <a:ext cx="12573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Emisión: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5" name="AutoShape 42"/>
          <p:cNvSpPr>
            <a:spLocks noChangeArrowheads="1"/>
          </p:cNvSpPr>
          <p:nvPr/>
        </p:nvSpPr>
        <p:spPr bwMode="auto">
          <a:xfrm>
            <a:off x="1495425" y="454025"/>
            <a:ext cx="38862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Nombre: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6" name="Text Box 2"/>
          <p:cNvSpPr txBox="1">
            <a:spLocks noChangeArrowheads="1"/>
          </p:cNvSpPr>
          <p:nvPr/>
        </p:nvSpPr>
        <p:spPr bwMode="auto">
          <a:xfrm>
            <a:off x="3690938" y="179388"/>
            <a:ext cx="28336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ES_tradnl" sz="1400" b="1" dirty="0">
                <a:solidFill>
                  <a:srgbClr val="002EC0"/>
                </a:solidFill>
                <a:latin typeface="Arial Narrow" pitchFamily="34" charset="0"/>
                <a:cs typeface="Times New Roman" pitchFamily="18" charset="0"/>
              </a:rPr>
              <a:t>PROCEDIMIENTO DOCUMENTADO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7" name="Text Box 18"/>
          <p:cNvSpPr txBox="1">
            <a:spLocks noChangeArrowheads="1"/>
          </p:cNvSpPr>
          <p:nvPr/>
        </p:nvSpPr>
        <p:spPr bwMode="auto">
          <a:xfrm>
            <a:off x="2181225" y="454025"/>
            <a:ext cx="32004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MX" sz="1400" dirty="0">
                <a:latin typeface="Arial Narrow" pitchFamily="34" charset="0"/>
                <a:cs typeface="Times New Roman" pitchFamily="18" charset="0"/>
              </a:rPr>
              <a:t>Soporte Técnico</a:t>
            </a:r>
            <a:endParaRPr lang="es-MX" sz="1400" dirty="0">
              <a:cs typeface="Times New Roman" pitchFamily="18" charset="0"/>
            </a:endParaRPr>
          </a:p>
          <a:p>
            <a:pPr eaLnBrk="1" hangingPunct="1"/>
            <a:r>
              <a:rPr lang="es-MX" sz="900" dirty="0">
                <a:latin typeface="Arial Narrow" pitchFamily="34" charset="0"/>
                <a:cs typeface="Times New Roman" pitchFamily="18" charset="0"/>
              </a:rPr>
              <a:t> 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8" name="Text Box 27"/>
          <p:cNvSpPr txBox="1">
            <a:spLocks noChangeArrowheads="1"/>
          </p:cNvSpPr>
          <p:nvPr/>
        </p:nvSpPr>
        <p:spPr bwMode="auto">
          <a:xfrm>
            <a:off x="5724525" y="454025"/>
            <a:ext cx="800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1200" dirty="0">
                <a:latin typeface="Arial Narrow" pitchFamily="34" charset="0"/>
                <a:cs typeface="Times New Roman" pitchFamily="18" charset="0"/>
              </a:rPr>
              <a:t> 1   de   2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09" name="Text Box 28"/>
          <p:cNvSpPr txBox="1">
            <a:spLocks noChangeArrowheads="1"/>
          </p:cNvSpPr>
          <p:nvPr/>
        </p:nvSpPr>
        <p:spPr bwMode="auto">
          <a:xfrm>
            <a:off x="2066925" y="796925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800" dirty="0">
                <a:latin typeface="Arial Narrow" pitchFamily="34" charset="0"/>
                <a:cs typeface="Times New Roman" pitchFamily="18" charset="0"/>
              </a:rPr>
              <a:t>17-11-11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0" name="AutoShape 43"/>
          <p:cNvSpPr>
            <a:spLocks noChangeArrowheads="1"/>
          </p:cNvSpPr>
          <p:nvPr/>
        </p:nvSpPr>
        <p:spPr bwMode="auto">
          <a:xfrm>
            <a:off x="4924425" y="796925"/>
            <a:ext cx="16002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MX" sz="1200" dirty="0">
                <a:latin typeface="Arial Narrow" pitchFamily="34" charset="0"/>
                <a:cs typeface="Times New Roman" pitchFamily="18" charset="0"/>
              </a:rPr>
              <a:t>Clave: P-OPE-02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1" name="AutoShape 45"/>
          <p:cNvSpPr>
            <a:spLocks noChangeArrowheads="1"/>
          </p:cNvSpPr>
          <p:nvPr/>
        </p:nvSpPr>
        <p:spPr bwMode="auto">
          <a:xfrm>
            <a:off x="2752725" y="796925"/>
            <a:ext cx="12573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Revisión: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2" name="Text Box 46"/>
          <p:cNvSpPr txBox="1">
            <a:spLocks noChangeArrowheads="1"/>
          </p:cNvSpPr>
          <p:nvPr/>
        </p:nvSpPr>
        <p:spPr bwMode="auto">
          <a:xfrm>
            <a:off x="3324225" y="796925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800" smtClean="0">
                <a:latin typeface="Arial Narrow" pitchFamily="34" charset="0"/>
                <a:cs typeface="Times New Roman" pitchFamily="18" charset="0"/>
              </a:rPr>
              <a:t>31-07-13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3" name="Text Box 48"/>
          <p:cNvSpPr txBox="1">
            <a:spLocks noChangeArrowheads="1"/>
          </p:cNvSpPr>
          <p:nvPr/>
        </p:nvSpPr>
        <p:spPr bwMode="auto">
          <a:xfrm>
            <a:off x="4581525" y="7969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ES_tradnl" sz="1200" dirty="0" smtClean="0">
                <a:latin typeface="Arial Narrow" pitchFamily="34" charset="0"/>
                <a:cs typeface="Times New Roman" pitchFamily="18" charset="0"/>
              </a:rPr>
              <a:t>01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4" name="AutoShape 44"/>
          <p:cNvSpPr>
            <a:spLocks noChangeArrowheads="1"/>
          </p:cNvSpPr>
          <p:nvPr/>
        </p:nvSpPr>
        <p:spPr bwMode="auto">
          <a:xfrm>
            <a:off x="1700213" y="8027988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Inicio / Fin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5" name="AutoShape 44"/>
          <p:cNvSpPr>
            <a:spLocks noChangeArrowheads="1"/>
          </p:cNvSpPr>
          <p:nvPr/>
        </p:nvSpPr>
        <p:spPr bwMode="auto">
          <a:xfrm>
            <a:off x="323850" y="8027988"/>
            <a:ext cx="6345238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b="1" dirty="0">
                <a:cs typeface="Times New Roman" pitchFamily="18" charset="0"/>
              </a:rPr>
              <a:t>SIMBOLOGÍA</a:t>
            </a:r>
            <a:r>
              <a:rPr lang="es-MX" sz="1000" dirty="0">
                <a:cs typeface="Times New Roman" pitchFamily="18" charset="0"/>
              </a:rPr>
              <a:t>:</a:t>
            </a:r>
          </a:p>
        </p:txBody>
      </p:sp>
      <p:sp>
        <p:nvSpPr>
          <p:cNvPr id="3116" name="AutoShape 44"/>
          <p:cNvSpPr>
            <a:spLocks noChangeArrowheads="1"/>
          </p:cNvSpPr>
          <p:nvPr/>
        </p:nvSpPr>
        <p:spPr bwMode="auto">
          <a:xfrm>
            <a:off x="2852738" y="8027988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Actividad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7" name="AutoShape 44"/>
          <p:cNvSpPr>
            <a:spLocks noChangeArrowheads="1"/>
          </p:cNvSpPr>
          <p:nvPr/>
        </p:nvSpPr>
        <p:spPr bwMode="auto">
          <a:xfrm>
            <a:off x="4010025" y="8037513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Decisión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8" name="AutoShape 44"/>
          <p:cNvSpPr>
            <a:spLocks noChangeArrowheads="1"/>
          </p:cNvSpPr>
          <p:nvPr/>
        </p:nvSpPr>
        <p:spPr bwMode="auto">
          <a:xfrm>
            <a:off x="4875213" y="8037513"/>
            <a:ext cx="785812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Conector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19" name="AutoShape 32"/>
          <p:cNvSpPr>
            <a:spLocks noChangeArrowheads="1"/>
          </p:cNvSpPr>
          <p:nvPr/>
        </p:nvSpPr>
        <p:spPr bwMode="auto">
          <a:xfrm>
            <a:off x="323850" y="8380413"/>
            <a:ext cx="3200400" cy="3063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Elaboró:   Dirección de Informática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120" name="AutoShape 33"/>
          <p:cNvSpPr>
            <a:spLocks noChangeArrowheads="1"/>
          </p:cNvSpPr>
          <p:nvPr/>
        </p:nvSpPr>
        <p:spPr bwMode="auto">
          <a:xfrm>
            <a:off x="3524250" y="8380413"/>
            <a:ext cx="3144838" cy="3063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Aprobó:   </a:t>
            </a:r>
            <a:r>
              <a:rPr lang="es-MX" sz="1000" u="sng" dirty="0">
                <a:latin typeface="Arial Narrow" pitchFamily="34" charset="0"/>
                <a:cs typeface="Times New Roman" pitchFamily="18" charset="0"/>
              </a:rPr>
              <a:t>Representante</a:t>
            </a:r>
            <a:r>
              <a:rPr lang="es-MX" sz="1000" dirty="0">
                <a:latin typeface="Arial Narrow" pitchFamily="34" charset="0"/>
                <a:cs typeface="Times New Roman" pitchFamily="18" charset="0"/>
              </a:rPr>
              <a:t> del SGC</a:t>
            </a:r>
            <a:endParaRPr lang="es-MX" sz="1000" dirty="0">
              <a:cs typeface="Times New Roman" pitchFamily="18" charset="0"/>
            </a:endParaRPr>
          </a:p>
          <a:p>
            <a:r>
              <a:rPr lang="es-MX" sz="1000" dirty="0">
                <a:cs typeface="Times New Roman" pitchFamily="18" charset="0"/>
              </a:rPr>
              <a:t> </a:t>
            </a:r>
          </a:p>
        </p:txBody>
      </p:sp>
      <p:sp>
        <p:nvSpPr>
          <p:cNvPr id="3121" name="AutoShape 34"/>
          <p:cNvSpPr>
            <a:spLocks noChangeArrowheads="1"/>
          </p:cNvSpPr>
          <p:nvPr/>
        </p:nvSpPr>
        <p:spPr bwMode="auto">
          <a:xfrm>
            <a:off x="323850" y="8686800"/>
            <a:ext cx="3209925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 sz="1000" dirty="0">
              <a:cs typeface="Times New Roman" pitchFamily="18" charset="0"/>
            </a:endParaRPr>
          </a:p>
        </p:txBody>
      </p:sp>
      <p:sp>
        <p:nvSpPr>
          <p:cNvPr id="3122" name="AutoShape 35"/>
          <p:cNvSpPr>
            <a:spLocks noChangeArrowheads="1"/>
          </p:cNvSpPr>
          <p:nvPr/>
        </p:nvSpPr>
        <p:spPr bwMode="auto">
          <a:xfrm>
            <a:off x="3524250" y="8686800"/>
            <a:ext cx="3144838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cs typeface="Times New Roman" pitchFamily="18" charset="0"/>
              </a:rPr>
              <a:t> </a:t>
            </a:r>
          </a:p>
        </p:txBody>
      </p:sp>
      <p:sp>
        <p:nvSpPr>
          <p:cNvPr id="30" name="29 Rectángulo redondeado"/>
          <p:cNvSpPr/>
          <p:nvPr/>
        </p:nvSpPr>
        <p:spPr>
          <a:xfrm>
            <a:off x="1435100" y="8128000"/>
            <a:ext cx="338138" cy="138113"/>
          </a:xfrm>
          <a:prstGeom prst="roundRect">
            <a:avLst>
              <a:gd name="adj" fmla="val 33027"/>
            </a:avLst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31" name="30 Rectángulo redondeado"/>
          <p:cNvSpPr/>
          <p:nvPr/>
        </p:nvSpPr>
        <p:spPr>
          <a:xfrm>
            <a:off x="2565400" y="8128000"/>
            <a:ext cx="336550" cy="138113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32" name="31 Triángulo isósceles"/>
          <p:cNvSpPr/>
          <p:nvPr/>
        </p:nvSpPr>
        <p:spPr>
          <a:xfrm>
            <a:off x="3656013" y="8105775"/>
            <a:ext cx="420687" cy="138113"/>
          </a:xfrm>
          <a:prstGeom prst="triangle">
            <a:avLst/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33" name="32 Elipse"/>
          <p:cNvSpPr/>
          <p:nvPr/>
        </p:nvSpPr>
        <p:spPr>
          <a:xfrm>
            <a:off x="4716463" y="8101013"/>
            <a:ext cx="225425" cy="187325"/>
          </a:xfrm>
          <a:prstGeom prst="ellipse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3127" name="AutoShape 44"/>
          <p:cNvSpPr>
            <a:spLocks noChangeArrowheads="1"/>
          </p:cNvSpPr>
          <p:nvPr/>
        </p:nvSpPr>
        <p:spPr bwMode="auto">
          <a:xfrm>
            <a:off x="5876925" y="8032750"/>
            <a:ext cx="792163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Dirección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35" name="34 Flecha derecha"/>
          <p:cNvSpPr/>
          <p:nvPr/>
        </p:nvSpPr>
        <p:spPr>
          <a:xfrm>
            <a:off x="5622925" y="8172450"/>
            <a:ext cx="220663" cy="46038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38"/>
          <p:cNvSpPr>
            <a:spLocks noChangeArrowheads="1"/>
          </p:cNvSpPr>
          <p:nvPr/>
        </p:nvSpPr>
        <p:spPr bwMode="auto">
          <a:xfrm>
            <a:off x="1557338" y="1257300"/>
            <a:ext cx="3816350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Actividades </a:t>
            </a:r>
          </a:p>
        </p:txBody>
      </p:sp>
      <p:sp>
        <p:nvSpPr>
          <p:cNvPr id="4099" name="AutoShape 239"/>
          <p:cNvSpPr>
            <a:spLocks noChangeArrowheads="1"/>
          </p:cNvSpPr>
          <p:nvPr/>
        </p:nvSpPr>
        <p:spPr bwMode="auto">
          <a:xfrm>
            <a:off x="5373688" y="1257300"/>
            <a:ext cx="1295400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Referencias</a:t>
            </a:r>
          </a:p>
        </p:txBody>
      </p:sp>
      <p:sp>
        <p:nvSpPr>
          <p:cNvPr id="4100" name="AutoShape 240"/>
          <p:cNvSpPr>
            <a:spLocks noChangeArrowheads="1"/>
          </p:cNvSpPr>
          <p:nvPr/>
        </p:nvSpPr>
        <p:spPr bwMode="auto">
          <a:xfrm>
            <a:off x="5373688" y="1544638"/>
            <a:ext cx="1295400" cy="6408737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4101" name="AutoShape 241"/>
          <p:cNvSpPr>
            <a:spLocks noChangeArrowheads="1"/>
          </p:cNvSpPr>
          <p:nvPr/>
        </p:nvSpPr>
        <p:spPr bwMode="auto">
          <a:xfrm>
            <a:off x="1557338" y="1544638"/>
            <a:ext cx="3816350" cy="6408737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4102" name="AutoShape 242"/>
          <p:cNvSpPr>
            <a:spLocks noChangeArrowheads="1"/>
          </p:cNvSpPr>
          <p:nvPr/>
        </p:nvSpPr>
        <p:spPr bwMode="auto">
          <a:xfrm>
            <a:off x="333375" y="1544638"/>
            <a:ext cx="1223963" cy="6408737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4103" name="AutoShape 534"/>
          <p:cNvSpPr>
            <a:spLocks noChangeArrowheads="1"/>
          </p:cNvSpPr>
          <p:nvPr/>
        </p:nvSpPr>
        <p:spPr bwMode="auto">
          <a:xfrm>
            <a:off x="333375" y="1257300"/>
            <a:ext cx="1223963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Responsable</a:t>
            </a:r>
          </a:p>
        </p:txBody>
      </p:sp>
      <p:sp>
        <p:nvSpPr>
          <p:cNvPr id="4104" name="AutoShape 648"/>
          <p:cNvSpPr>
            <a:spLocks noChangeArrowheads="1"/>
          </p:cNvSpPr>
          <p:nvPr/>
        </p:nvSpPr>
        <p:spPr bwMode="auto">
          <a:xfrm>
            <a:off x="3214688" y="1617663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 dirty="0">
                <a:latin typeface="Arial Narrow" pitchFamily="34" charset="0"/>
              </a:rPr>
              <a:t>Inicio</a:t>
            </a:r>
          </a:p>
        </p:txBody>
      </p:sp>
      <p:cxnSp>
        <p:nvCxnSpPr>
          <p:cNvPr id="4105" name="AutoShape 649"/>
          <p:cNvCxnSpPr>
            <a:cxnSpLocks noChangeShapeType="1"/>
            <a:stCxn id="4104" idx="2"/>
          </p:cNvCxnSpPr>
          <p:nvPr/>
        </p:nvCxnSpPr>
        <p:spPr bwMode="auto">
          <a:xfrm flipH="1">
            <a:off x="3498850" y="1782763"/>
            <a:ext cx="3175" cy="122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06" name="Rectangle 664"/>
          <p:cNvSpPr>
            <a:spLocks noChangeArrowheads="1"/>
          </p:cNvSpPr>
          <p:nvPr/>
        </p:nvSpPr>
        <p:spPr bwMode="auto">
          <a:xfrm>
            <a:off x="5408968" y="2764655"/>
            <a:ext cx="11430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Análisis y solución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07" name="Rectangle 701"/>
          <p:cNvSpPr>
            <a:spLocks noChangeArrowheads="1"/>
          </p:cNvSpPr>
          <p:nvPr/>
        </p:nvSpPr>
        <p:spPr bwMode="auto">
          <a:xfrm>
            <a:off x="333375" y="2728143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</a:t>
            </a:r>
            <a:r>
              <a:rPr lang="es-ES_tradnl" sz="900" dirty="0" smtClean="0">
                <a:latin typeface="Arial Narrow" pitchFamily="34" charset="0"/>
              </a:rPr>
              <a:t>departamento </a:t>
            </a:r>
            <a:r>
              <a:rPr lang="es-ES_tradnl" sz="900" dirty="0">
                <a:latin typeface="Arial Narrow" pitchFamily="34" charset="0"/>
              </a:rPr>
              <a:t>/ Coordinadores Centrales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08" name="Rectangle 666"/>
          <p:cNvSpPr>
            <a:spLocks noChangeArrowheads="1"/>
          </p:cNvSpPr>
          <p:nvPr/>
        </p:nvSpPr>
        <p:spPr bwMode="auto">
          <a:xfrm>
            <a:off x="5391150" y="2195485"/>
            <a:ext cx="1277938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solidFill>
                  <a:srgbClr val="FF0000"/>
                </a:solidFill>
                <a:latin typeface="Arial Narrow" pitchFamily="34" charset="0"/>
              </a:rPr>
              <a:t>Se levanta un reporte de soporte  o solicitud de Tarea. Se registra en 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RED Mine.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09" name="Oval 34"/>
          <p:cNvSpPr>
            <a:spLocks noChangeArrowheads="1"/>
          </p:cNvSpPr>
          <p:nvPr/>
        </p:nvSpPr>
        <p:spPr bwMode="auto">
          <a:xfrm>
            <a:off x="3213100" y="7305675"/>
            <a:ext cx="576263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10" name="Rectangle 666"/>
          <p:cNvSpPr>
            <a:spLocks noChangeArrowheads="1"/>
          </p:cNvSpPr>
          <p:nvPr/>
        </p:nvSpPr>
        <p:spPr bwMode="auto">
          <a:xfrm>
            <a:off x="5429250" y="1782763"/>
            <a:ext cx="1277938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Ticket electrónico</a:t>
            </a:r>
            <a:r>
              <a:rPr lang="es-ES_tradnl" sz="900" dirty="0" smtClean="0">
                <a:latin typeface="Arial Narrow" pitchFamily="34" charset="0"/>
              </a:rPr>
              <a:t> / Oficio </a:t>
            </a:r>
            <a:r>
              <a:rPr lang="es-ES_tradnl" sz="900" dirty="0">
                <a:latin typeface="Arial Narrow" pitchFamily="34" charset="0"/>
              </a:rPr>
              <a:t>/ Memorándum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11" name="Rectangle 700"/>
          <p:cNvSpPr>
            <a:spLocks noChangeArrowheads="1"/>
          </p:cNvSpPr>
          <p:nvPr/>
        </p:nvSpPr>
        <p:spPr bwMode="auto">
          <a:xfrm>
            <a:off x="404813" y="1905000"/>
            <a:ext cx="11509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 / Secretaria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12" name="70 Rectángulo"/>
          <p:cNvSpPr>
            <a:spLocks noChangeArrowheads="1"/>
          </p:cNvSpPr>
          <p:nvPr/>
        </p:nvSpPr>
        <p:spPr bwMode="auto">
          <a:xfrm>
            <a:off x="1628775" y="1887538"/>
            <a:ext cx="3600450" cy="24923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Se recibe solicitud para soporte técnico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13" name="17 Rectángulo"/>
          <p:cNvSpPr>
            <a:spLocks noChangeArrowheads="1"/>
          </p:cNvSpPr>
          <p:nvPr/>
        </p:nvSpPr>
        <p:spPr bwMode="auto">
          <a:xfrm>
            <a:off x="1708244" y="4316921"/>
            <a:ext cx="3606800" cy="28949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Se asiste a revisar el equipo y s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e determina si </a:t>
            </a:r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el problema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se resuelve en sitio </a:t>
            </a:r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o se lleva a taller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15" name="48 CuadroTexto"/>
          <p:cNvSpPr txBox="1">
            <a:spLocks noChangeArrowheads="1"/>
          </p:cNvSpPr>
          <p:nvPr/>
        </p:nvSpPr>
        <p:spPr bwMode="auto">
          <a:xfrm>
            <a:off x="2555875" y="2176463"/>
            <a:ext cx="7143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700" dirty="0" smtClean="0">
                <a:latin typeface="Arial Narrow" pitchFamily="34" charset="0"/>
              </a:rPr>
              <a:t>Telefónico</a:t>
            </a:r>
            <a:endParaRPr lang="es-MX" sz="700" dirty="0">
              <a:latin typeface="Arial Narrow" pitchFamily="34" charset="0"/>
            </a:endParaRPr>
          </a:p>
        </p:txBody>
      </p:sp>
      <p:sp>
        <p:nvSpPr>
          <p:cNvPr id="4116" name="48 CuadroTexto"/>
          <p:cNvSpPr txBox="1">
            <a:spLocks noChangeArrowheads="1"/>
          </p:cNvSpPr>
          <p:nvPr/>
        </p:nvSpPr>
        <p:spPr bwMode="auto">
          <a:xfrm>
            <a:off x="3852863" y="2176463"/>
            <a:ext cx="71437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700" dirty="0">
                <a:latin typeface="Arial Narrow" pitchFamily="34" charset="0"/>
              </a:rPr>
              <a:t>Personal</a:t>
            </a:r>
          </a:p>
        </p:txBody>
      </p:sp>
      <p:sp>
        <p:nvSpPr>
          <p:cNvPr id="78" name="34 Decisión"/>
          <p:cNvSpPr/>
          <p:nvPr/>
        </p:nvSpPr>
        <p:spPr>
          <a:xfrm>
            <a:off x="2708920" y="4962525"/>
            <a:ext cx="1584325" cy="504825"/>
          </a:xfrm>
          <a:prstGeom prst="flowChartDecision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MX" sz="800" dirty="0">
                <a:solidFill>
                  <a:srgbClr val="000000"/>
                </a:solidFill>
                <a:latin typeface="Arial Narrow" pitchFamily="34" charset="0"/>
                <a:ea typeface="ＭＳ Ｐゴシック" charset="-128"/>
              </a:rPr>
              <a:t>¿Lugar o Taller?</a:t>
            </a:r>
          </a:p>
        </p:txBody>
      </p:sp>
      <p:sp>
        <p:nvSpPr>
          <p:cNvPr id="4118" name="AutoShape 74"/>
          <p:cNvSpPr>
            <a:spLocks noChangeArrowheads="1"/>
          </p:cNvSpPr>
          <p:nvPr/>
        </p:nvSpPr>
        <p:spPr bwMode="auto">
          <a:xfrm>
            <a:off x="3611563" y="6856413"/>
            <a:ext cx="217487" cy="215900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200" dirty="0"/>
              <a:t>1</a:t>
            </a:r>
            <a:endParaRPr lang="es-ES" sz="1200" dirty="0"/>
          </a:p>
        </p:txBody>
      </p:sp>
      <p:cxnSp>
        <p:nvCxnSpPr>
          <p:cNvPr id="4119" name="AutoShape 60"/>
          <p:cNvCxnSpPr>
            <a:cxnSpLocks noChangeShapeType="1"/>
          </p:cNvCxnSpPr>
          <p:nvPr/>
        </p:nvCxnSpPr>
        <p:spPr bwMode="auto">
          <a:xfrm>
            <a:off x="3829050" y="6942138"/>
            <a:ext cx="334963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20" name="AutoShape 32"/>
          <p:cNvCxnSpPr>
            <a:cxnSpLocks noChangeShapeType="1"/>
          </p:cNvCxnSpPr>
          <p:nvPr/>
        </p:nvCxnSpPr>
        <p:spPr bwMode="auto">
          <a:xfrm>
            <a:off x="3492500" y="2125663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3" name="34 Decisión"/>
          <p:cNvSpPr/>
          <p:nvPr/>
        </p:nvSpPr>
        <p:spPr>
          <a:xfrm>
            <a:off x="2881313" y="2276475"/>
            <a:ext cx="1222375" cy="279400"/>
          </a:xfrm>
          <a:prstGeom prst="flowChartDecision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700" dirty="0">
                <a:solidFill>
                  <a:srgbClr val="000000"/>
                </a:solidFill>
                <a:latin typeface="Arial Narrow" pitchFamily="34" charset="0"/>
                <a:ea typeface="ＭＳ Ｐゴシック" charset="-128"/>
              </a:rPr>
              <a:t>¿Personal o Telefónico?</a:t>
            </a:r>
            <a:endParaRPr lang="es-MX" sz="700" dirty="0">
              <a:solidFill>
                <a:srgbClr val="000000"/>
              </a:solidFill>
              <a:latin typeface="Arial Narrow" pitchFamily="34" charset="0"/>
              <a:ea typeface="ＭＳ Ｐゴシック" charset="-128"/>
            </a:endParaRPr>
          </a:p>
        </p:txBody>
      </p:sp>
      <p:sp>
        <p:nvSpPr>
          <p:cNvPr id="4122" name="18 Rectángulo"/>
          <p:cNvSpPr>
            <a:spLocks noChangeArrowheads="1"/>
          </p:cNvSpPr>
          <p:nvPr/>
        </p:nvSpPr>
        <p:spPr bwMode="auto">
          <a:xfrm>
            <a:off x="1628775" y="2771800"/>
            <a:ext cx="2295525" cy="2000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>
                <a:latin typeface="Arial Narrow" pitchFamily="34" charset="0"/>
              </a:rPr>
              <a:t>Se le explica que puede hacer para resolverlo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85" name="38 Forma"/>
          <p:cNvCxnSpPr/>
          <p:nvPr/>
        </p:nvCxnSpPr>
        <p:spPr>
          <a:xfrm rot="5400000">
            <a:off x="2701925" y="2497138"/>
            <a:ext cx="287338" cy="144462"/>
          </a:xfrm>
          <a:prstGeom prst="bentConnector3">
            <a:avLst>
              <a:gd name="adj1" fmla="val -223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24" name="18 Rectángulo"/>
          <p:cNvSpPr>
            <a:spLocks noChangeArrowheads="1"/>
          </p:cNvSpPr>
          <p:nvPr/>
        </p:nvSpPr>
        <p:spPr bwMode="auto">
          <a:xfrm>
            <a:off x="2924175" y="5991225"/>
            <a:ext cx="2389188" cy="249238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S</a:t>
            </a:r>
            <a:r>
              <a:rPr lang="es-ES_tradnl" sz="900" dirty="0">
                <a:latin typeface="Arial Narrow" pitchFamily="34" charset="0"/>
              </a:rPr>
              <a:t>e lleva al taller y se resuelve el problema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25" name="18 Rectángulo"/>
          <p:cNvSpPr>
            <a:spLocks noChangeArrowheads="1"/>
          </p:cNvSpPr>
          <p:nvPr/>
        </p:nvSpPr>
        <p:spPr bwMode="auto">
          <a:xfrm>
            <a:off x="1628775" y="5519738"/>
            <a:ext cx="2062163" cy="32385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/>
              <a:t>Se repara el </a:t>
            </a:r>
            <a:r>
              <a:rPr lang="es-ES_tradnl" sz="800" dirty="0" smtClean="0"/>
              <a:t>problema</a:t>
            </a:r>
            <a:endParaRPr lang="es-ES" sz="800" dirty="0"/>
          </a:p>
        </p:txBody>
      </p:sp>
      <p:sp>
        <p:nvSpPr>
          <p:cNvPr id="4126" name="18 Rectángulo"/>
          <p:cNvSpPr>
            <a:spLocks noChangeArrowheads="1"/>
          </p:cNvSpPr>
          <p:nvPr/>
        </p:nvSpPr>
        <p:spPr bwMode="auto">
          <a:xfrm>
            <a:off x="2954338" y="6383338"/>
            <a:ext cx="2376487" cy="2889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>
                <a:latin typeface="Arial Narrow" pitchFamily="34" charset="0"/>
              </a:rPr>
              <a:t>Se corrobora su funcionamiento y se entrega a usuario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127" name="AutoShape 55"/>
          <p:cNvCxnSpPr>
            <a:cxnSpLocks noChangeShapeType="1"/>
            <a:stCxn id="4126" idx="2"/>
            <a:endCxn id="4109" idx="6"/>
          </p:cNvCxnSpPr>
          <p:nvPr/>
        </p:nvCxnSpPr>
        <p:spPr bwMode="auto">
          <a:xfrm rot="5400000">
            <a:off x="3576638" y="6884988"/>
            <a:ext cx="777875" cy="35242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28" name="48 CuadroTexto"/>
          <p:cNvSpPr txBox="1">
            <a:spLocks noChangeArrowheads="1"/>
          </p:cNvSpPr>
          <p:nvPr/>
        </p:nvSpPr>
        <p:spPr bwMode="auto">
          <a:xfrm>
            <a:off x="2564904" y="4891088"/>
            <a:ext cx="7143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800" dirty="0">
                <a:latin typeface="Arial Narrow" pitchFamily="34" charset="0"/>
              </a:rPr>
              <a:t>L</a:t>
            </a:r>
            <a:r>
              <a:rPr lang="es-MX" sz="800" dirty="0" smtClean="0">
                <a:latin typeface="Arial Narrow" pitchFamily="34" charset="0"/>
              </a:rPr>
              <a:t>ugar</a:t>
            </a:r>
            <a:endParaRPr lang="es-MX" sz="700" dirty="0">
              <a:latin typeface="Arial Narrow" pitchFamily="34" charset="0"/>
            </a:endParaRPr>
          </a:p>
        </p:txBody>
      </p:sp>
      <p:sp>
        <p:nvSpPr>
          <p:cNvPr id="4129" name="48 CuadroTexto"/>
          <p:cNvSpPr txBox="1">
            <a:spLocks noChangeArrowheads="1"/>
          </p:cNvSpPr>
          <p:nvPr/>
        </p:nvSpPr>
        <p:spPr bwMode="auto">
          <a:xfrm>
            <a:off x="3933056" y="4932620"/>
            <a:ext cx="71437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Taller</a:t>
            </a:r>
            <a:endParaRPr lang="es-MX" sz="700" dirty="0">
              <a:latin typeface="Arial" charset="0"/>
            </a:endParaRPr>
          </a:p>
        </p:txBody>
      </p:sp>
      <p:cxnSp>
        <p:nvCxnSpPr>
          <p:cNvPr id="4130" name="AutoShape 32"/>
          <p:cNvCxnSpPr>
            <a:cxnSpLocks noChangeShapeType="1"/>
            <a:stCxn id="4113" idx="2"/>
            <a:endCxn id="78" idx="0"/>
          </p:cNvCxnSpPr>
          <p:nvPr/>
        </p:nvCxnSpPr>
        <p:spPr bwMode="auto">
          <a:xfrm flipH="1">
            <a:off x="3501083" y="4606416"/>
            <a:ext cx="10561" cy="35610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32" name="AutoShape 32"/>
          <p:cNvCxnSpPr>
            <a:cxnSpLocks noChangeShapeType="1"/>
          </p:cNvCxnSpPr>
          <p:nvPr/>
        </p:nvCxnSpPr>
        <p:spPr bwMode="auto">
          <a:xfrm>
            <a:off x="4144963" y="622458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33" name="AutoShape 55"/>
          <p:cNvCxnSpPr>
            <a:cxnSpLocks noChangeShapeType="1"/>
            <a:stCxn id="78" idx="1"/>
          </p:cNvCxnSpPr>
          <p:nvPr/>
        </p:nvCxnSpPr>
        <p:spPr bwMode="auto">
          <a:xfrm rot="10800000" flipV="1">
            <a:off x="2421582" y="5214938"/>
            <a:ext cx="287338" cy="3222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34" name="AutoShape 55"/>
          <p:cNvCxnSpPr>
            <a:cxnSpLocks noChangeShapeType="1"/>
            <a:stCxn id="78" idx="3"/>
            <a:endCxn id="4124" idx="0"/>
          </p:cNvCxnSpPr>
          <p:nvPr/>
        </p:nvCxnSpPr>
        <p:spPr bwMode="auto">
          <a:xfrm flipH="1">
            <a:off x="4118769" y="5214938"/>
            <a:ext cx="174476" cy="776287"/>
          </a:xfrm>
          <a:prstGeom prst="bentConnector4">
            <a:avLst>
              <a:gd name="adj1" fmla="val -131021"/>
              <a:gd name="adj2" fmla="val 6625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35" name="18 Rectángulo"/>
          <p:cNvSpPr>
            <a:spLocks noChangeArrowheads="1"/>
          </p:cNvSpPr>
          <p:nvPr/>
        </p:nvSpPr>
        <p:spPr bwMode="auto">
          <a:xfrm>
            <a:off x="1654174" y="3562322"/>
            <a:ext cx="1670051" cy="220691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solidFill>
                  <a:srgbClr val="FF0000"/>
                </a:solidFill>
                <a:latin typeface="Arial Narrow" pitchFamily="34" charset="0"/>
              </a:rPr>
              <a:t>Se actualiza el reporte de soporte  o solicitud de Tarea con la solución</a:t>
            </a:r>
            <a:endParaRPr lang="es-ES" sz="800" dirty="0">
              <a:solidFill>
                <a:srgbClr val="FF0000"/>
              </a:solidFill>
            </a:endParaRPr>
          </a:p>
        </p:txBody>
      </p:sp>
      <p:cxnSp>
        <p:nvCxnSpPr>
          <p:cNvPr id="4136" name="AutoShape 32"/>
          <p:cNvCxnSpPr>
            <a:cxnSpLocks noChangeShapeType="1"/>
            <a:stCxn id="4122" idx="2"/>
            <a:endCxn id="102" idx="0"/>
          </p:cNvCxnSpPr>
          <p:nvPr/>
        </p:nvCxnSpPr>
        <p:spPr bwMode="auto">
          <a:xfrm flipH="1">
            <a:off x="2774157" y="2971825"/>
            <a:ext cx="2381" cy="1412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4137" name="AutoShape 55"/>
          <p:cNvCxnSpPr>
            <a:cxnSpLocks noChangeShapeType="1"/>
            <a:endCxn id="4126" idx="1"/>
          </p:cNvCxnSpPr>
          <p:nvPr/>
        </p:nvCxnSpPr>
        <p:spPr bwMode="auto">
          <a:xfrm rot="16200000" flipH="1">
            <a:off x="2473326" y="6046787"/>
            <a:ext cx="666750" cy="295275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02" name="34 Decisión"/>
          <p:cNvSpPr/>
          <p:nvPr/>
        </p:nvSpPr>
        <p:spPr>
          <a:xfrm>
            <a:off x="2162175" y="3113088"/>
            <a:ext cx="1223963" cy="279400"/>
          </a:xfrm>
          <a:prstGeom prst="flowChartDecision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s-ES" sz="700" dirty="0">
                <a:solidFill>
                  <a:srgbClr val="000000"/>
                </a:solidFill>
                <a:latin typeface="Arial Narrow" pitchFamily="34" charset="0"/>
                <a:ea typeface="ＭＳ Ｐゴシック" charset="-128"/>
              </a:rPr>
              <a:t>¿Se resolvió  problema?</a:t>
            </a:r>
            <a:endParaRPr lang="es-MX" sz="700" dirty="0">
              <a:solidFill>
                <a:srgbClr val="000000"/>
              </a:solidFill>
              <a:latin typeface="Arial Narrow" pitchFamily="34" charset="0"/>
              <a:ea typeface="ＭＳ Ｐゴシック" charset="-128"/>
            </a:endParaRPr>
          </a:p>
        </p:txBody>
      </p:sp>
      <p:cxnSp>
        <p:nvCxnSpPr>
          <p:cNvPr id="103" name="38 Forma"/>
          <p:cNvCxnSpPr>
            <a:stCxn id="102" idx="1"/>
            <a:endCxn id="4135" idx="0"/>
          </p:cNvCxnSpPr>
          <p:nvPr/>
        </p:nvCxnSpPr>
        <p:spPr>
          <a:xfrm rot="10800000" flipH="1" flipV="1">
            <a:off x="2162174" y="3252788"/>
            <a:ext cx="327025" cy="309534"/>
          </a:xfrm>
          <a:prstGeom prst="bentConnector4">
            <a:avLst>
              <a:gd name="adj1" fmla="val -69903"/>
              <a:gd name="adj2" fmla="val 72566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40" name="48 CuadroTexto"/>
          <p:cNvSpPr txBox="1">
            <a:spLocks noChangeArrowheads="1"/>
          </p:cNvSpPr>
          <p:nvPr/>
        </p:nvSpPr>
        <p:spPr bwMode="auto">
          <a:xfrm>
            <a:off x="2032000" y="3048000"/>
            <a:ext cx="3302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700" dirty="0">
                <a:latin typeface="Arial Narrow" pitchFamily="34" charset="0"/>
              </a:rPr>
              <a:t>Si</a:t>
            </a:r>
          </a:p>
        </p:txBody>
      </p:sp>
      <p:sp>
        <p:nvSpPr>
          <p:cNvPr id="4141" name="48 CuadroTexto"/>
          <p:cNvSpPr txBox="1">
            <a:spLocks noChangeArrowheads="1"/>
          </p:cNvSpPr>
          <p:nvPr/>
        </p:nvSpPr>
        <p:spPr bwMode="auto">
          <a:xfrm>
            <a:off x="3214688" y="3057525"/>
            <a:ext cx="31908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700" dirty="0">
                <a:latin typeface="Arial Narrow" pitchFamily="34" charset="0"/>
              </a:rPr>
              <a:t>No</a:t>
            </a:r>
          </a:p>
        </p:txBody>
      </p:sp>
      <p:cxnSp>
        <p:nvCxnSpPr>
          <p:cNvPr id="106" name="38 Forma"/>
          <p:cNvCxnSpPr>
            <a:stCxn id="83" idx="3"/>
            <a:endCxn id="4113" idx="0"/>
          </p:cNvCxnSpPr>
          <p:nvPr/>
        </p:nvCxnSpPr>
        <p:spPr>
          <a:xfrm flipH="1">
            <a:off x="3511644" y="2416175"/>
            <a:ext cx="592044" cy="1900746"/>
          </a:xfrm>
          <a:prstGeom prst="bentConnector4">
            <a:avLst>
              <a:gd name="adj1" fmla="val -38612"/>
              <a:gd name="adj2" fmla="val 53675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43" name="AutoShape 32"/>
          <p:cNvCxnSpPr>
            <a:cxnSpLocks noChangeShapeType="1"/>
            <a:stCxn id="102" idx="3"/>
          </p:cNvCxnSpPr>
          <p:nvPr/>
        </p:nvCxnSpPr>
        <p:spPr bwMode="auto">
          <a:xfrm>
            <a:off x="3386138" y="3252788"/>
            <a:ext cx="147637" cy="139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44" name="AutoShape 74"/>
          <p:cNvSpPr>
            <a:spLocks noChangeArrowheads="1"/>
          </p:cNvSpPr>
          <p:nvPr/>
        </p:nvSpPr>
        <p:spPr bwMode="auto">
          <a:xfrm>
            <a:off x="2338388" y="3902075"/>
            <a:ext cx="217487" cy="215900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200" dirty="0"/>
              <a:t>1</a:t>
            </a:r>
            <a:endParaRPr lang="es-ES" sz="1200" dirty="0"/>
          </a:p>
        </p:txBody>
      </p:sp>
      <p:cxnSp>
        <p:nvCxnSpPr>
          <p:cNvPr id="4145" name="AutoShape 60"/>
          <p:cNvCxnSpPr>
            <a:cxnSpLocks noChangeShapeType="1"/>
          </p:cNvCxnSpPr>
          <p:nvPr/>
        </p:nvCxnSpPr>
        <p:spPr bwMode="auto">
          <a:xfrm>
            <a:off x="2455863" y="3762375"/>
            <a:ext cx="0" cy="158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146" name="Rectangle 664"/>
          <p:cNvSpPr>
            <a:spLocks noChangeArrowheads="1"/>
          </p:cNvSpPr>
          <p:nvPr/>
        </p:nvSpPr>
        <p:spPr bwMode="auto">
          <a:xfrm>
            <a:off x="5429250" y="4354513"/>
            <a:ext cx="11430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Análisis y solución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47" name="Rectangle 701"/>
          <p:cNvSpPr>
            <a:spLocks noChangeArrowheads="1"/>
          </p:cNvSpPr>
          <p:nvPr/>
        </p:nvSpPr>
        <p:spPr bwMode="auto">
          <a:xfrm>
            <a:off x="357188" y="3564582"/>
            <a:ext cx="1223962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departamento / Coordinadores Centrales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48" name="Rectangle 701"/>
          <p:cNvSpPr>
            <a:spLocks noChangeArrowheads="1"/>
          </p:cNvSpPr>
          <p:nvPr/>
        </p:nvSpPr>
        <p:spPr bwMode="auto">
          <a:xfrm>
            <a:off x="357188" y="4283075"/>
            <a:ext cx="1223962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departamento / Coordinadores Centrales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49" name="Rectangle 664"/>
          <p:cNvSpPr>
            <a:spLocks noChangeArrowheads="1"/>
          </p:cNvSpPr>
          <p:nvPr/>
        </p:nvSpPr>
        <p:spPr bwMode="auto">
          <a:xfrm>
            <a:off x="5429250" y="5556630"/>
            <a:ext cx="11430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Análisis y solución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50" name="Rectangle 666"/>
          <p:cNvSpPr>
            <a:spLocks noChangeArrowheads="1"/>
          </p:cNvSpPr>
          <p:nvPr/>
        </p:nvSpPr>
        <p:spPr bwMode="auto">
          <a:xfrm>
            <a:off x="5357813" y="6354763"/>
            <a:ext cx="1277937" cy="50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solidFill>
                  <a:srgbClr val="FF0000"/>
                </a:solidFill>
                <a:latin typeface="Arial Narrow" pitchFamily="34" charset="0"/>
              </a:rPr>
              <a:t>Se Cierra el reporte de soporte o solicitud de Tarea, y se indica la solución. Se registra en 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RED Mine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4151" name="Rectangle 701"/>
          <p:cNvSpPr>
            <a:spLocks noChangeArrowheads="1"/>
          </p:cNvSpPr>
          <p:nvPr/>
        </p:nvSpPr>
        <p:spPr bwMode="auto">
          <a:xfrm>
            <a:off x="357188" y="5568950"/>
            <a:ext cx="1223962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departamento / Coordinadores Centrales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152" name="Rectangle 701"/>
          <p:cNvSpPr>
            <a:spLocks noChangeArrowheads="1"/>
          </p:cNvSpPr>
          <p:nvPr/>
        </p:nvSpPr>
        <p:spPr bwMode="auto">
          <a:xfrm>
            <a:off x="357188" y="6354763"/>
            <a:ext cx="1223962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departamento / Coordinadores Centrales</a:t>
            </a:r>
            <a:endParaRPr lang="es-ES" sz="900" dirty="0">
              <a:latin typeface="Arial Narrow" pitchFamily="34" charset="0"/>
            </a:endParaRPr>
          </a:p>
        </p:txBody>
      </p:sp>
      <p:pic>
        <p:nvPicPr>
          <p:cNvPr id="4153" name="Imagen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525" y="395288"/>
            <a:ext cx="1276350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54" name="AutoShape 49"/>
          <p:cNvSpPr>
            <a:spLocks noChangeArrowheads="1"/>
          </p:cNvSpPr>
          <p:nvPr/>
        </p:nvSpPr>
        <p:spPr bwMode="auto">
          <a:xfrm>
            <a:off x="5381625" y="454025"/>
            <a:ext cx="11430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ES_tradnl" sz="1200" dirty="0">
                <a:latin typeface="Arial Narrow" pitchFamily="34" charset="0"/>
                <a:cs typeface="Times New Roman" pitchFamily="18" charset="0"/>
              </a:rPr>
              <a:t>Pág.: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55" name="AutoShape 47"/>
          <p:cNvSpPr>
            <a:spLocks noChangeArrowheads="1"/>
          </p:cNvSpPr>
          <p:nvPr/>
        </p:nvSpPr>
        <p:spPr bwMode="auto">
          <a:xfrm>
            <a:off x="4010025" y="796925"/>
            <a:ext cx="9144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Cambio: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56" name="AutoShape 44"/>
          <p:cNvSpPr>
            <a:spLocks noChangeArrowheads="1"/>
          </p:cNvSpPr>
          <p:nvPr/>
        </p:nvSpPr>
        <p:spPr bwMode="auto">
          <a:xfrm>
            <a:off x="1495425" y="796925"/>
            <a:ext cx="12573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Emisión: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57" name="AutoShape 42"/>
          <p:cNvSpPr>
            <a:spLocks noChangeArrowheads="1"/>
          </p:cNvSpPr>
          <p:nvPr/>
        </p:nvSpPr>
        <p:spPr bwMode="auto">
          <a:xfrm>
            <a:off x="1495425" y="454025"/>
            <a:ext cx="38862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Nombre: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58" name="Text Box 2"/>
          <p:cNvSpPr txBox="1">
            <a:spLocks noChangeArrowheads="1"/>
          </p:cNvSpPr>
          <p:nvPr/>
        </p:nvSpPr>
        <p:spPr bwMode="auto">
          <a:xfrm>
            <a:off x="3690938" y="179388"/>
            <a:ext cx="283368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ES_tradnl" sz="1400" b="1" dirty="0">
                <a:solidFill>
                  <a:srgbClr val="002EC0"/>
                </a:solidFill>
                <a:latin typeface="Arial Narrow" pitchFamily="34" charset="0"/>
                <a:cs typeface="Times New Roman" pitchFamily="18" charset="0"/>
              </a:rPr>
              <a:t>PROCEDIMIENTO DOCUMENTADO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59" name="Text Box 18"/>
          <p:cNvSpPr txBox="1">
            <a:spLocks noChangeArrowheads="1"/>
          </p:cNvSpPr>
          <p:nvPr/>
        </p:nvSpPr>
        <p:spPr bwMode="auto">
          <a:xfrm>
            <a:off x="2181225" y="454025"/>
            <a:ext cx="3200400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s-MX" sz="1400" dirty="0">
                <a:latin typeface="Arial Narrow" pitchFamily="34" charset="0"/>
                <a:cs typeface="Times New Roman" pitchFamily="18" charset="0"/>
              </a:rPr>
              <a:t>Soporte Técnico</a:t>
            </a:r>
            <a:endParaRPr lang="es-MX" sz="1400" dirty="0">
              <a:cs typeface="Times New Roman" pitchFamily="18" charset="0"/>
            </a:endParaRPr>
          </a:p>
          <a:p>
            <a:pPr eaLnBrk="1" hangingPunct="1"/>
            <a:r>
              <a:rPr lang="es-MX" sz="900" dirty="0">
                <a:latin typeface="Arial Narrow" pitchFamily="34" charset="0"/>
                <a:cs typeface="Times New Roman" pitchFamily="18" charset="0"/>
              </a:rPr>
              <a:t> 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60" name="Text Box 27"/>
          <p:cNvSpPr txBox="1">
            <a:spLocks noChangeArrowheads="1"/>
          </p:cNvSpPr>
          <p:nvPr/>
        </p:nvSpPr>
        <p:spPr bwMode="auto">
          <a:xfrm>
            <a:off x="5724525" y="454025"/>
            <a:ext cx="800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1200" dirty="0">
                <a:latin typeface="Arial Narrow" pitchFamily="34" charset="0"/>
                <a:cs typeface="Times New Roman" pitchFamily="18" charset="0"/>
              </a:rPr>
              <a:t> 2   de   2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61" name="Text Box 28"/>
          <p:cNvSpPr txBox="1">
            <a:spLocks noChangeArrowheads="1"/>
          </p:cNvSpPr>
          <p:nvPr/>
        </p:nvSpPr>
        <p:spPr bwMode="auto">
          <a:xfrm>
            <a:off x="2066925" y="796925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800" dirty="0">
                <a:latin typeface="Arial Narrow" pitchFamily="34" charset="0"/>
                <a:cs typeface="Times New Roman" pitchFamily="18" charset="0"/>
              </a:rPr>
              <a:t>17-11-11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62" name="AutoShape 43"/>
          <p:cNvSpPr>
            <a:spLocks noChangeArrowheads="1"/>
          </p:cNvSpPr>
          <p:nvPr/>
        </p:nvSpPr>
        <p:spPr bwMode="auto">
          <a:xfrm>
            <a:off x="4924425" y="796925"/>
            <a:ext cx="16002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/>
            <a:r>
              <a:rPr lang="es-MX" sz="1200" dirty="0">
                <a:latin typeface="Arial Narrow" pitchFamily="34" charset="0"/>
                <a:cs typeface="Times New Roman" pitchFamily="18" charset="0"/>
              </a:rPr>
              <a:t>Clave: P-OPE-02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63" name="AutoShape 45"/>
          <p:cNvSpPr>
            <a:spLocks noChangeArrowheads="1"/>
          </p:cNvSpPr>
          <p:nvPr/>
        </p:nvSpPr>
        <p:spPr bwMode="auto">
          <a:xfrm>
            <a:off x="2752725" y="796925"/>
            <a:ext cx="1257300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Revisión: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64" name="Text Box 46"/>
          <p:cNvSpPr txBox="1">
            <a:spLocks noChangeArrowheads="1"/>
          </p:cNvSpPr>
          <p:nvPr/>
        </p:nvSpPr>
        <p:spPr bwMode="auto">
          <a:xfrm>
            <a:off x="3324225" y="796925"/>
            <a:ext cx="685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  <a:cs typeface="Times New Roman" pitchFamily="18" charset="0"/>
              </a:rPr>
              <a:t>31-07-13</a:t>
            </a:r>
          </a:p>
        </p:txBody>
      </p:sp>
      <p:sp>
        <p:nvSpPr>
          <p:cNvPr id="4165" name="Text Box 48"/>
          <p:cNvSpPr txBox="1">
            <a:spLocks noChangeArrowheads="1"/>
          </p:cNvSpPr>
          <p:nvPr/>
        </p:nvSpPr>
        <p:spPr bwMode="auto">
          <a:xfrm>
            <a:off x="4581525" y="796925"/>
            <a:ext cx="342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82800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ES_tradnl" sz="1200" dirty="0" smtClean="0">
                <a:latin typeface="Arial Narrow" pitchFamily="34" charset="0"/>
                <a:cs typeface="Times New Roman" pitchFamily="18" charset="0"/>
              </a:rPr>
              <a:t>01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66" name="Rectangle 42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 dirty="0"/>
          </a:p>
        </p:txBody>
      </p:sp>
      <p:sp>
        <p:nvSpPr>
          <p:cNvPr id="4167" name="Rectangle 44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 sz="500" dirty="0">
              <a:latin typeface="Arial" charset="0"/>
              <a:cs typeface="Arial" charset="0"/>
            </a:endParaRPr>
          </a:p>
          <a:p>
            <a:pPr eaLnBrk="0" hangingPunct="0"/>
            <a:r>
              <a:rPr lang="es-MX" sz="1800" dirty="0">
                <a:latin typeface="Arial" charset="0"/>
                <a:cs typeface="Arial" charset="0"/>
              </a:rPr>
              <a:t/>
            </a:r>
            <a:br>
              <a:rPr lang="es-MX" sz="1800" dirty="0">
                <a:latin typeface="Arial" charset="0"/>
                <a:cs typeface="Arial" charset="0"/>
              </a:rPr>
            </a:br>
            <a:endParaRPr lang="es-MX" sz="1800" dirty="0">
              <a:latin typeface="Arial" charset="0"/>
              <a:cs typeface="Arial" charset="0"/>
            </a:endParaRPr>
          </a:p>
          <a:p>
            <a:pPr eaLnBrk="0" hangingPunct="0"/>
            <a:endParaRPr lang="es-MX" sz="1800" dirty="0">
              <a:latin typeface="Arial" charset="0"/>
              <a:cs typeface="Arial" charset="0"/>
            </a:endParaRPr>
          </a:p>
        </p:txBody>
      </p:sp>
      <p:sp>
        <p:nvSpPr>
          <p:cNvPr id="4168" name="Rectangle 56"/>
          <p:cNvSpPr>
            <a:spLocks noChangeArrowheads="1"/>
          </p:cNvSpPr>
          <p:nvPr/>
        </p:nvSpPr>
        <p:spPr bwMode="auto">
          <a:xfrm>
            <a:off x="0" y="1116013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2806700" algn="ctr"/>
                <a:tab pos="5611813" algn="r"/>
                <a:tab pos="5940425" algn="r"/>
              </a:tabLst>
            </a:pPr>
            <a:endParaRPr lang="es-MX" sz="500" dirty="0">
              <a:latin typeface="Arial" charset="0"/>
              <a:cs typeface="Arial" charset="0"/>
            </a:endParaRPr>
          </a:p>
          <a:p>
            <a:pPr eaLnBrk="0" hangingPunct="0">
              <a:tabLst>
                <a:tab pos="2806700" algn="ctr"/>
                <a:tab pos="5611813" algn="r"/>
                <a:tab pos="5940425" algn="r"/>
              </a:tabLst>
            </a:pPr>
            <a:endParaRPr lang="es-MX" sz="1800" dirty="0">
              <a:latin typeface="Arial" charset="0"/>
              <a:cs typeface="Arial" charset="0"/>
            </a:endParaRPr>
          </a:p>
        </p:txBody>
      </p:sp>
      <p:sp>
        <p:nvSpPr>
          <p:cNvPr id="4169" name="AutoShape 44"/>
          <p:cNvSpPr>
            <a:spLocks noChangeArrowheads="1"/>
          </p:cNvSpPr>
          <p:nvPr/>
        </p:nvSpPr>
        <p:spPr bwMode="auto">
          <a:xfrm>
            <a:off x="1700213" y="8027988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Inicio / Fin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70" name="AutoShape 44"/>
          <p:cNvSpPr>
            <a:spLocks noChangeArrowheads="1"/>
          </p:cNvSpPr>
          <p:nvPr/>
        </p:nvSpPr>
        <p:spPr bwMode="auto">
          <a:xfrm>
            <a:off x="323850" y="8027988"/>
            <a:ext cx="6345238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b="1" dirty="0">
                <a:cs typeface="Times New Roman" pitchFamily="18" charset="0"/>
              </a:rPr>
              <a:t>SIMBOLOGÍA</a:t>
            </a:r>
            <a:r>
              <a:rPr lang="es-MX" sz="1000" dirty="0">
                <a:cs typeface="Times New Roman" pitchFamily="18" charset="0"/>
              </a:rPr>
              <a:t>:</a:t>
            </a:r>
          </a:p>
        </p:txBody>
      </p:sp>
      <p:sp>
        <p:nvSpPr>
          <p:cNvPr id="4171" name="AutoShape 44"/>
          <p:cNvSpPr>
            <a:spLocks noChangeArrowheads="1"/>
          </p:cNvSpPr>
          <p:nvPr/>
        </p:nvSpPr>
        <p:spPr bwMode="auto">
          <a:xfrm>
            <a:off x="2852738" y="8027988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Actividad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72" name="AutoShape 44"/>
          <p:cNvSpPr>
            <a:spLocks noChangeArrowheads="1"/>
          </p:cNvSpPr>
          <p:nvPr/>
        </p:nvSpPr>
        <p:spPr bwMode="auto">
          <a:xfrm>
            <a:off x="4010025" y="8037513"/>
            <a:ext cx="787400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Decisión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73" name="AutoShape 44"/>
          <p:cNvSpPr>
            <a:spLocks noChangeArrowheads="1"/>
          </p:cNvSpPr>
          <p:nvPr/>
        </p:nvSpPr>
        <p:spPr bwMode="auto">
          <a:xfrm>
            <a:off x="4875213" y="8037513"/>
            <a:ext cx="785812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Conector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74" name="AutoShape 32"/>
          <p:cNvSpPr>
            <a:spLocks noChangeArrowheads="1"/>
          </p:cNvSpPr>
          <p:nvPr/>
        </p:nvSpPr>
        <p:spPr bwMode="auto">
          <a:xfrm>
            <a:off x="323850" y="8380413"/>
            <a:ext cx="3200400" cy="3063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Elaboró:   Dirección de Informática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4175" name="AutoShape 33"/>
          <p:cNvSpPr>
            <a:spLocks noChangeArrowheads="1"/>
          </p:cNvSpPr>
          <p:nvPr/>
        </p:nvSpPr>
        <p:spPr bwMode="auto">
          <a:xfrm>
            <a:off x="3524250" y="8380413"/>
            <a:ext cx="3144838" cy="306387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latin typeface="Arial Narrow" pitchFamily="34" charset="0"/>
                <a:cs typeface="Times New Roman" pitchFamily="18" charset="0"/>
              </a:rPr>
              <a:t>Aprobó:   </a:t>
            </a:r>
            <a:r>
              <a:rPr lang="es-MX" sz="1000" u="sng" dirty="0">
                <a:latin typeface="Arial Narrow" pitchFamily="34" charset="0"/>
                <a:cs typeface="Times New Roman" pitchFamily="18" charset="0"/>
              </a:rPr>
              <a:t>Representante</a:t>
            </a:r>
            <a:r>
              <a:rPr lang="es-MX" sz="1000" dirty="0">
                <a:latin typeface="Arial Narrow" pitchFamily="34" charset="0"/>
                <a:cs typeface="Times New Roman" pitchFamily="18" charset="0"/>
              </a:rPr>
              <a:t> del SGC</a:t>
            </a:r>
            <a:endParaRPr lang="es-MX" sz="1000" dirty="0">
              <a:cs typeface="Times New Roman" pitchFamily="18" charset="0"/>
            </a:endParaRPr>
          </a:p>
          <a:p>
            <a:r>
              <a:rPr lang="es-MX" sz="1000" dirty="0">
                <a:cs typeface="Times New Roman" pitchFamily="18" charset="0"/>
              </a:rPr>
              <a:t> </a:t>
            </a:r>
          </a:p>
        </p:txBody>
      </p:sp>
      <p:sp>
        <p:nvSpPr>
          <p:cNvPr id="4176" name="AutoShape 34"/>
          <p:cNvSpPr>
            <a:spLocks noChangeArrowheads="1"/>
          </p:cNvSpPr>
          <p:nvPr/>
        </p:nvSpPr>
        <p:spPr bwMode="auto">
          <a:xfrm>
            <a:off x="323850" y="8686800"/>
            <a:ext cx="3209925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 sz="1000" dirty="0">
              <a:cs typeface="Times New Roman" pitchFamily="18" charset="0"/>
            </a:endParaRPr>
          </a:p>
        </p:txBody>
      </p:sp>
      <p:sp>
        <p:nvSpPr>
          <p:cNvPr id="4177" name="AutoShape 35"/>
          <p:cNvSpPr>
            <a:spLocks noChangeArrowheads="1"/>
          </p:cNvSpPr>
          <p:nvPr/>
        </p:nvSpPr>
        <p:spPr bwMode="auto">
          <a:xfrm>
            <a:off x="3524250" y="8686800"/>
            <a:ext cx="3144838" cy="342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3333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1000" dirty="0">
                <a:cs typeface="Times New Roman" pitchFamily="18" charset="0"/>
              </a:rPr>
              <a:t> </a:t>
            </a:r>
          </a:p>
        </p:txBody>
      </p:sp>
      <p:sp>
        <p:nvSpPr>
          <p:cNvPr id="4178" name="Rectangle 61"/>
          <p:cNvSpPr>
            <a:spLocks noChangeArrowheads="1"/>
          </p:cNvSpPr>
          <p:nvPr/>
        </p:nvSpPr>
        <p:spPr bwMode="auto">
          <a:xfrm>
            <a:off x="0" y="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MX" dirty="0"/>
          </a:p>
        </p:txBody>
      </p:sp>
      <p:sp>
        <p:nvSpPr>
          <p:cNvPr id="4179" name="Rectangle 64"/>
          <p:cNvSpPr>
            <a:spLocks noChangeArrowheads="1"/>
          </p:cNvSpPr>
          <p:nvPr/>
        </p:nvSpPr>
        <p:spPr bwMode="auto">
          <a:xfrm>
            <a:off x="0" y="457200"/>
            <a:ext cx="6858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2806700" algn="ctr"/>
                <a:tab pos="5611813" algn="r"/>
              </a:tabLst>
            </a:pPr>
            <a:r>
              <a:rPr lang="es-MX" sz="1800" dirty="0">
                <a:latin typeface="Arial" charset="0"/>
                <a:cs typeface="Arial" charset="0"/>
              </a:rPr>
              <a:t/>
            </a:r>
            <a:br>
              <a:rPr lang="es-MX" sz="1800" dirty="0">
                <a:latin typeface="Arial" charset="0"/>
                <a:cs typeface="Arial" charset="0"/>
              </a:rPr>
            </a:br>
            <a:endParaRPr lang="es-MX" sz="1800" dirty="0">
              <a:latin typeface="Arial" charset="0"/>
              <a:cs typeface="Arial" charset="0"/>
            </a:endParaRPr>
          </a:p>
          <a:p>
            <a:pPr eaLnBrk="0" hangingPunct="0">
              <a:tabLst>
                <a:tab pos="2806700" algn="ctr"/>
                <a:tab pos="5611813" algn="r"/>
              </a:tabLst>
            </a:pPr>
            <a:r>
              <a:rPr lang="es-MX" sz="1000" dirty="0">
                <a:latin typeface="Arial" charset="0"/>
                <a:ea typeface="Times New Roman" pitchFamily="18" charset="0"/>
                <a:cs typeface="Arial" charset="0"/>
              </a:rPr>
              <a:t>	</a:t>
            </a:r>
            <a:endParaRPr lang="es-MX" sz="500" dirty="0">
              <a:latin typeface="Arial" charset="0"/>
              <a:cs typeface="Arial" charset="0"/>
            </a:endParaRPr>
          </a:p>
          <a:p>
            <a:pPr eaLnBrk="0" hangingPunct="0">
              <a:tabLst>
                <a:tab pos="2806700" algn="ctr"/>
                <a:tab pos="5611813" algn="r"/>
              </a:tabLst>
            </a:pPr>
            <a:endParaRPr lang="es-MX" sz="1800" dirty="0">
              <a:latin typeface="Arial" charset="0"/>
              <a:cs typeface="Arial" charset="0"/>
            </a:endParaRPr>
          </a:p>
        </p:txBody>
      </p:sp>
      <p:sp>
        <p:nvSpPr>
          <p:cNvPr id="4180" name="Rectangle 67"/>
          <p:cNvSpPr>
            <a:spLocks noChangeArrowheads="1"/>
          </p:cNvSpPr>
          <p:nvPr/>
        </p:nvSpPr>
        <p:spPr bwMode="auto">
          <a:xfrm>
            <a:off x="0" y="457200"/>
            <a:ext cx="6858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tabLst>
                <a:tab pos="2806700" algn="ctr"/>
                <a:tab pos="5611813" algn="r"/>
              </a:tabLst>
            </a:pPr>
            <a:endParaRPr lang="es-MX" sz="1800" dirty="0">
              <a:latin typeface="Arial" charset="0"/>
              <a:cs typeface="Arial" charset="0"/>
            </a:endParaRPr>
          </a:p>
        </p:txBody>
      </p:sp>
      <p:sp>
        <p:nvSpPr>
          <p:cNvPr id="146" name="145 Rectángulo redondeado"/>
          <p:cNvSpPr/>
          <p:nvPr/>
        </p:nvSpPr>
        <p:spPr>
          <a:xfrm>
            <a:off x="1435100" y="8128000"/>
            <a:ext cx="338138" cy="138113"/>
          </a:xfrm>
          <a:prstGeom prst="roundRect">
            <a:avLst>
              <a:gd name="adj" fmla="val 33027"/>
            </a:avLst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147" name="146 Rectángulo redondeado"/>
          <p:cNvSpPr/>
          <p:nvPr/>
        </p:nvSpPr>
        <p:spPr>
          <a:xfrm>
            <a:off x="2565400" y="8128000"/>
            <a:ext cx="336550" cy="138113"/>
          </a:xfrm>
          <a:prstGeom prst="roundRect">
            <a:avLst>
              <a:gd name="adj" fmla="val 0"/>
            </a:avLst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148" name="147 Triángulo isósceles"/>
          <p:cNvSpPr/>
          <p:nvPr/>
        </p:nvSpPr>
        <p:spPr>
          <a:xfrm>
            <a:off x="3656013" y="8105775"/>
            <a:ext cx="420687" cy="138113"/>
          </a:xfrm>
          <a:prstGeom prst="triangle">
            <a:avLst/>
          </a:prstGeom>
          <a:noFill/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149" name="148 Elipse"/>
          <p:cNvSpPr/>
          <p:nvPr/>
        </p:nvSpPr>
        <p:spPr>
          <a:xfrm>
            <a:off x="4716463" y="8101013"/>
            <a:ext cx="225425" cy="187325"/>
          </a:xfrm>
          <a:prstGeom prst="ellipse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4185" name="AutoShape 44"/>
          <p:cNvSpPr>
            <a:spLocks noChangeArrowheads="1"/>
          </p:cNvSpPr>
          <p:nvPr/>
        </p:nvSpPr>
        <p:spPr bwMode="auto">
          <a:xfrm>
            <a:off x="5876925" y="8032750"/>
            <a:ext cx="792163" cy="3429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s-MX" sz="1200" dirty="0">
                <a:latin typeface="Arial Narrow" pitchFamily="34" charset="0"/>
                <a:cs typeface="Times New Roman" pitchFamily="18" charset="0"/>
              </a:rPr>
              <a:t>Dirección</a:t>
            </a:r>
            <a:endParaRPr lang="es-MX" sz="1000" dirty="0">
              <a:cs typeface="Times New Roman" pitchFamily="18" charset="0"/>
            </a:endParaRPr>
          </a:p>
        </p:txBody>
      </p:sp>
      <p:sp>
        <p:nvSpPr>
          <p:cNvPr id="151" name="150 Flecha derecha"/>
          <p:cNvSpPr/>
          <p:nvPr/>
        </p:nvSpPr>
        <p:spPr>
          <a:xfrm>
            <a:off x="5622925" y="8172450"/>
            <a:ext cx="220663" cy="46038"/>
          </a:xfrm>
          <a:prstGeom prst="rightArrow">
            <a:avLst/>
          </a:prstGeom>
          <a:solidFill>
            <a:schemeClr val="tx1">
              <a:lumMod val="95000"/>
              <a:lumOff val="5000"/>
            </a:schemeClr>
          </a:solidFill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MX" dirty="0"/>
          </a:p>
        </p:txBody>
      </p:sp>
      <p:sp>
        <p:nvSpPr>
          <p:cNvPr id="91" name="Rectangle 666"/>
          <p:cNvSpPr>
            <a:spLocks noChangeArrowheads="1"/>
          </p:cNvSpPr>
          <p:nvPr/>
        </p:nvSpPr>
        <p:spPr bwMode="auto">
          <a:xfrm>
            <a:off x="5391150" y="3347864"/>
            <a:ext cx="1277938" cy="612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Se Cierra el reporte de soporte o solicitud de Tarea, y se indica la solución. Se registra en RED Mine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5005</TotalTime>
  <Words>378</Words>
  <Application>Microsoft Office PowerPoint</Application>
  <PresentationFormat>Presentación en pantalla (4:3)</PresentationFormat>
  <Paragraphs>106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1_Diseño personalizado</vt:lpstr>
      <vt:lpstr>Diseño personalizado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340</cp:revision>
  <cp:lastPrinted>2013-07-31T17:34:48Z</cp:lastPrinted>
  <dcterms:created xsi:type="dcterms:W3CDTF">2003-10-28T18:20:03Z</dcterms:created>
  <dcterms:modified xsi:type="dcterms:W3CDTF">2013-08-21T17:40:07Z</dcterms:modified>
</cp:coreProperties>
</file>