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3" r:id="rId2"/>
    <p:sldMasterId id="2147483660" r:id="rId3"/>
  </p:sldMasterIdLst>
  <p:notesMasterIdLst>
    <p:notesMasterId r:id="rId6"/>
  </p:notesMasterIdLst>
  <p:handoutMasterIdLst>
    <p:handoutMasterId r:id="rId7"/>
  </p:handoutMasterIdLst>
  <p:sldIdLst>
    <p:sldId id="256" r:id="rId4"/>
    <p:sldId id="258" r:id="rId5"/>
  </p:sldIdLst>
  <p:sldSz cx="6858000" cy="9144000" type="screen4x3"/>
  <p:notesSz cx="6950075" cy="9236075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7A2"/>
    <a:srgbClr val="990000"/>
    <a:srgbClr val="002EC0"/>
    <a:srgbClr val="002AC0"/>
    <a:srgbClr val="FF00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1950" y="846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1764" y="-78"/>
      </p:cViewPr>
      <p:guideLst>
        <p:guide orient="horz" pos="2909"/>
        <p:guide pos="218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1148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t" anchorCtr="0" compatLnSpc="1">
            <a:prstTxWarp prst="textNoShape">
              <a:avLst/>
            </a:prstTxWarp>
          </a:bodyPr>
          <a:lstStyle>
            <a:lvl1pPr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171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38588" y="0"/>
            <a:ext cx="301148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t" anchorCtr="0" compatLnSpc="1">
            <a:prstTxWarp prst="textNoShape">
              <a:avLst/>
            </a:prstTxWarp>
          </a:bodyPr>
          <a:lstStyle>
            <a:lvl1pPr algn="r"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172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75700"/>
            <a:ext cx="301148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b" anchorCtr="0" compatLnSpc="1">
            <a:prstTxWarp prst="textNoShape">
              <a:avLst/>
            </a:prstTxWarp>
          </a:bodyPr>
          <a:lstStyle>
            <a:lvl1pPr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173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38588" y="8775700"/>
            <a:ext cx="301148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b" anchorCtr="0" compatLnSpc="1">
            <a:prstTxWarp prst="textNoShape">
              <a:avLst/>
            </a:prstTxWarp>
          </a:bodyPr>
          <a:lstStyle>
            <a:lvl1pPr algn="r" defTabSz="906463">
              <a:defRPr sz="1200"/>
            </a:lvl1pPr>
          </a:lstStyle>
          <a:p>
            <a:pPr>
              <a:defRPr/>
            </a:pPr>
            <a:fld id="{2F4DE83C-CFF6-4715-B517-7BB1CB430ADC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581059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114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37000" y="0"/>
            <a:ext cx="30114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176463" y="692150"/>
            <a:ext cx="2597150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5325" y="4387850"/>
            <a:ext cx="5559425" cy="415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2525"/>
            <a:ext cx="30114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37000" y="8772525"/>
            <a:ext cx="30114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A6C49F8-FF3F-400E-B8AD-5134961DEC60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0995275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fld id="{9B344250-E382-44A8-8BD2-2F14B5828456}" type="slidenum">
              <a:rPr lang="es-ES" sz="1200" smtClean="0"/>
              <a:pPr eaLnBrk="1" hangingPunct="1"/>
              <a:t>1</a:t>
            </a:fld>
            <a:endParaRPr lang="es-ES" sz="1200" dirty="0" smtClean="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fld id="{10CDF92E-455E-4A53-BE9C-637762F54A0F}" type="slidenum">
              <a:rPr lang="es-ES" sz="1200" smtClean="0"/>
              <a:pPr eaLnBrk="1" hangingPunct="1"/>
              <a:t>2</a:t>
            </a:fld>
            <a:endParaRPr lang="es-ES" sz="1200" dirty="0" smtClean="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8295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405034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903639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F4B151-46B7-4146-8915-C8FF6E2D642D}" type="datetimeFigureOut">
              <a:rPr lang="es-ES"/>
              <a:pPr>
                <a:defRPr/>
              </a:pPr>
              <a:t>31/07/2013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739D8C-0038-4B61-B337-8EDC64853553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6032940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36767E-97AB-47FA-B5E0-6CE8D715E71C}" type="datetimeFigureOut">
              <a:rPr lang="es-ES"/>
              <a:pPr>
                <a:defRPr/>
              </a:pPr>
              <a:t>31/07/2013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FCA568-9307-4C7C-B054-ED7E869B68F0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916080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A305E5-58E6-4357-983C-856D50113A44}" type="datetimeFigureOut">
              <a:rPr lang="es-ES"/>
              <a:pPr>
                <a:defRPr/>
              </a:pPr>
              <a:t>31/07/2013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12382-DBED-4841-A9CA-BDB90690A53B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878995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AD9A28-171D-4975-9E7E-2C23484A2B35}" type="datetimeFigureOut">
              <a:rPr lang="es-ES"/>
              <a:pPr>
                <a:defRPr/>
              </a:pPr>
              <a:t>31/07/2013</a:t>
            </a:fld>
            <a:endParaRPr lang="es-ES" dirty="0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69513-F79F-41B3-9E25-F7E6F353F9DC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894939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ADB9A-83D7-4543-B7E8-F631DADD99EE}" type="datetimeFigureOut">
              <a:rPr lang="es-ES"/>
              <a:pPr>
                <a:defRPr/>
              </a:pPr>
              <a:t>31/07/2013</a:t>
            </a:fld>
            <a:endParaRPr lang="es-ES" dirty="0"/>
          </a:p>
        </p:txBody>
      </p:sp>
      <p:sp>
        <p:nvSpPr>
          <p:cNvPr id="8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9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543E42-30E2-4C0F-8FED-5D57D75B6D96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407310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C97D42-AB11-4200-86D2-400026D51C02}" type="datetimeFigureOut">
              <a:rPr lang="es-ES"/>
              <a:pPr>
                <a:defRPr/>
              </a:pPr>
              <a:t>31/07/2013</a:t>
            </a:fld>
            <a:endParaRPr lang="es-ES" dirty="0"/>
          </a:p>
        </p:txBody>
      </p:sp>
      <p:sp>
        <p:nvSpPr>
          <p:cNvPr id="4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5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22E038-C803-4D83-AE23-6457925C719A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86690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9746EC-E8E8-4613-8EFB-4D85B06CA5D3}" type="datetimeFigureOut">
              <a:rPr lang="es-ES"/>
              <a:pPr>
                <a:defRPr/>
              </a:pPr>
              <a:t>31/07/2013</a:t>
            </a:fld>
            <a:endParaRPr lang="es-ES" dirty="0"/>
          </a:p>
        </p:txBody>
      </p:sp>
      <p:sp>
        <p:nvSpPr>
          <p:cNvPr id="3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4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7A3188-AEBC-4CEF-AFEC-7F31A9FC1D60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571378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26184D-1192-472D-8285-19B213E5B48A}" type="datetimeFigureOut">
              <a:rPr lang="es-ES"/>
              <a:pPr>
                <a:defRPr/>
              </a:pPr>
              <a:t>31/07/2013</a:t>
            </a:fld>
            <a:endParaRPr lang="es-ES" dirty="0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92780-A835-4B92-91EB-A24FBD7209CC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427853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2526731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dirty="0" smtClean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EAA11D-E216-4CF7-8361-9E535414EC60}" type="datetimeFigureOut">
              <a:rPr lang="es-ES"/>
              <a:pPr>
                <a:defRPr/>
              </a:pPr>
              <a:t>31/07/2013</a:t>
            </a:fld>
            <a:endParaRPr lang="es-ES" dirty="0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A70338-359C-4BF4-8B15-C363912E7A1A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896291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4BB558-87B8-4212-9178-55A5ED25D7E1}" type="datetimeFigureOut">
              <a:rPr lang="es-ES"/>
              <a:pPr>
                <a:defRPr/>
              </a:pPr>
              <a:t>31/07/2013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78871F-EF7E-407C-B65A-ABCEF9969B3D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314202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B4B063-63D5-48A0-BD78-5D708EA362A9}" type="datetimeFigureOut">
              <a:rPr lang="es-ES"/>
              <a:pPr>
                <a:defRPr/>
              </a:pPr>
              <a:t>31/07/2013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518D7B-6678-43CE-AA10-2BFD7D1DF7D4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293271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5AAA88-3034-4FCA-A4E1-8AB5465A59E4}" type="datetimeFigureOut">
              <a:rPr lang="es-ES"/>
              <a:pPr>
                <a:defRPr/>
              </a:pPr>
              <a:t>31/07/2013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AE09D-6E39-4478-8725-578B95A04865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9384797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3778C9-4A72-41C9-9D88-5D5A6270A0C2}" type="datetimeFigureOut">
              <a:rPr lang="es-ES"/>
              <a:pPr>
                <a:defRPr/>
              </a:pPr>
              <a:t>31/07/2013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DF28E3-8C07-47B8-8DDB-627CA4B93B47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4202727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C23619-14BA-47AA-A205-4721E13401A0}" type="datetimeFigureOut">
              <a:rPr lang="es-ES"/>
              <a:pPr>
                <a:defRPr/>
              </a:pPr>
              <a:t>31/07/2013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A5326D-415E-4697-8397-61C6D00497D7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5395245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5F6A61-8916-4C68-8DB4-50AE5596C6D1}" type="datetimeFigureOut">
              <a:rPr lang="es-ES"/>
              <a:pPr>
                <a:defRPr/>
              </a:pPr>
              <a:t>31/07/2013</a:t>
            </a:fld>
            <a:endParaRPr lang="es-ES" dirty="0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E0F867-9586-453B-A30B-87C732CCEA5F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838430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BDC9F0-4E85-4D7E-AC31-C0A730231280}" type="datetimeFigureOut">
              <a:rPr lang="es-ES"/>
              <a:pPr>
                <a:defRPr/>
              </a:pPr>
              <a:t>31/07/2013</a:t>
            </a:fld>
            <a:endParaRPr lang="es-ES" dirty="0"/>
          </a:p>
        </p:txBody>
      </p:sp>
      <p:sp>
        <p:nvSpPr>
          <p:cNvPr id="8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9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75F2C4-10AE-451F-A7A2-F3E26EA8E18B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1063229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BF43A0-B90A-4B0C-8190-457FE7565C4E}" type="datetimeFigureOut">
              <a:rPr lang="es-ES"/>
              <a:pPr>
                <a:defRPr/>
              </a:pPr>
              <a:t>31/07/2013</a:t>
            </a:fld>
            <a:endParaRPr lang="es-ES" dirty="0"/>
          </a:p>
        </p:txBody>
      </p:sp>
      <p:sp>
        <p:nvSpPr>
          <p:cNvPr id="4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5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E69E9B-F372-49FC-BF22-EB92F77836E5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2398541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65269C-CB12-4479-BBD0-368752751A79}" type="datetimeFigureOut">
              <a:rPr lang="es-ES"/>
              <a:pPr>
                <a:defRPr/>
              </a:pPr>
              <a:t>31/07/2013</a:t>
            </a:fld>
            <a:endParaRPr lang="es-ES" dirty="0"/>
          </a:p>
        </p:txBody>
      </p:sp>
      <p:sp>
        <p:nvSpPr>
          <p:cNvPr id="3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4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B1DA13-8A5C-4F2E-B981-DBEBDF0D2A73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492888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7453111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5CCBEB-6963-43C0-8BDD-AC9EB0CF137E}" type="datetimeFigureOut">
              <a:rPr lang="es-ES"/>
              <a:pPr>
                <a:defRPr/>
              </a:pPr>
              <a:t>31/07/2013</a:t>
            </a:fld>
            <a:endParaRPr lang="es-ES" dirty="0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E5B506-75EC-4B1A-89FE-9056214E6F21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3187797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dirty="0" smtClean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37AF7-7EAA-48BB-80DA-D31E34BAA4E8}" type="datetimeFigureOut">
              <a:rPr lang="es-ES"/>
              <a:pPr>
                <a:defRPr/>
              </a:pPr>
              <a:t>31/07/2013</a:t>
            </a:fld>
            <a:endParaRPr lang="es-ES" dirty="0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70B823-5CF0-4015-BE5B-6361CCAF449D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3890102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7E410A-7DD1-4D3B-9606-F5CF41768E21}" type="datetimeFigureOut">
              <a:rPr lang="es-ES"/>
              <a:pPr>
                <a:defRPr/>
              </a:pPr>
              <a:t>31/07/2013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8ACEA8-0743-47DF-BA4D-CB18FBE1F43E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2590357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7A13D4-0D6F-46BF-AB4C-11DAB86E9877}" type="datetimeFigureOut">
              <a:rPr lang="es-ES"/>
              <a:pPr>
                <a:defRPr/>
              </a:pPr>
              <a:t>31/07/2013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360E78-F932-4572-9208-059CF92940D5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673232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398855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222229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514817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2468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4962071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dirty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4239799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3" name="Text Box 89"/>
          <p:cNvSpPr txBox="1">
            <a:spLocks noChangeArrowheads="1"/>
          </p:cNvSpPr>
          <p:nvPr userDrawn="1"/>
        </p:nvSpPr>
        <p:spPr bwMode="auto">
          <a:xfrm>
            <a:off x="4005263" y="179388"/>
            <a:ext cx="26638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es-MX" sz="1400" b="1" dirty="0">
                <a:solidFill>
                  <a:srgbClr val="0027A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PROCEDIMIENTO  DOCUMENTADO</a:t>
            </a:r>
          </a:p>
        </p:txBody>
      </p:sp>
      <p:sp>
        <p:nvSpPr>
          <p:cNvPr id="1027" name="AutoShape 90"/>
          <p:cNvSpPr>
            <a:spLocks noChangeArrowheads="1"/>
          </p:cNvSpPr>
          <p:nvPr userDrawn="1"/>
        </p:nvSpPr>
        <p:spPr bwMode="auto">
          <a:xfrm>
            <a:off x="1701800" y="468313"/>
            <a:ext cx="38877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 dirty="0">
                <a:latin typeface="Arial Narrow" pitchFamily="34" charset="0"/>
              </a:rPr>
              <a:t>Nombre:</a:t>
            </a:r>
          </a:p>
        </p:txBody>
      </p:sp>
      <p:sp>
        <p:nvSpPr>
          <p:cNvPr id="1028" name="Text Box 95"/>
          <p:cNvSpPr txBox="1">
            <a:spLocks noChangeArrowheads="1"/>
          </p:cNvSpPr>
          <p:nvPr userDrawn="1"/>
        </p:nvSpPr>
        <p:spPr bwMode="auto">
          <a:xfrm>
            <a:off x="2276475" y="468313"/>
            <a:ext cx="3313113" cy="358775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MX" sz="1200" dirty="0" smtClean="0"/>
              <a:t>PREP</a:t>
            </a:r>
            <a:endParaRPr lang="es-ES" sz="1200" dirty="0" smtClean="0">
              <a:latin typeface="Arial Narrow" charset="0"/>
            </a:endParaRPr>
          </a:p>
        </p:txBody>
      </p:sp>
      <p:sp>
        <p:nvSpPr>
          <p:cNvPr id="1029" name="AutoShape 97"/>
          <p:cNvSpPr>
            <a:spLocks noChangeArrowheads="1"/>
          </p:cNvSpPr>
          <p:nvPr userDrawn="1"/>
        </p:nvSpPr>
        <p:spPr bwMode="auto">
          <a:xfrm>
            <a:off x="5588000" y="468313"/>
            <a:ext cx="10810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ES" altLang="ko-KR" sz="1200" b="1" dirty="0">
                <a:latin typeface="Arial Narrow" pitchFamily="34" charset="0"/>
                <a:ea typeface="Gulim" pitchFamily="34" charset="-127"/>
              </a:rPr>
              <a:t>Pág.:</a:t>
            </a:r>
            <a:r>
              <a:rPr lang="es-ES" altLang="ko-KR" sz="1200" dirty="0">
                <a:latin typeface="Arial Narrow" pitchFamily="34" charset="0"/>
                <a:ea typeface="Gulim" pitchFamily="34" charset="-127"/>
              </a:rPr>
              <a:t>  </a:t>
            </a:r>
            <a:fld id="{6955C980-BD20-4172-85EA-458EF3292B57}" type="slidenum">
              <a:rPr lang="es-ES" altLang="ko-KR" sz="1200">
                <a:latin typeface="Arial Narrow" pitchFamily="34" charset="0"/>
                <a:ea typeface="Gulim" pitchFamily="34" charset="-127"/>
              </a:rPr>
              <a:pPr algn="ctr"/>
              <a:t>‹Nº›</a:t>
            </a:fld>
            <a:r>
              <a:rPr lang="es-ES" altLang="ko-KR" sz="1200" dirty="0">
                <a:latin typeface="Arial Narrow" pitchFamily="34" charset="0"/>
                <a:ea typeface="Gulim" pitchFamily="34" charset="-127"/>
              </a:rPr>
              <a:t>   de   2</a:t>
            </a:r>
            <a:endParaRPr lang="es-MX" sz="1200" b="1" dirty="0">
              <a:latin typeface="Arial Narrow" pitchFamily="34" charset="0"/>
            </a:endParaRPr>
          </a:p>
        </p:txBody>
      </p:sp>
      <p:sp>
        <p:nvSpPr>
          <p:cNvPr id="1030" name="Text Box 99"/>
          <p:cNvSpPr txBox="1">
            <a:spLocks noChangeArrowheads="1"/>
          </p:cNvSpPr>
          <p:nvPr userDrawn="1"/>
        </p:nvSpPr>
        <p:spPr bwMode="auto">
          <a:xfrm>
            <a:off x="333375" y="8397875"/>
            <a:ext cx="3167063" cy="239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080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sz="1200" b="1" dirty="0">
                <a:latin typeface="Arial Narrow" pitchFamily="34" charset="0"/>
              </a:rPr>
              <a:t>Elaboró:</a:t>
            </a:r>
            <a:r>
              <a:rPr lang="es-ES" sz="1200" dirty="0">
                <a:latin typeface="Arial Narrow" pitchFamily="34" charset="0"/>
              </a:rPr>
              <a:t> Director de Informática</a:t>
            </a:r>
          </a:p>
        </p:txBody>
      </p:sp>
      <p:sp>
        <p:nvSpPr>
          <p:cNvPr id="1031" name="Text Box 100"/>
          <p:cNvSpPr txBox="1">
            <a:spLocks noChangeArrowheads="1"/>
          </p:cNvSpPr>
          <p:nvPr userDrawn="1"/>
        </p:nvSpPr>
        <p:spPr bwMode="auto">
          <a:xfrm>
            <a:off x="333375" y="8151813"/>
            <a:ext cx="6335713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100" b="1" dirty="0">
                <a:latin typeface="Arial Narrow" pitchFamily="34" charset="0"/>
              </a:rPr>
              <a:t>SIMBOLOGÍA:</a:t>
            </a:r>
            <a:r>
              <a:rPr lang="es-MX" sz="1100" dirty="0">
                <a:latin typeface="Arial Narrow" pitchFamily="34" charset="0"/>
              </a:rPr>
              <a:t>                    Inicio / Fin                  Actividad                       Decisión               Conector                 Dirección</a:t>
            </a:r>
            <a:endParaRPr lang="es-ES" sz="1100" dirty="0">
              <a:latin typeface="Arial Narrow" pitchFamily="34" charset="0"/>
            </a:endParaRPr>
          </a:p>
        </p:txBody>
      </p:sp>
      <p:sp>
        <p:nvSpPr>
          <p:cNvPr id="1032" name="AutoShape 101"/>
          <p:cNvSpPr>
            <a:spLocks noChangeArrowheads="1"/>
          </p:cNvSpPr>
          <p:nvPr userDrawn="1"/>
        </p:nvSpPr>
        <p:spPr bwMode="auto">
          <a:xfrm>
            <a:off x="1414463" y="8172450"/>
            <a:ext cx="358775" cy="144463"/>
          </a:xfrm>
          <a:prstGeom prst="flowChartTerminator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s-MX" dirty="0"/>
          </a:p>
        </p:txBody>
      </p:sp>
      <p:sp>
        <p:nvSpPr>
          <p:cNvPr id="1033" name="Rectangle 102"/>
          <p:cNvSpPr>
            <a:spLocks noChangeArrowheads="1"/>
          </p:cNvSpPr>
          <p:nvPr userDrawn="1"/>
        </p:nvSpPr>
        <p:spPr bwMode="auto">
          <a:xfrm>
            <a:off x="2565400" y="8172450"/>
            <a:ext cx="287338" cy="1476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s-MX" sz="300" dirty="0"/>
              <a:t> </a:t>
            </a:r>
            <a:endParaRPr lang="es-ES" sz="300" dirty="0"/>
          </a:p>
        </p:txBody>
      </p:sp>
      <p:sp>
        <p:nvSpPr>
          <p:cNvPr id="1034" name="AutoShape 103"/>
          <p:cNvSpPr>
            <a:spLocks noChangeArrowheads="1"/>
          </p:cNvSpPr>
          <p:nvPr userDrawn="1"/>
        </p:nvSpPr>
        <p:spPr bwMode="auto">
          <a:xfrm>
            <a:off x="3643313" y="8172450"/>
            <a:ext cx="433387" cy="144463"/>
          </a:xfrm>
          <a:prstGeom prst="flowChartExtra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s-MX" dirty="0"/>
          </a:p>
        </p:txBody>
      </p:sp>
      <p:sp>
        <p:nvSpPr>
          <p:cNvPr id="1035" name="Line 104"/>
          <p:cNvSpPr>
            <a:spLocks noChangeShapeType="1"/>
          </p:cNvSpPr>
          <p:nvPr userDrawn="1"/>
        </p:nvSpPr>
        <p:spPr bwMode="auto">
          <a:xfrm>
            <a:off x="5661025" y="8243888"/>
            <a:ext cx="287338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 dirty="0"/>
          </a:p>
        </p:txBody>
      </p:sp>
      <p:sp>
        <p:nvSpPr>
          <p:cNvPr id="1036" name="AutoShape 105"/>
          <p:cNvSpPr>
            <a:spLocks noChangeArrowheads="1"/>
          </p:cNvSpPr>
          <p:nvPr userDrawn="1"/>
        </p:nvSpPr>
        <p:spPr bwMode="auto">
          <a:xfrm>
            <a:off x="333375" y="8604250"/>
            <a:ext cx="3240088" cy="2873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 dirty="0">
              <a:latin typeface="Arial Narrow" pitchFamily="34" charset="0"/>
            </a:endParaRPr>
          </a:p>
        </p:txBody>
      </p:sp>
      <p:sp>
        <p:nvSpPr>
          <p:cNvPr id="1037" name="AutoShape 106"/>
          <p:cNvSpPr>
            <a:spLocks noChangeArrowheads="1"/>
          </p:cNvSpPr>
          <p:nvPr userDrawn="1"/>
        </p:nvSpPr>
        <p:spPr bwMode="auto">
          <a:xfrm>
            <a:off x="333375" y="8394700"/>
            <a:ext cx="3240088" cy="20955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 dirty="0">
              <a:latin typeface="Arial Narrow" pitchFamily="34" charset="0"/>
            </a:endParaRPr>
          </a:p>
        </p:txBody>
      </p:sp>
      <p:sp>
        <p:nvSpPr>
          <p:cNvPr id="1038" name="AutoShape 107"/>
          <p:cNvSpPr>
            <a:spLocks noChangeArrowheads="1"/>
          </p:cNvSpPr>
          <p:nvPr userDrawn="1"/>
        </p:nvSpPr>
        <p:spPr bwMode="auto">
          <a:xfrm>
            <a:off x="333375" y="8101013"/>
            <a:ext cx="6335713" cy="29368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 dirty="0">
              <a:latin typeface="Arial Narrow" pitchFamily="34" charset="0"/>
            </a:endParaRPr>
          </a:p>
        </p:txBody>
      </p:sp>
      <p:sp>
        <p:nvSpPr>
          <p:cNvPr id="1039" name="Text Box 108"/>
          <p:cNvSpPr txBox="1">
            <a:spLocks noChangeArrowheads="1"/>
          </p:cNvSpPr>
          <p:nvPr userDrawn="1"/>
        </p:nvSpPr>
        <p:spPr bwMode="auto">
          <a:xfrm>
            <a:off x="3571875" y="8385175"/>
            <a:ext cx="3097213" cy="239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080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sz="1200" b="1" dirty="0">
                <a:latin typeface="Arial Narrow" pitchFamily="34" charset="0"/>
              </a:rPr>
              <a:t>Aprobó:</a:t>
            </a:r>
            <a:r>
              <a:rPr lang="es-ES" sz="1200" dirty="0">
                <a:latin typeface="Arial Narrow" pitchFamily="34" charset="0"/>
              </a:rPr>
              <a:t> Representante del SGC</a:t>
            </a:r>
          </a:p>
        </p:txBody>
      </p:sp>
      <p:sp>
        <p:nvSpPr>
          <p:cNvPr id="1040" name="AutoShape 109"/>
          <p:cNvSpPr>
            <a:spLocks noChangeArrowheads="1"/>
          </p:cNvSpPr>
          <p:nvPr userDrawn="1"/>
        </p:nvSpPr>
        <p:spPr bwMode="auto">
          <a:xfrm>
            <a:off x="3573463" y="8604250"/>
            <a:ext cx="3095625" cy="2873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 dirty="0">
              <a:latin typeface="Arial Narrow" pitchFamily="34" charset="0"/>
            </a:endParaRPr>
          </a:p>
        </p:txBody>
      </p:sp>
      <p:sp>
        <p:nvSpPr>
          <p:cNvPr id="1041" name="AutoShape 110"/>
          <p:cNvSpPr>
            <a:spLocks noChangeArrowheads="1"/>
          </p:cNvSpPr>
          <p:nvPr userDrawn="1"/>
        </p:nvSpPr>
        <p:spPr bwMode="auto">
          <a:xfrm>
            <a:off x="3573463" y="8394700"/>
            <a:ext cx="3095625" cy="20955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 dirty="0">
              <a:latin typeface="Arial Narrow" pitchFamily="34" charset="0"/>
            </a:endParaRPr>
          </a:p>
        </p:txBody>
      </p:sp>
      <p:sp>
        <p:nvSpPr>
          <p:cNvPr id="1042" name="Oval 111"/>
          <p:cNvSpPr>
            <a:spLocks noChangeArrowheads="1"/>
          </p:cNvSpPr>
          <p:nvPr userDrawn="1"/>
        </p:nvSpPr>
        <p:spPr bwMode="auto">
          <a:xfrm>
            <a:off x="4797425" y="8172450"/>
            <a:ext cx="144463" cy="1444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dirty="0"/>
          </a:p>
        </p:txBody>
      </p:sp>
      <p:sp>
        <p:nvSpPr>
          <p:cNvPr id="1043" name="AutoShape 139"/>
          <p:cNvSpPr>
            <a:spLocks noChangeArrowheads="1"/>
          </p:cNvSpPr>
          <p:nvPr userDrawn="1"/>
        </p:nvSpPr>
        <p:spPr bwMode="auto">
          <a:xfrm>
            <a:off x="5229225" y="827088"/>
            <a:ext cx="1439863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 dirty="0">
                <a:latin typeface="Arial Narrow" pitchFamily="34" charset="0"/>
              </a:rPr>
              <a:t>Clave:</a:t>
            </a:r>
          </a:p>
        </p:txBody>
      </p:sp>
      <p:sp>
        <p:nvSpPr>
          <p:cNvPr id="1044" name="AutoShape 142"/>
          <p:cNvSpPr>
            <a:spLocks noChangeArrowheads="1"/>
          </p:cNvSpPr>
          <p:nvPr userDrawn="1"/>
        </p:nvSpPr>
        <p:spPr bwMode="auto">
          <a:xfrm>
            <a:off x="4292600" y="827088"/>
            <a:ext cx="936625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 dirty="0">
                <a:latin typeface="Arial Narrow" pitchFamily="34" charset="0"/>
              </a:rPr>
              <a:t>Cambio:</a:t>
            </a:r>
            <a:r>
              <a:rPr lang="es-MX" sz="1200" dirty="0">
                <a:latin typeface="Arial Narrow" pitchFamily="34" charset="0"/>
              </a:rPr>
              <a:t>  00</a:t>
            </a:r>
            <a:endParaRPr lang="es-MX" sz="1200" b="1" dirty="0">
              <a:latin typeface="Arial Narrow" pitchFamily="34" charset="0"/>
            </a:endParaRPr>
          </a:p>
        </p:txBody>
      </p:sp>
      <p:sp>
        <p:nvSpPr>
          <p:cNvPr id="1045" name="Text Box 144"/>
          <p:cNvSpPr txBox="1">
            <a:spLocks noChangeArrowheads="1"/>
          </p:cNvSpPr>
          <p:nvPr userDrawn="1"/>
        </p:nvSpPr>
        <p:spPr bwMode="auto">
          <a:xfrm>
            <a:off x="5734050" y="874713"/>
            <a:ext cx="865188" cy="27622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MX" sz="1200" dirty="0" smtClean="0">
                <a:latin typeface="Arial Narrow" charset="0"/>
              </a:rPr>
              <a:t>P-OPE-03</a:t>
            </a:r>
            <a:endParaRPr lang="es-ES" sz="1200" dirty="0" smtClean="0">
              <a:latin typeface="Arial Narrow" charset="0"/>
            </a:endParaRPr>
          </a:p>
        </p:txBody>
      </p:sp>
      <p:sp>
        <p:nvSpPr>
          <p:cNvPr id="1046" name="AutoShape 140"/>
          <p:cNvSpPr>
            <a:spLocks noChangeArrowheads="1"/>
          </p:cNvSpPr>
          <p:nvPr userDrawn="1"/>
        </p:nvSpPr>
        <p:spPr bwMode="auto">
          <a:xfrm>
            <a:off x="1700213" y="827088"/>
            <a:ext cx="1296987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 dirty="0">
                <a:latin typeface="Arial Narrow" pitchFamily="34" charset="0"/>
              </a:rPr>
              <a:t>Emisión: </a:t>
            </a:r>
            <a:r>
              <a:rPr lang="es-MX" sz="1200" dirty="0">
                <a:latin typeface="Arial Narrow" pitchFamily="34" charset="0"/>
              </a:rPr>
              <a:t>17-11-11</a:t>
            </a:r>
          </a:p>
        </p:txBody>
      </p:sp>
      <p:sp>
        <p:nvSpPr>
          <p:cNvPr id="1047" name="AutoShape 141"/>
          <p:cNvSpPr>
            <a:spLocks noChangeArrowheads="1"/>
          </p:cNvSpPr>
          <p:nvPr userDrawn="1"/>
        </p:nvSpPr>
        <p:spPr bwMode="auto">
          <a:xfrm>
            <a:off x="2997200" y="827088"/>
            <a:ext cx="12969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 dirty="0">
                <a:latin typeface="Arial Narrow" pitchFamily="34" charset="0"/>
              </a:rPr>
              <a:t>Revisión</a:t>
            </a:r>
            <a:r>
              <a:rPr lang="es-MX" sz="1100" b="1" dirty="0">
                <a:latin typeface="Arial Narrow" pitchFamily="34" charset="0"/>
              </a:rPr>
              <a:t>: </a:t>
            </a:r>
            <a:r>
              <a:rPr lang="es-MX" sz="1100" dirty="0">
                <a:latin typeface="Arial Narrow" pitchFamily="34" charset="0"/>
              </a:rPr>
              <a:t>17-11-11</a:t>
            </a:r>
          </a:p>
        </p:txBody>
      </p:sp>
      <p:pic>
        <p:nvPicPr>
          <p:cNvPr id="1048" name="Imagen 1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" y="468313"/>
            <a:ext cx="1655763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MS PGothic" pitchFamily="34" charset="-128"/>
          <a:cs typeface="MS PGothic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MS PGothic" pitchFamily="34" charset="-128"/>
          <a:cs typeface="MS PGothic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MS PGothic" pitchFamily="34" charset="-128"/>
          <a:cs typeface="MS PGothic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MS PGothic" pitchFamily="34" charset="-128"/>
          <a:cs typeface="MS PGothic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MS PGothic" pitchFamily="34" charset="-128"/>
          <a:cs typeface="MS PGothic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Marcador de título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 para editar título</a:t>
            </a:r>
            <a:endParaRPr lang="es-ES" smtClean="0"/>
          </a:p>
        </p:txBody>
      </p:sp>
      <p:sp>
        <p:nvSpPr>
          <p:cNvPr id="2051" name="Marcador de texto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 smtClean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AF215837-48CC-497F-85C0-3B9E2AEE014F}" type="datetimeFigureOut">
              <a:rPr lang="es-ES"/>
              <a:pPr>
                <a:defRPr/>
              </a:pPr>
              <a:t>31/07/2013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3F176EE-7E79-44D9-94A7-A85CE3C654B6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MS PGothic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MS PGothic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MS PGothic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MS PGothic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Marcador de título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 para editar título</a:t>
            </a:r>
            <a:endParaRPr lang="es-ES" smtClean="0"/>
          </a:p>
        </p:txBody>
      </p:sp>
      <p:sp>
        <p:nvSpPr>
          <p:cNvPr id="3075" name="Marcador de texto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 smtClean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75FCE6D3-D2ED-48ED-AB73-1B10F9DE45AE}" type="datetimeFigureOut">
              <a:rPr lang="es-ES"/>
              <a:pPr>
                <a:defRPr/>
              </a:pPr>
              <a:t>31/07/2013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507A3A33-B070-4CC4-BAC0-944E47251A8D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MS PGothic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MS PGothic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MS PGothic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MS PGothic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itchFamily="34" charset="-128"/>
          <a:cs typeface="MS PGothic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MS PGothic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5"/>
          <p:cNvSpPr txBox="1">
            <a:spLocks noChangeArrowheads="1"/>
          </p:cNvSpPr>
          <p:nvPr/>
        </p:nvSpPr>
        <p:spPr bwMode="auto">
          <a:xfrm>
            <a:off x="333375" y="4454525"/>
            <a:ext cx="6335713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4. CONTROL DE CAMBIOS:</a:t>
            </a:r>
            <a:endParaRPr lang="es-ES" sz="1000" b="1" dirty="0">
              <a:latin typeface="Arial Narrow" pitchFamily="34" charset="0"/>
            </a:endParaRPr>
          </a:p>
        </p:txBody>
      </p:sp>
      <p:sp>
        <p:nvSpPr>
          <p:cNvPr id="4099" name="AutoShape 87"/>
          <p:cNvSpPr>
            <a:spLocks noChangeArrowheads="1"/>
          </p:cNvSpPr>
          <p:nvPr/>
        </p:nvSpPr>
        <p:spPr bwMode="auto">
          <a:xfrm>
            <a:off x="333375" y="1258888"/>
            <a:ext cx="6335713" cy="6769100"/>
          </a:xfrm>
          <a:prstGeom prst="roundRect">
            <a:avLst>
              <a:gd name="adj" fmla="val 1894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 dirty="0">
              <a:latin typeface="Arial Narrow" pitchFamily="34" charset="0"/>
            </a:endParaRPr>
          </a:p>
        </p:txBody>
      </p:sp>
      <p:graphicFrame>
        <p:nvGraphicFramePr>
          <p:cNvPr id="2080" name="Group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5679279"/>
              </p:ext>
            </p:extLst>
          </p:nvPr>
        </p:nvGraphicFramePr>
        <p:xfrm>
          <a:off x="476250" y="4841875"/>
          <a:ext cx="6048375" cy="889000"/>
        </p:xfrm>
        <a:graphic>
          <a:graphicData uri="http://schemas.openxmlformats.org/drawingml/2006/table">
            <a:tbl>
              <a:tblPr/>
              <a:tblGrid>
                <a:gridCol w="1146175"/>
                <a:gridCol w="3870325"/>
                <a:gridCol w="1031875"/>
              </a:tblGrid>
              <a:tr h="215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MS PGothic" pitchFamily="34" charset="-128"/>
                          <a:cs typeface="Times New Roman" pitchFamily="18" charset="0"/>
                        </a:rPr>
                        <a:t>No. de Cambio</a:t>
                      </a:r>
                      <a:endParaRPr kumimoji="0" lang="es-MX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PGothic" pitchFamily="34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MS PGothic" pitchFamily="34" charset="-128"/>
                          <a:cs typeface="Times New Roman" pitchFamily="18" charset="0"/>
                        </a:rPr>
                        <a:t>Descripción del Cambio</a:t>
                      </a:r>
                      <a:endParaRPr kumimoji="0" lang="es-MX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PGothic" pitchFamily="34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MS PGothic" pitchFamily="34" charset="-128"/>
                          <a:cs typeface="Times New Roman" pitchFamily="18" charset="0"/>
                        </a:rPr>
                        <a:t>Fecha</a:t>
                      </a:r>
                      <a:endParaRPr kumimoji="0" lang="es-MX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PGothic" pitchFamily="34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MS PGothic" pitchFamily="34" charset="-128"/>
                          <a:cs typeface="Times New Roman" pitchFamily="18" charset="0"/>
                        </a:rPr>
                        <a:t>00</a:t>
                      </a: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MS PGothic" pitchFamily="34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MS PGothic" pitchFamily="34" charset="-128"/>
                          <a:cs typeface="Times New Roman" pitchFamily="18" charset="0"/>
                        </a:rPr>
                        <a:t>Nueva Creación</a:t>
                      </a: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MS PGothic" pitchFamily="34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MS PGothic" pitchFamily="34" charset="-128"/>
                        </a:rPr>
                        <a:t>17-11-11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MS PGothic" pitchFamily="34" charset="-128"/>
                        </a:rPr>
                        <a:t>01</a:t>
                      </a: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MS PGothic" pitchFamily="34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MS PGothic" pitchFamily="34" charset="-128"/>
                        </a:rPr>
                        <a:t>Mejoras en el procedimiento</a:t>
                      </a: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MS PGothic" pitchFamily="34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MS PGothic" pitchFamily="34" charset="-128"/>
                        </a:rPr>
                        <a:t>31-07-13</a:t>
                      </a: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MS PGothic" pitchFamily="34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MS PGothic" pitchFamily="34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MS PGothic" pitchFamily="34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MS PGothic" pitchFamily="34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122" name="Text Box 224"/>
          <p:cNvSpPr txBox="1">
            <a:spLocks noChangeArrowheads="1"/>
          </p:cNvSpPr>
          <p:nvPr/>
        </p:nvSpPr>
        <p:spPr bwMode="auto">
          <a:xfrm>
            <a:off x="336550" y="1366838"/>
            <a:ext cx="634047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1. OBJETIVO. </a:t>
            </a:r>
            <a:r>
              <a:rPr lang="es-ES" sz="1000" dirty="0">
                <a:latin typeface="Arial Narrow" pitchFamily="34" charset="0"/>
              </a:rPr>
              <a:t>Desarrollar y administrar el PREP a fin de brindar certeza en los resultados de la elección.</a:t>
            </a:r>
          </a:p>
        </p:txBody>
      </p:sp>
      <p:sp>
        <p:nvSpPr>
          <p:cNvPr id="4123" name="Text Box 225"/>
          <p:cNvSpPr txBox="1">
            <a:spLocks noChangeArrowheads="1"/>
          </p:cNvSpPr>
          <p:nvPr/>
        </p:nvSpPr>
        <p:spPr bwMode="auto">
          <a:xfrm>
            <a:off x="342900" y="2159000"/>
            <a:ext cx="6326188" cy="47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2. ALCANCE. </a:t>
            </a:r>
            <a:r>
              <a:rPr lang="es-ES_tradnl" sz="1000" dirty="0">
                <a:latin typeface="Arial Narrow" pitchFamily="34" charset="0"/>
              </a:rPr>
              <a:t>	Capacitar adecuadamente al personal de captura del PREP.</a:t>
            </a:r>
          </a:p>
          <a:p>
            <a:pPr eaLnBrk="1" hangingPunct="1">
              <a:spcBef>
                <a:spcPct val="50000"/>
              </a:spcBef>
            </a:pPr>
            <a:r>
              <a:rPr lang="es-ES_tradnl" sz="1000" dirty="0">
                <a:latin typeface="Arial Narrow" pitchFamily="34" charset="0"/>
              </a:rPr>
              <a:t>		Tener una visión de resultados  de las elecciones, para darle confianza a los electores.</a:t>
            </a:r>
            <a:endParaRPr lang="es-ES" sz="1000" dirty="0">
              <a:latin typeface="Arial Narrow" pitchFamily="34" charset="0"/>
            </a:endParaRPr>
          </a:p>
        </p:txBody>
      </p:sp>
      <p:sp>
        <p:nvSpPr>
          <p:cNvPr id="4124" name="Text Box 226"/>
          <p:cNvSpPr txBox="1">
            <a:spLocks noChangeArrowheads="1"/>
          </p:cNvSpPr>
          <p:nvPr/>
        </p:nvSpPr>
        <p:spPr bwMode="auto">
          <a:xfrm>
            <a:off x="333375" y="2860675"/>
            <a:ext cx="6335713" cy="938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712788" indent="-712788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3. TERMINOLOGÍA.</a:t>
            </a:r>
          </a:p>
          <a:p>
            <a:pPr algn="just" eaLnBrk="1" hangingPunct="1">
              <a:spcBef>
                <a:spcPct val="50000"/>
              </a:spcBef>
            </a:pPr>
            <a:endParaRPr lang="es-ES_tradnl" sz="1000" b="1" dirty="0">
              <a:latin typeface="Arial Narrow" pitchFamily="34" charset="0"/>
            </a:endParaRPr>
          </a:p>
          <a:p>
            <a:pPr algn="just" eaLnBrk="1" hangingPunct="1">
              <a:spcBef>
                <a:spcPct val="50000"/>
              </a:spcBef>
            </a:pPr>
            <a:r>
              <a:rPr lang="es-ES_tradnl" sz="1000" b="1" dirty="0">
                <a:latin typeface="Arial Narrow" pitchFamily="34" charset="0"/>
              </a:rPr>
              <a:t>	PREP:  Programa de Resultados Electorales Preliminares.</a:t>
            </a:r>
          </a:p>
          <a:p>
            <a:pPr algn="just" eaLnBrk="1" hangingPunct="1">
              <a:spcBef>
                <a:spcPct val="50000"/>
              </a:spcBef>
            </a:pPr>
            <a:r>
              <a:rPr lang="es-ES_tradnl" sz="1000" b="1" dirty="0">
                <a:latin typeface="Arial Narrow" pitchFamily="34" charset="0"/>
              </a:rPr>
              <a:t>	CATI:   Centro de Acopio y Transmisión de Información.</a:t>
            </a:r>
            <a:r>
              <a:rPr lang="es-MX" sz="1000" b="1" dirty="0">
                <a:latin typeface="Arial Narrow" pitchFamily="34" charset="0"/>
              </a:rPr>
              <a:t> 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3652164" y="900462"/>
            <a:ext cx="626269" cy="22585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s-MX" sz="1000" dirty="0" smtClean="0">
                <a:latin typeface="Arial Narrow" pitchFamily="34" charset="0"/>
              </a:rPr>
              <a:t>31-07-13</a:t>
            </a:r>
            <a:endParaRPr lang="es-MX" sz="1000" dirty="0">
              <a:latin typeface="Arial Narrow" pitchFamily="34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4900053" y="891836"/>
            <a:ext cx="313135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s-MX" sz="1000" dirty="0" smtClean="0">
                <a:latin typeface="Arial Narrow" pitchFamily="34" charset="0"/>
              </a:rPr>
              <a:t>01</a:t>
            </a:r>
            <a:endParaRPr lang="es-MX" sz="1000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238"/>
          <p:cNvSpPr>
            <a:spLocks noChangeArrowheads="1"/>
          </p:cNvSpPr>
          <p:nvPr/>
        </p:nvSpPr>
        <p:spPr bwMode="auto">
          <a:xfrm>
            <a:off x="1557338" y="1331913"/>
            <a:ext cx="3816350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 dirty="0">
                <a:latin typeface="Arial Narrow" pitchFamily="34" charset="0"/>
              </a:rPr>
              <a:t>Actividades </a:t>
            </a:r>
          </a:p>
        </p:txBody>
      </p:sp>
      <p:sp>
        <p:nvSpPr>
          <p:cNvPr id="5123" name="AutoShape 239"/>
          <p:cNvSpPr>
            <a:spLocks noChangeArrowheads="1"/>
          </p:cNvSpPr>
          <p:nvPr/>
        </p:nvSpPr>
        <p:spPr bwMode="auto">
          <a:xfrm>
            <a:off x="5373688" y="1331913"/>
            <a:ext cx="1295400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 dirty="0">
                <a:latin typeface="Arial Narrow" pitchFamily="34" charset="0"/>
              </a:rPr>
              <a:t>Referencias</a:t>
            </a:r>
          </a:p>
        </p:txBody>
      </p:sp>
      <p:sp>
        <p:nvSpPr>
          <p:cNvPr id="5124" name="AutoShape 240"/>
          <p:cNvSpPr>
            <a:spLocks noChangeArrowheads="1"/>
          </p:cNvSpPr>
          <p:nvPr/>
        </p:nvSpPr>
        <p:spPr bwMode="auto">
          <a:xfrm>
            <a:off x="5373688" y="1619250"/>
            <a:ext cx="1295400" cy="6408738"/>
          </a:xfrm>
          <a:prstGeom prst="roundRect">
            <a:avLst>
              <a:gd name="adj" fmla="val 72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 dirty="0">
                <a:latin typeface="Arial Narrow" pitchFamily="34" charset="0"/>
              </a:rPr>
              <a:t> </a:t>
            </a:r>
          </a:p>
        </p:txBody>
      </p:sp>
      <p:sp>
        <p:nvSpPr>
          <p:cNvPr id="5125" name="AutoShape 241"/>
          <p:cNvSpPr>
            <a:spLocks noChangeArrowheads="1"/>
          </p:cNvSpPr>
          <p:nvPr/>
        </p:nvSpPr>
        <p:spPr bwMode="auto">
          <a:xfrm>
            <a:off x="1557338" y="1619250"/>
            <a:ext cx="3816350" cy="6408738"/>
          </a:xfrm>
          <a:prstGeom prst="roundRect">
            <a:avLst>
              <a:gd name="adj" fmla="val 2292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 dirty="0">
                <a:latin typeface="Arial Narrow" pitchFamily="34" charset="0"/>
              </a:rPr>
              <a:t> </a:t>
            </a:r>
          </a:p>
        </p:txBody>
      </p:sp>
      <p:sp>
        <p:nvSpPr>
          <p:cNvPr id="5126" name="AutoShape 242"/>
          <p:cNvSpPr>
            <a:spLocks noChangeArrowheads="1"/>
          </p:cNvSpPr>
          <p:nvPr/>
        </p:nvSpPr>
        <p:spPr bwMode="auto">
          <a:xfrm>
            <a:off x="333375" y="1619250"/>
            <a:ext cx="1223963" cy="6408738"/>
          </a:xfrm>
          <a:prstGeom prst="roundRect">
            <a:avLst>
              <a:gd name="adj" fmla="val 72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 dirty="0">
                <a:latin typeface="Arial Narrow" pitchFamily="34" charset="0"/>
              </a:rPr>
              <a:t> </a:t>
            </a:r>
          </a:p>
        </p:txBody>
      </p:sp>
      <p:sp>
        <p:nvSpPr>
          <p:cNvPr id="5127" name="AutoShape 534"/>
          <p:cNvSpPr>
            <a:spLocks noChangeArrowheads="1"/>
          </p:cNvSpPr>
          <p:nvPr/>
        </p:nvSpPr>
        <p:spPr bwMode="auto">
          <a:xfrm>
            <a:off x="333375" y="1331913"/>
            <a:ext cx="1223963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 dirty="0">
                <a:latin typeface="Arial Narrow" pitchFamily="34" charset="0"/>
              </a:rPr>
              <a:t>Responsable</a:t>
            </a:r>
          </a:p>
        </p:txBody>
      </p:sp>
      <p:sp>
        <p:nvSpPr>
          <p:cNvPr id="5128" name="AutoShape 648"/>
          <p:cNvSpPr>
            <a:spLocks noChangeArrowheads="1"/>
          </p:cNvSpPr>
          <p:nvPr/>
        </p:nvSpPr>
        <p:spPr bwMode="auto">
          <a:xfrm>
            <a:off x="3214688" y="1692275"/>
            <a:ext cx="574675" cy="165100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tIns="10800" bIns="10800" anchor="ctr"/>
          <a:lstStyle/>
          <a:p>
            <a:pPr algn="ctr">
              <a:lnSpc>
                <a:spcPct val="70000"/>
              </a:lnSpc>
            </a:pPr>
            <a:r>
              <a:rPr lang="es-MX" sz="900" dirty="0">
                <a:latin typeface="Arial Narrow" pitchFamily="34" charset="0"/>
              </a:rPr>
              <a:t>Inicio</a:t>
            </a:r>
          </a:p>
        </p:txBody>
      </p:sp>
      <p:cxnSp>
        <p:nvCxnSpPr>
          <p:cNvPr id="5129" name="AutoShape 649"/>
          <p:cNvCxnSpPr>
            <a:cxnSpLocks noChangeShapeType="1"/>
            <a:stCxn id="5128" idx="2"/>
            <a:endCxn id="5130" idx="0"/>
          </p:cNvCxnSpPr>
          <p:nvPr/>
        </p:nvCxnSpPr>
        <p:spPr bwMode="auto">
          <a:xfrm rot="5400000">
            <a:off x="3464719" y="1891506"/>
            <a:ext cx="71438" cy="31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30" name="Rectangle 652"/>
          <p:cNvSpPr>
            <a:spLocks noChangeArrowheads="1"/>
          </p:cNvSpPr>
          <p:nvPr/>
        </p:nvSpPr>
        <p:spPr bwMode="auto">
          <a:xfrm>
            <a:off x="1698625" y="1928813"/>
            <a:ext cx="3600450" cy="2159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900" dirty="0">
                <a:latin typeface="Arial Narrow" pitchFamily="34" charset="0"/>
              </a:rPr>
              <a:t>Se examina el calendario para revisar tiempo de elecciones</a:t>
            </a:r>
          </a:p>
        </p:txBody>
      </p:sp>
      <p:sp>
        <p:nvSpPr>
          <p:cNvPr id="5131" name="Rectangle 653"/>
          <p:cNvSpPr>
            <a:spLocks noChangeArrowheads="1"/>
          </p:cNvSpPr>
          <p:nvPr/>
        </p:nvSpPr>
        <p:spPr bwMode="auto">
          <a:xfrm>
            <a:off x="1698625" y="2214563"/>
            <a:ext cx="3600450" cy="2698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900" dirty="0">
                <a:latin typeface="Arial Narrow" pitchFamily="34" charset="0"/>
              </a:rPr>
              <a:t>S</a:t>
            </a:r>
            <a:r>
              <a:rPr lang="es-ES_tradnl" sz="900" dirty="0">
                <a:latin typeface="Arial Narrow" pitchFamily="34" charset="0"/>
              </a:rPr>
              <a:t>e realiza planeación de simulacros y pruebas con proyección de capturistas y casillas CATI</a:t>
            </a:r>
          </a:p>
        </p:txBody>
      </p:sp>
      <p:sp>
        <p:nvSpPr>
          <p:cNvPr id="5132" name="Rectangle 660"/>
          <p:cNvSpPr>
            <a:spLocks noChangeArrowheads="1"/>
          </p:cNvSpPr>
          <p:nvPr/>
        </p:nvSpPr>
        <p:spPr bwMode="auto">
          <a:xfrm>
            <a:off x="350763" y="2882900"/>
            <a:ext cx="1223963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>
                <a:latin typeface="Arial Narrow" pitchFamily="34" charset="0"/>
              </a:rPr>
              <a:t>Director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5133" name="Rectangle 661"/>
          <p:cNvSpPr>
            <a:spLocks noChangeArrowheads="1"/>
          </p:cNvSpPr>
          <p:nvPr/>
        </p:nvSpPr>
        <p:spPr bwMode="auto">
          <a:xfrm>
            <a:off x="333375" y="5508625"/>
            <a:ext cx="12239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>
                <a:latin typeface="Arial Narrow" pitchFamily="34" charset="0"/>
              </a:rPr>
              <a:t>Director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5134" name="Rectangle 663"/>
          <p:cNvSpPr>
            <a:spLocks noChangeArrowheads="1"/>
          </p:cNvSpPr>
          <p:nvPr/>
        </p:nvSpPr>
        <p:spPr bwMode="auto">
          <a:xfrm>
            <a:off x="5372100" y="3419475"/>
            <a:ext cx="1296988" cy="22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 dirty="0">
              <a:latin typeface="Arial Narrow" pitchFamily="34" charset="0"/>
            </a:endParaRPr>
          </a:p>
        </p:txBody>
      </p:sp>
      <p:sp>
        <p:nvSpPr>
          <p:cNvPr id="5135" name="Rectangle 664"/>
          <p:cNvSpPr>
            <a:spLocks noChangeArrowheads="1"/>
          </p:cNvSpPr>
          <p:nvPr/>
        </p:nvSpPr>
        <p:spPr bwMode="auto">
          <a:xfrm>
            <a:off x="5373688" y="3779838"/>
            <a:ext cx="12954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" sz="900" dirty="0">
                <a:latin typeface="Arial Narrow" pitchFamily="34" charset="0"/>
              </a:rPr>
              <a:t>Plan de simulación y pruebas / </a:t>
            </a:r>
            <a:r>
              <a:rPr lang="es-ES" sz="900" dirty="0">
                <a:solidFill>
                  <a:srgbClr val="FF0000"/>
                </a:solidFill>
                <a:latin typeface="Arial Narrow" pitchFamily="34" charset="0"/>
              </a:rPr>
              <a:t>curso de capacitación</a:t>
            </a:r>
          </a:p>
        </p:txBody>
      </p:sp>
      <p:sp>
        <p:nvSpPr>
          <p:cNvPr id="5136" name="Rectangle 665"/>
          <p:cNvSpPr>
            <a:spLocks noChangeArrowheads="1"/>
          </p:cNvSpPr>
          <p:nvPr/>
        </p:nvSpPr>
        <p:spPr bwMode="auto">
          <a:xfrm>
            <a:off x="5373688" y="4211638"/>
            <a:ext cx="12827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" sz="900" dirty="0">
                <a:latin typeface="Arial Narrow" pitchFamily="34" charset="0"/>
              </a:rPr>
              <a:t>Bases de datos (PREP- año)</a:t>
            </a:r>
          </a:p>
        </p:txBody>
      </p:sp>
      <p:sp>
        <p:nvSpPr>
          <p:cNvPr id="5137" name="Rectangle 666"/>
          <p:cNvSpPr>
            <a:spLocks noChangeArrowheads="1"/>
          </p:cNvSpPr>
          <p:nvPr/>
        </p:nvSpPr>
        <p:spPr bwMode="auto">
          <a:xfrm>
            <a:off x="5373688" y="2268538"/>
            <a:ext cx="12779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>
                <a:latin typeface="Arial Narrow" pitchFamily="34" charset="0"/>
              </a:rPr>
              <a:t>Plan de simulacros y pruebas</a:t>
            </a:r>
            <a:endParaRPr lang="es-ES" sz="900" dirty="0">
              <a:latin typeface="Arial Narrow" pitchFamily="34" charset="0"/>
            </a:endParaRPr>
          </a:p>
        </p:txBody>
      </p:sp>
      <p:cxnSp>
        <p:nvCxnSpPr>
          <p:cNvPr id="5138" name="AutoShape 681"/>
          <p:cNvCxnSpPr>
            <a:cxnSpLocks noChangeShapeType="1"/>
            <a:stCxn id="5130" idx="2"/>
            <a:endCxn id="5131" idx="0"/>
          </p:cNvCxnSpPr>
          <p:nvPr/>
        </p:nvCxnSpPr>
        <p:spPr bwMode="auto">
          <a:xfrm rot="5400000">
            <a:off x="3463926" y="2178050"/>
            <a:ext cx="69850" cy="31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39" name="AutoShape 684"/>
          <p:cNvCxnSpPr>
            <a:cxnSpLocks noChangeShapeType="1"/>
            <a:stCxn id="5131" idx="2"/>
            <a:endCxn id="5148" idx="0"/>
          </p:cNvCxnSpPr>
          <p:nvPr/>
        </p:nvCxnSpPr>
        <p:spPr bwMode="auto">
          <a:xfrm>
            <a:off x="3498850" y="2484438"/>
            <a:ext cx="1588" cy="71436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40" name="Rectangle 700"/>
          <p:cNvSpPr>
            <a:spLocks noChangeArrowheads="1"/>
          </p:cNvSpPr>
          <p:nvPr/>
        </p:nvSpPr>
        <p:spPr bwMode="auto">
          <a:xfrm>
            <a:off x="404813" y="2268538"/>
            <a:ext cx="1150937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>
                <a:latin typeface="Arial Narrow" pitchFamily="34" charset="0"/>
              </a:rPr>
              <a:t>Director /Jefe de </a:t>
            </a:r>
            <a:r>
              <a:rPr lang="es-ES_tradnl" sz="900" dirty="0" smtClean="0">
                <a:latin typeface="Arial Narrow" pitchFamily="34" charset="0"/>
              </a:rPr>
              <a:t>operación </a:t>
            </a:r>
            <a:r>
              <a:rPr lang="es-ES_tradnl" sz="900" dirty="0">
                <a:latin typeface="Arial Narrow" pitchFamily="34" charset="0"/>
              </a:rPr>
              <a:t>y logística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5141" name="Rectangle 701"/>
          <p:cNvSpPr>
            <a:spLocks noChangeArrowheads="1"/>
          </p:cNvSpPr>
          <p:nvPr/>
        </p:nvSpPr>
        <p:spPr bwMode="auto">
          <a:xfrm>
            <a:off x="333375" y="2627313"/>
            <a:ext cx="1223963" cy="16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>
                <a:latin typeface="Arial Narrow" pitchFamily="34" charset="0"/>
              </a:rPr>
              <a:t>Director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5142" name="Rectangle 666"/>
          <p:cNvSpPr>
            <a:spLocks noChangeArrowheads="1"/>
          </p:cNvSpPr>
          <p:nvPr/>
        </p:nvSpPr>
        <p:spPr bwMode="auto">
          <a:xfrm>
            <a:off x="5373688" y="5508625"/>
            <a:ext cx="1277937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>
                <a:latin typeface="Arial Narrow" pitchFamily="34" charset="0"/>
              </a:rPr>
              <a:t>Base de datos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5143" name="Rectangle 666"/>
          <p:cNvSpPr>
            <a:spLocks noChangeArrowheads="1"/>
          </p:cNvSpPr>
          <p:nvPr/>
        </p:nvSpPr>
        <p:spPr bwMode="auto">
          <a:xfrm>
            <a:off x="5373688" y="2627313"/>
            <a:ext cx="1277937" cy="16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>
                <a:latin typeface="Arial Narrow" pitchFamily="34" charset="0"/>
              </a:rPr>
              <a:t>Requisición de adquisición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5144" name="Rectangle 660"/>
          <p:cNvSpPr>
            <a:spLocks noChangeArrowheads="1"/>
          </p:cNvSpPr>
          <p:nvPr/>
        </p:nvSpPr>
        <p:spPr bwMode="auto">
          <a:xfrm>
            <a:off x="333375" y="3132138"/>
            <a:ext cx="1223963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>
                <a:latin typeface="Arial Narrow" pitchFamily="34" charset="0"/>
              </a:rPr>
              <a:t>Director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5145" name="Rectangle 664"/>
          <p:cNvSpPr>
            <a:spLocks noChangeArrowheads="1"/>
          </p:cNvSpPr>
          <p:nvPr/>
        </p:nvSpPr>
        <p:spPr bwMode="auto">
          <a:xfrm>
            <a:off x="5373688" y="3132138"/>
            <a:ext cx="12954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" sz="900" dirty="0">
                <a:solidFill>
                  <a:srgbClr val="FF0000"/>
                </a:solidFill>
                <a:latin typeface="Arial Narrow" pitchFamily="34" charset="0"/>
              </a:rPr>
              <a:t>Planeación del Proyecto </a:t>
            </a:r>
            <a:r>
              <a:rPr lang="es-ES" sz="900" dirty="0">
                <a:latin typeface="Arial Narrow" pitchFamily="34" charset="0"/>
              </a:rPr>
              <a:t>/ E-mail</a:t>
            </a:r>
          </a:p>
        </p:txBody>
      </p:sp>
      <p:sp>
        <p:nvSpPr>
          <p:cNvPr id="5146" name="Rectangle 661"/>
          <p:cNvSpPr>
            <a:spLocks noChangeArrowheads="1"/>
          </p:cNvSpPr>
          <p:nvPr/>
        </p:nvSpPr>
        <p:spPr bwMode="auto">
          <a:xfrm>
            <a:off x="333375" y="3779838"/>
            <a:ext cx="12239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>
                <a:latin typeface="Arial Narrow" pitchFamily="34" charset="0"/>
              </a:rPr>
              <a:t>Jefe de Operaciones y logística / Jefe de Hardware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5147" name="Rectangle 666"/>
          <p:cNvSpPr>
            <a:spLocks noChangeArrowheads="1"/>
          </p:cNvSpPr>
          <p:nvPr/>
        </p:nvSpPr>
        <p:spPr bwMode="auto">
          <a:xfrm>
            <a:off x="5391151" y="2920176"/>
            <a:ext cx="1277937" cy="151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>
                <a:solidFill>
                  <a:srgbClr val="FF0000"/>
                </a:solidFill>
                <a:latin typeface="Arial Narrow" pitchFamily="34" charset="0"/>
              </a:rPr>
              <a:t>REQ. ADQUISICION</a:t>
            </a:r>
            <a:endParaRPr lang="es-ES" sz="900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5148" name="Rectangle 656"/>
          <p:cNvSpPr>
            <a:spLocks noChangeArrowheads="1"/>
          </p:cNvSpPr>
          <p:nvPr/>
        </p:nvSpPr>
        <p:spPr bwMode="auto">
          <a:xfrm>
            <a:off x="1700213" y="2555874"/>
            <a:ext cx="3600450" cy="28733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MX" sz="900" dirty="0">
                <a:solidFill>
                  <a:srgbClr val="FF0000"/>
                </a:solidFill>
                <a:latin typeface="Arial Narrow" pitchFamily="34" charset="0"/>
              </a:rPr>
              <a:t>Se hace </a:t>
            </a:r>
            <a:r>
              <a:rPr lang="es-MX" sz="900" dirty="0" smtClean="0">
                <a:solidFill>
                  <a:srgbClr val="FF0000"/>
                </a:solidFill>
                <a:latin typeface="Arial Narrow" pitchFamily="34" charset="0"/>
              </a:rPr>
              <a:t>requisición </a:t>
            </a:r>
            <a:r>
              <a:rPr lang="es-MX" sz="900" dirty="0">
                <a:solidFill>
                  <a:srgbClr val="FF0000"/>
                </a:solidFill>
                <a:latin typeface="Arial Narrow" pitchFamily="34" charset="0"/>
              </a:rPr>
              <a:t>para </a:t>
            </a:r>
            <a:r>
              <a:rPr lang="es-MX" sz="900" dirty="0" smtClean="0">
                <a:solidFill>
                  <a:srgbClr val="FF0000"/>
                </a:solidFill>
                <a:latin typeface="Arial Narrow" pitchFamily="34" charset="0"/>
              </a:rPr>
              <a:t>adquisición de adecuación y programación </a:t>
            </a:r>
            <a:r>
              <a:rPr lang="es-MX" sz="900" dirty="0">
                <a:solidFill>
                  <a:srgbClr val="FF0000"/>
                </a:solidFill>
                <a:latin typeface="Arial Narrow" pitchFamily="34" charset="0"/>
              </a:rPr>
              <a:t>de terminales</a:t>
            </a:r>
            <a:endParaRPr lang="es-ES" sz="900" dirty="0">
              <a:solidFill>
                <a:srgbClr val="FF0000"/>
              </a:solidFill>
              <a:latin typeface="Arial Narrow" pitchFamily="34" charset="0"/>
            </a:endParaRPr>
          </a:p>
        </p:txBody>
      </p:sp>
      <p:cxnSp>
        <p:nvCxnSpPr>
          <p:cNvPr id="5149" name="AutoShape 685"/>
          <p:cNvCxnSpPr>
            <a:cxnSpLocks noChangeShapeType="1"/>
            <a:stCxn id="5148" idx="2"/>
            <a:endCxn id="5152" idx="0"/>
          </p:cNvCxnSpPr>
          <p:nvPr/>
        </p:nvCxnSpPr>
        <p:spPr bwMode="auto">
          <a:xfrm>
            <a:off x="3500438" y="2843211"/>
            <a:ext cx="0" cy="7143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50" name="Rectangle 653"/>
          <p:cNvSpPr>
            <a:spLocks noChangeArrowheads="1"/>
          </p:cNvSpPr>
          <p:nvPr/>
        </p:nvSpPr>
        <p:spPr bwMode="auto">
          <a:xfrm>
            <a:off x="1700213" y="3132138"/>
            <a:ext cx="3600450" cy="2159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900" dirty="0">
                <a:latin typeface="Arial Narrow" pitchFamily="34" charset="0"/>
              </a:rPr>
              <a:t>Proveedor de servicio e informática realizan la planeación del proyecto</a:t>
            </a:r>
          </a:p>
        </p:txBody>
      </p:sp>
      <p:cxnSp>
        <p:nvCxnSpPr>
          <p:cNvPr id="5151" name="AutoShape 685"/>
          <p:cNvCxnSpPr>
            <a:cxnSpLocks noChangeShapeType="1"/>
            <a:stCxn id="5152" idx="2"/>
            <a:endCxn id="5150" idx="0"/>
          </p:cNvCxnSpPr>
          <p:nvPr/>
        </p:nvCxnSpPr>
        <p:spPr bwMode="auto">
          <a:xfrm>
            <a:off x="3500438" y="3059112"/>
            <a:ext cx="0" cy="73026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52" name="Rectangle 653"/>
          <p:cNvSpPr>
            <a:spLocks noChangeArrowheads="1"/>
          </p:cNvSpPr>
          <p:nvPr/>
        </p:nvSpPr>
        <p:spPr bwMode="auto">
          <a:xfrm>
            <a:off x="1700213" y="2914649"/>
            <a:ext cx="3600450" cy="1444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900" dirty="0">
                <a:solidFill>
                  <a:srgbClr val="FF0000"/>
                </a:solidFill>
                <a:latin typeface="Arial Narrow" pitchFamily="34" charset="0"/>
              </a:rPr>
              <a:t>Se envía a </a:t>
            </a:r>
            <a:r>
              <a:rPr lang="es-ES" sz="900" dirty="0" smtClean="0">
                <a:solidFill>
                  <a:srgbClr val="FF0000"/>
                </a:solidFill>
                <a:latin typeface="Arial Narrow" pitchFamily="34" charset="0"/>
              </a:rPr>
              <a:t>dirección de administración y finanzas</a:t>
            </a:r>
            <a:endParaRPr lang="es-ES" sz="900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5153" name="Rectangle 701"/>
          <p:cNvSpPr>
            <a:spLocks noChangeArrowheads="1"/>
          </p:cNvSpPr>
          <p:nvPr/>
        </p:nvSpPr>
        <p:spPr bwMode="auto">
          <a:xfrm>
            <a:off x="333375" y="4789488"/>
            <a:ext cx="1223963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>
                <a:latin typeface="Arial Narrow" pitchFamily="34" charset="0"/>
              </a:rPr>
              <a:t>Jefe de Operaciones y logística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5154" name="Oval 34"/>
          <p:cNvSpPr>
            <a:spLocks noChangeArrowheads="1"/>
          </p:cNvSpPr>
          <p:nvPr/>
        </p:nvSpPr>
        <p:spPr bwMode="auto">
          <a:xfrm>
            <a:off x="3213100" y="7669213"/>
            <a:ext cx="576263" cy="287337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900" dirty="0">
                <a:latin typeface="Arial Narrow" pitchFamily="34" charset="0"/>
              </a:rPr>
              <a:t>FIN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5155" name="18 Rectángulo"/>
          <p:cNvSpPr>
            <a:spLocks noChangeArrowheads="1"/>
          </p:cNvSpPr>
          <p:nvPr/>
        </p:nvSpPr>
        <p:spPr bwMode="auto">
          <a:xfrm>
            <a:off x="1700213" y="3779838"/>
            <a:ext cx="3600450" cy="29051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800" dirty="0">
                <a:latin typeface="Arial Narrow" pitchFamily="34" charset="0"/>
              </a:rPr>
              <a:t>Se distribuyen terminales de acuerdo a lo planeado en todo el estado y se da capacitación a capturistas</a:t>
            </a:r>
          </a:p>
        </p:txBody>
      </p:sp>
      <p:sp>
        <p:nvSpPr>
          <p:cNvPr id="5156" name="18 Rectángulo"/>
          <p:cNvSpPr>
            <a:spLocks noChangeArrowheads="1"/>
          </p:cNvSpPr>
          <p:nvPr/>
        </p:nvSpPr>
        <p:spPr bwMode="auto">
          <a:xfrm>
            <a:off x="1870702" y="4211638"/>
            <a:ext cx="3262313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800" dirty="0">
                <a:latin typeface="Arial Narrow" pitchFamily="34" charset="0"/>
              </a:rPr>
              <a:t>Se realizan simulacros conforme al plan de simulacros y pruebas para detectar posibles fallas</a:t>
            </a:r>
            <a:r>
              <a:rPr lang="es-ES_tradnl" sz="800" dirty="0">
                <a:latin typeface="Arial Narrow" pitchFamily="34" charset="0"/>
              </a:rPr>
              <a:t> </a:t>
            </a:r>
            <a:endParaRPr lang="es-ES" sz="800" dirty="0">
              <a:latin typeface="Arial Narrow" pitchFamily="34" charset="0"/>
            </a:endParaRPr>
          </a:p>
        </p:txBody>
      </p:sp>
      <p:cxnSp>
        <p:nvCxnSpPr>
          <p:cNvPr id="5157" name="AutoShape 32"/>
          <p:cNvCxnSpPr>
            <a:cxnSpLocks noChangeShapeType="1"/>
            <a:stCxn id="5155" idx="2"/>
            <a:endCxn id="5156" idx="0"/>
          </p:cNvCxnSpPr>
          <p:nvPr/>
        </p:nvCxnSpPr>
        <p:spPr bwMode="auto">
          <a:xfrm>
            <a:off x="3500438" y="4070350"/>
            <a:ext cx="1421" cy="1412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58" name="18 Rectángulo"/>
          <p:cNvSpPr>
            <a:spLocks noChangeArrowheads="1"/>
          </p:cNvSpPr>
          <p:nvPr/>
        </p:nvSpPr>
        <p:spPr bwMode="auto">
          <a:xfrm>
            <a:off x="1793875" y="5194300"/>
            <a:ext cx="1470025" cy="169863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800" dirty="0">
                <a:latin typeface="Arial Narrow" pitchFamily="34" charset="0"/>
              </a:rPr>
              <a:t>Se revisan y corrigen las fallas</a:t>
            </a:r>
            <a:endParaRPr lang="es-ES" sz="800" dirty="0">
              <a:latin typeface="Arial Narrow" pitchFamily="34" charset="0"/>
            </a:endParaRPr>
          </a:p>
        </p:txBody>
      </p:sp>
      <p:cxnSp>
        <p:nvCxnSpPr>
          <p:cNvPr id="5159" name="AutoShape 685"/>
          <p:cNvCxnSpPr>
            <a:cxnSpLocks noChangeShapeType="1"/>
            <a:stCxn id="5150" idx="2"/>
            <a:endCxn id="5198" idx="0"/>
          </p:cNvCxnSpPr>
          <p:nvPr/>
        </p:nvCxnSpPr>
        <p:spPr bwMode="auto">
          <a:xfrm flipH="1">
            <a:off x="3498850" y="3348038"/>
            <a:ext cx="1588" cy="714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60" name="18 Rectángulo"/>
          <p:cNvSpPr>
            <a:spLocks noChangeArrowheads="1"/>
          </p:cNvSpPr>
          <p:nvPr/>
        </p:nvSpPr>
        <p:spPr bwMode="auto">
          <a:xfrm>
            <a:off x="1773238" y="4818063"/>
            <a:ext cx="1511300" cy="25876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800" dirty="0">
                <a:latin typeface="Arial Narrow" pitchFamily="34" charset="0"/>
              </a:rPr>
              <a:t>Se realizan pruebas con terminales que fallaron</a:t>
            </a:r>
            <a:endParaRPr lang="es-ES" sz="800" dirty="0">
              <a:latin typeface="Arial Narrow" pitchFamily="34" charset="0"/>
            </a:endParaRPr>
          </a:p>
        </p:txBody>
      </p:sp>
      <p:cxnSp>
        <p:nvCxnSpPr>
          <p:cNvPr id="5161" name="AutoShape 32"/>
          <p:cNvCxnSpPr>
            <a:cxnSpLocks noChangeShapeType="1"/>
            <a:stCxn id="5160" idx="2"/>
            <a:endCxn id="5158" idx="0"/>
          </p:cNvCxnSpPr>
          <p:nvPr/>
        </p:nvCxnSpPr>
        <p:spPr bwMode="auto">
          <a:xfrm flipH="1">
            <a:off x="2528888" y="5076825"/>
            <a:ext cx="0" cy="1174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62" name="AutoShape 32"/>
          <p:cNvCxnSpPr>
            <a:cxnSpLocks noChangeShapeType="1"/>
            <a:stCxn id="5190" idx="2"/>
            <a:endCxn id="5196" idx="0"/>
          </p:cNvCxnSpPr>
          <p:nvPr/>
        </p:nvCxnSpPr>
        <p:spPr bwMode="auto">
          <a:xfrm>
            <a:off x="4400550" y="7164388"/>
            <a:ext cx="0" cy="1444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63" name="Rectangle 701"/>
          <p:cNvSpPr>
            <a:spLocks noChangeArrowheads="1"/>
          </p:cNvSpPr>
          <p:nvPr/>
        </p:nvSpPr>
        <p:spPr bwMode="auto">
          <a:xfrm>
            <a:off x="333375" y="4140200"/>
            <a:ext cx="1223963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>
                <a:latin typeface="Arial Narrow" pitchFamily="34" charset="0"/>
              </a:rPr>
              <a:t>Director </a:t>
            </a:r>
            <a:r>
              <a:rPr lang="es-MX" sz="900" dirty="0" smtClean="0">
                <a:latin typeface="Arial Narrow" pitchFamily="34" charset="0"/>
              </a:rPr>
              <a:t>/ </a:t>
            </a:r>
            <a:r>
              <a:rPr lang="es-ES_tradnl" sz="900" dirty="0" smtClean="0">
                <a:latin typeface="Arial Narrow" pitchFamily="34" charset="0"/>
              </a:rPr>
              <a:t>Jefe </a:t>
            </a:r>
            <a:r>
              <a:rPr lang="es-ES_tradnl" sz="900" dirty="0">
                <a:latin typeface="Arial Narrow" pitchFamily="34" charset="0"/>
              </a:rPr>
              <a:t>de Operaciones y logística / Jefe de Hardware</a:t>
            </a:r>
            <a:endParaRPr lang="es-ES" sz="900" dirty="0">
              <a:latin typeface="Arial Narrow" pitchFamily="34" charset="0"/>
            </a:endParaRPr>
          </a:p>
          <a:p>
            <a:pPr algn="ctr"/>
            <a:endParaRPr lang="es-ES" sz="900" dirty="0">
              <a:latin typeface="Arial Narrow" pitchFamily="34" charset="0"/>
            </a:endParaRPr>
          </a:p>
        </p:txBody>
      </p:sp>
      <p:sp>
        <p:nvSpPr>
          <p:cNvPr id="5164" name="Rectangle 701"/>
          <p:cNvSpPr>
            <a:spLocks noChangeArrowheads="1"/>
          </p:cNvSpPr>
          <p:nvPr/>
        </p:nvSpPr>
        <p:spPr bwMode="auto">
          <a:xfrm>
            <a:off x="333375" y="5076825"/>
            <a:ext cx="1223963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>
                <a:latin typeface="Arial Narrow" pitchFamily="34" charset="0"/>
              </a:rPr>
              <a:t>Jefe de Operaciones y logística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5165" name="Rectangle 666"/>
          <p:cNvSpPr>
            <a:spLocks noChangeArrowheads="1"/>
          </p:cNvSpPr>
          <p:nvPr/>
        </p:nvSpPr>
        <p:spPr bwMode="auto">
          <a:xfrm>
            <a:off x="5373688" y="4859338"/>
            <a:ext cx="1277937" cy="16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>
                <a:solidFill>
                  <a:srgbClr val="FF0000"/>
                </a:solidFill>
                <a:latin typeface="Arial Narrow" pitchFamily="34" charset="0"/>
              </a:rPr>
              <a:t>Reporte de </a:t>
            </a:r>
            <a:r>
              <a:rPr lang="es-ES_tradnl" sz="900" dirty="0" smtClean="0">
                <a:solidFill>
                  <a:srgbClr val="FF0000"/>
                </a:solidFill>
                <a:latin typeface="Arial Narrow" pitchFamily="34" charset="0"/>
              </a:rPr>
              <a:t>fallas</a:t>
            </a:r>
            <a:endParaRPr lang="es-ES" sz="900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5166" name="Rectangle 666"/>
          <p:cNvSpPr>
            <a:spLocks noChangeArrowheads="1"/>
          </p:cNvSpPr>
          <p:nvPr/>
        </p:nvSpPr>
        <p:spPr bwMode="auto">
          <a:xfrm>
            <a:off x="5373688" y="5148263"/>
            <a:ext cx="1277937" cy="16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>
                <a:solidFill>
                  <a:srgbClr val="FF0000"/>
                </a:solidFill>
                <a:latin typeface="Arial Narrow" pitchFamily="34" charset="0"/>
              </a:rPr>
              <a:t>Reporte de </a:t>
            </a:r>
            <a:r>
              <a:rPr lang="es-ES_tradnl" sz="900" dirty="0" smtClean="0">
                <a:solidFill>
                  <a:srgbClr val="FF0000"/>
                </a:solidFill>
                <a:latin typeface="Arial Narrow" pitchFamily="34" charset="0"/>
              </a:rPr>
              <a:t>fallas</a:t>
            </a:r>
            <a:endParaRPr lang="es-ES" sz="900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5167" name="18 Rectángulo"/>
          <p:cNvSpPr>
            <a:spLocks noChangeArrowheads="1"/>
          </p:cNvSpPr>
          <p:nvPr/>
        </p:nvSpPr>
        <p:spPr bwMode="auto">
          <a:xfrm>
            <a:off x="1700213" y="5508625"/>
            <a:ext cx="3600450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800" dirty="0">
                <a:latin typeface="Arial Narrow" pitchFamily="34" charset="0"/>
              </a:rPr>
              <a:t>Se capturan actas de jornada electoral</a:t>
            </a:r>
            <a:endParaRPr lang="es-ES" sz="800" dirty="0">
              <a:latin typeface="Arial Narrow" pitchFamily="34" charset="0"/>
            </a:endParaRPr>
          </a:p>
        </p:txBody>
      </p:sp>
      <p:sp>
        <p:nvSpPr>
          <p:cNvPr id="5168" name="18 Rectángulo"/>
          <p:cNvSpPr>
            <a:spLocks noChangeArrowheads="1"/>
          </p:cNvSpPr>
          <p:nvPr/>
        </p:nvSpPr>
        <p:spPr bwMode="auto">
          <a:xfrm>
            <a:off x="1700213" y="5868988"/>
            <a:ext cx="3600450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800" dirty="0">
                <a:latin typeface="Arial Narrow" pitchFamily="34" charset="0"/>
              </a:rPr>
              <a:t>Envío </a:t>
            </a:r>
            <a:r>
              <a:rPr lang="es-ES_tradnl" sz="800" dirty="0">
                <a:latin typeface="Arial Narrow" pitchFamily="34" charset="0"/>
              </a:rPr>
              <a:t>a replicadores para su publicación</a:t>
            </a:r>
            <a:endParaRPr lang="es-ES" sz="800" dirty="0">
              <a:latin typeface="Arial Narrow" pitchFamily="34" charset="0"/>
            </a:endParaRPr>
          </a:p>
        </p:txBody>
      </p:sp>
      <p:sp>
        <p:nvSpPr>
          <p:cNvPr id="5169" name="18 Rectángulo"/>
          <p:cNvSpPr>
            <a:spLocks noChangeArrowheads="1"/>
          </p:cNvSpPr>
          <p:nvPr/>
        </p:nvSpPr>
        <p:spPr bwMode="auto">
          <a:xfrm>
            <a:off x="1700213" y="6227763"/>
            <a:ext cx="3600450" cy="215900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800" dirty="0">
                <a:latin typeface="Arial Narrow" pitchFamily="34" charset="0"/>
              </a:rPr>
              <a:t>Envió de reporte general a Consejo General</a:t>
            </a:r>
          </a:p>
        </p:txBody>
      </p:sp>
      <p:cxnSp>
        <p:nvCxnSpPr>
          <p:cNvPr id="5170" name="AutoShape 32"/>
          <p:cNvCxnSpPr>
            <a:cxnSpLocks noChangeShapeType="1"/>
            <a:stCxn id="5158" idx="1"/>
            <a:endCxn id="5156" idx="1"/>
          </p:cNvCxnSpPr>
          <p:nvPr/>
        </p:nvCxnSpPr>
        <p:spPr bwMode="auto">
          <a:xfrm rot="10800000" flipH="1">
            <a:off x="1793874" y="4319588"/>
            <a:ext cx="76827" cy="959644"/>
          </a:xfrm>
          <a:prstGeom prst="bentConnector3">
            <a:avLst>
              <a:gd name="adj1" fmla="val -196496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71" name="AutoShape 32"/>
          <p:cNvCxnSpPr>
            <a:cxnSpLocks noChangeShapeType="1"/>
            <a:stCxn id="5167" idx="2"/>
            <a:endCxn id="5168" idx="0"/>
          </p:cNvCxnSpPr>
          <p:nvPr/>
        </p:nvCxnSpPr>
        <p:spPr bwMode="auto">
          <a:xfrm>
            <a:off x="3500438" y="5724525"/>
            <a:ext cx="0" cy="14446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72" name="AutoShape 32"/>
          <p:cNvCxnSpPr>
            <a:cxnSpLocks noChangeShapeType="1"/>
            <a:stCxn id="5168" idx="2"/>
            <a:endCxn id="5169" idx="0"/>
          </p:cNvCxnSpPr>
          <p:nvPr/>
        </p:nvCxnSpPr>
        <p:spPr bwMode="auto">
          <a:xfrm>
            <a:off x="3500438" y="6084888"/>
            <a:ext cx="0" cy="1428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73" name="AutoShape 32"/>
          <p:cNvCxnSpPr>
            <a:cxnSpLocks noChangeShapeType="1"/>
            <a:stCxn id="5169" idx="2"/>
          </p:cNvCxnSpPr>
          <p:nvPr/>
        </p:nvCxnSpPr>
        <p:spPr bwMode="auto">
          <a:xfrm>
            <a:off x="3500438" y="6443663"/>
            <a:ext cx="0" cy="1444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74" name="Rectangle 666"/>
          <p:cNvSpPr>
            <a:spLocks noChangeArrowheads="1"/>
          </p:cNvSpPr>
          <p:nvPr/>
        </p:nvSpPr>
        <p:spPr bwMode="auto">
          <a:xfrm>
            <a:off x="5373688" y="5781675"/>
            <a:ext cx="1277937" cy="30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>
                <a:latin typeface="Arial Narrow" pitchFamily="34" charset="0"/>
              </a:rPr>
              <a:t>Publicación en la web / base de datos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5175" name="Rectangle 666"/>
          <p:cNvSpPr>
            <a:spLocks noChangeArrowheads="1"/>
          </p:cNvSpPr>
          <p:nvPr/>
        </p:nvSpPr>
        <p:spPr bwMode="auto">
          <a:xfrm>
            <a:off x="5373688" y="6213475"/>
            <a:ext cx="1277937" cy="30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>
                <a:latin typeface="Arial Narrow" pitchFamily="34" charset="0"/>
              </a:rPr>
              <a:t>Reporte General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5176" name="Rectangle 666"/>
          <p:cNvSpPr>
            <a:spLocks noChangeArrowheads="1"/>
          </p:cNvSpPr>
          <p:nvPr/>
        </p:nvSpPr>
        <p:spPr bwMode="auto">
          <a:xfrm>
            <a:off x="5373688" y="1908175"/>
            <a:ext cx="1277937" cy="30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>
                <a:latin typeface="Arial Narrow" pitchFamily="34" charset="0"/>
              </a:rPr>
              <a:t>Calendario electoral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5177" name="Rectangle 666"/>
          <p:cNvSpPr>
            <a:spLocks noChangeArrowheads="1"/>
          </p:cNvSpPr>
          <p:nvPr/>
        </p:nvSpPr>
        <p:spPr bwMode="auto">
          <a:xfrm>
            <a:off x="5373688" y="6948488"/>
            <a:ext cx="12779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>
                <a:latin typeface="Arial Narrow" pitchFamily="34" charset="0"/>
              </a:rPr>
              <a:t>Base de datos / inventario de equipo 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5178" name="Rectangle 666"/>
          <p:cNvSpPr>
            <a:spLocks noChangeArrowheads="1"/>
          </p:cNvSpPr>
          <p:nvPr/>
        </p:nvSpPr>
        <p:spPr bwMode="auto">
          <a:xfrm>
            <a:off x="5373688" y="7380288"/>
            <a:ext cx="12779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>
                <a:latin typeface="Arial Narrow" pitchFamily="34" charset="0"/>
              </a:rPr>
              <a:t>Inventario de equipo </a:t>
            </a:r>
            <a:r>
              <a:rPr lang="es-ES_tradnl" sz="900" dirty="0">
                <a:solidFill>
                  <a:srgbClr val="FF0000"/>
                </a:solidFill>
                <a:latin typeface="Arial Narrow" pitchFamily="34" charset="0"/>
              </a:rPr>
              <a:t>/ control de almacén</a:t>
            </a:r>
          </a:p>
          <a:p>
            <a:pPr algn="ctr"/>
            <a:r>
              <a:rPr lang="es-ES_tradnl" sz="900" dirty="0">
                <a:solidFill>
                  <a:srgbClr val="FF0000"/>
                </a:solidFill>
                <a:latin typeface="Arial Narrow" pitchFamily="34" charset="0"/>
              </a:rPr>
              <a:t>(ACTIVO FIJO, Web)</a:t>
            </a:r>
            <a:endParaRPr lang="es-ES" sz="900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5179" name="Rectangle 700"/>
          <p:cNvSpPr>
            <a:spLocks noChangeArrowheads="1"/>
          </p:cNvSpPr>
          <p:nvPr/>
        </p:nvSpPr>
        <p:spPr bwMode="auto">
          <a:xfrm>
            <a:off x="404813" y="1979613"/>
            <a:ext cx="1150937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>
                <a:latin typeface="Arial Narrow" pitchFamily="34" charset="0"/>
              </a:rPr>
              <a:t>Director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5180" name="Rectangle 701"/>
          <p:cNvSpPr>
            <a:spLocks noChangeArrowheads="1"/>
          </p:cNvSpPr>
          <p:nvPr/>
        </p:nvSpPr>
        <p:spPr bwMode="auto">
          <a:xfrm>
            <a:off x="333375" y="5868988"/>
            <a:ext cx="1223963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>
                <a:latin typeface="Arial Narrow" pitchFamily="34" charset="0"/>
              </a:rPr>
              <a:t>Jefe de software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5181" name="Rectangle 701"/>
          <p:cNvSpPr>
            <a:spLocks noChangeArrowheads="1"/>
          </p:cNvSpPr>
          <p:nvPr/>
        </p:nvSpPr>
        <p:spPr bwMode="auto">
          <a:xfrm>
            <a:off x="333375" y="6229350"/>
            <a:ext cx="1223963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>
                <a:latin typeface="Arial Narrow" pitchFamily="34" charset="0"/>
              </a:rPr>
              <a:t>Director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5182" name="Rectangle 701"/>
          <p:cNvSpPr>
            <a:spLocks noChangeArrowheads="1"/>
          </p:cNvSpPr>
          <p:nvPr/>
        </p:nvSpPr>
        <p:spPr bwMode="auto">
          <a:xfrm>
            <a:off x="333375" y="6948488"/>
            <a:ext cx="1223963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>
                <a:latin typeface="Arial Narrow" pitchFamily="34" charset="0"/>
              </a:rPr>
              <a:t>Jefe de Software / Jefe de Operaciones y logística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5183" name="Rectangle 701"/>
          <p:cNvSpPr>
            <a:spLocks noChangeArrowheads="1"/>
          </p:cNvSpPr>
          <p:nvPr/>
        </p:nvSpPr>
        <p:spPr bwMode="auto">
          <a:xfrm>
            <a:off x="333375" y="7380288"/>
            <a:ext cx="1223963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>
                <a:latin typeface="Arial Narrow" pitchFamily="34" charset="0"/>
              </a:rPr>
              <a:t>Director </a:t>
            </a:r>
            <a:r>
              <a:rPr lang="es-ES_tradnl" sz="900" dirty="0">
                <a:latin typeface="Arial Narrow" pitchFamily="34" charset="0"/>
              </a:rPr>
              <a:t>Jefe de Operaciones y logística / Jefe de Hardware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5184" name="56 Rombo"/>
          <p:cNvSpPr>
            <a:spLocks noChangeArrowheads="1"/>
          </p:cNvSpPr>
          <p:nvPr/>
        </p:nvSpPr>
        <p:spPr bwMode="auto">
          <a:xfrm>
            <a:off x="3090863" y="6518275"/>
            <a:ext cx="857250" cy="358775"/>
          </a:xfrm>
          <a:prstGeom prst="diamond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s-MX" dirty="0">
              <a:latin typeface="Arial Narrow" pitchFamily="34" charset="0"/>
            </a:endParaRPr>
          </a:p>
        </p:txBody>
      </p:sp>
      <p:sp>
        <p:nvSpPr>
          <p:cNvPr id="5185" name="57 CuadroTexto"/>
          <p:cNvSpPr txBox="1">
            <a:spLocks noChangeArrowheads="1"/>
          </p:cNvSpPr>
          <p:nvPr/>
        </p:nvSpPr>
        <p:spPr bwMode="auto">
          <a:xfrm>
            <a:off x="3141663" y="6588125"/>
            <a:ext cx="785812" cy="20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algn="ctr"/>
            <a:r>
              <a:rPr lang="es-ES" sz="700" dirty="0">
                <a:solidFill>
                  <a:srgbClr val="000000"/>
                </a:solidFill>
                <a:latin typeface="Arial Narrow" pitchFamily="34" charset="0"/>
              </a:rPr>
              <a:t>¿Recuento?</a:t>
            </a:r>
            <a:endParaRPr lang="es-MX" sz="700" dirty="0">
              <a:solidFill>
                <a:srgbClr val="000000"/>
              </a:solidFill>
              <a:latin typeface="Arial Narrow" pitchFamily="34" charset="0"/>
            </a:endParaRPr>
          </a:p>
        </p:txBody>
      </p:sp>
      <p:cxnSp>
        <p:nvCxnSpPr>
          <p:cNvPr id="5186" name="64 Conector angular"/>
          <p:cNvCxnSpPr>
            <a:cxnSpLocks noChangeShapeType="1"/>
            <a:stCxn id="5184" idx="1"/>
            <a:endCxn id="5189" idx="0"/>
          </p:cNvCxnSpPr>
          <p:nvPr/>
        </p:nvCxnSpPr>
        <p:spPr bwMode="auto">
          <a:xfrm rot="10800000" flipV="1">
            <a:off x="2493963" y="6697663"/>
            <a:ext cx="596900" cy="179387"/>
          </a:xfrm>
          <a:prstGeom prst="bentConnector2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87" name="72 CuadroTexto"/>
          <p:cNvSpPr txBox="1">
            <a:spLocks noChangeArrowheads="1"/>
          </p:cNvSpPr>
          <p:nvPr/>
        </p:nvSpPr>
        <p:spPr bwMode="auto">
          <a:xfrm>
            <a:off x="2708275" y="6445250"/>
            <a:ext cx="360363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s-MX" sz="900" dirty="0">
                <a:latin typeface="Arial Narrow" pitchFamily="34" charset="0"/>
              </a:rPr>
              <a:t>SI</a:t>
            </a:r>
          </a:p>
        </p:txBody>
      </p:sp>
      <p:sp>
        <p:nvSpPr>
          <p:cNvPr id="5188" name="73 CuadroTexto"/>
          <p:cNvSpPr txBox="1">
            <a:spLocks noChangeArrowheads="1"/>
          </p:cNvSpPr>
          <p:nvPr/>
        </p:nvSpPr>
        <p:spPr bwMode="auto">
          <a:xfrm>
            <a:off x="3860800" y="6429375"/>
            <a:ext cx="360363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s-MX" sz="900" dirty="0">
                <a:latin typeface="Arial Narrow" pitchFamily="34" charset="0"/>
              </a:rPr>
              <a:t>NO</a:t>
            </a:r>
          </a:p>
        </p:txBody>
      </p:sp>
      <p:sp>
        <p:nvSpPr>
          <p:cNvPr id="5189" name="Rectangle 656"/>
          <p:cNvSpPr>
            <a:spLocks noChangeArrowheads="1"/>
          </p:cNvSpPr>
          <p:nvPr/>
        </p:nvSpPr>
        <p:spPr bwMode="auto">
          <a:xfrm>
            <a:off x="1628775" y="6877050"/>
            <a:ext cx="1730375" cy="28733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MX" sz="900" dirty="0">
                <a:latin typeface="Arial Narrow" pitchFamily="34" charset="0"/>
              </a:rPr>
              <a:t>Se realiza respaldo de base de datos para iniciar en cero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5190" name="Rectangle 656"/>
          <p:cNvSpPr>
            <a:spLocks noChangeArrowheads="1"/>
          </p:cNvSpPr>
          <p:nvPr/>
        </p:nvSpPr>
        <p:spPr bwMode="auto">
          <a:xfrm>
            <a:off x="3643313" y="6877050"/>
            <a:ext cx="1514475" cy="28733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MX" sz="900" dirty="0">
                <a:latin typeface="Arial Narrow" pitchFamily="34" charset="0"/>
              </a:rPr>
              <a:t>Se recogen equipos </a:t>
            </a:r>
            <a:endParaRPr lang="es-ES" sz="900" dirty="0">
              <a:latin typeface="Arial Narrow" pitchFamily="34" charset="0"/>
            </a:endParaRPr>
          </a:p>
        </p:txBody>
      </p:sp>
      <p:cxnSp>
        <p:nvCxnSpPr>
          <p:cNvPr id="5191" name="64 Conector angular"/>
          <p:cNvCxnSpPr>
            <a:cxnSpLocks noChangeShapeType="1"/>
            <a:stCxn id="5184" idx="3"/>
            <a:endCxn id="5190" idx="0"/>
          </p:cNvCxnSpPr>
          <p:nvPr/>
        </p:nvCxnSpPr>
        <p:spPr bwMode="auto">
          <a:xfrm>
            <a:off x="3948113" y="6697663"/>
            <a:ext cx="452437" cy="179387"/>
          </a:xfrm>
          <a:prstGeom prst="bentConnector2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92" name="Oval 75"/>
          <p:cNvSpPr>
            <a:spLocks noChangeArrowheads="1"/>
          </p:cNvSpPr>
          <p:nvPr/>
        </p:nvSpPr>
        <p:spPr bwMode="auto">
          <a:xfrm>
            <a:off x="4530725" y="5094288"/>
            <a:ext cx="215900" cy="1651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900" dirty="0">
                <a:latin typeface="Arial Narrow" pitchFamily="34" charset="0"/>
              </a:rPr>
              <a:t>1</a:t>
            </a:r>
            <a:endParaRPr lang="es-ES" sz="900" dirty="0">
              <a:latin typeface="Arial Narrow" pitchFamily="34" charset="0"/>
            </a:endParaRPr>
          </a:p>
        </p:txBody>
      </p:sp>
      <p:cxnSp>
        <p:nvCxnSpPr>
          <p:cNvPr id="5193" name="AutoShape 649"/>
          <p:cNvCxnSpPr>
            <a:cxnSpLocks noChangeShapeType="1"/>
            <a:stCxn id="5192" idx="2"/>
          </p:cNvCxnSpPr>
          <p:nvPr/>
        </p:nvCxnSpPr>
        <p:spPr bwMode="auto">
          <a:xfrm flipH="1" flipV="1">
            <a:off x="4148138" y="5167313"/>
            <a:ext cx="382587" cy="95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94" name="Oval 75"/>
          <p:cNvSpPr>
            <a:spLocks noChangeArrowheads="1"/>
          </p:cNvSpPr>
          <p:nvPr/>
        </p:nvSpPr>
        <p:spPr bwMode="auto">
          <a:xfrm>
            <a:off x="2349500" y="7597775"/>
            <a:ext cx="215900" cy="2159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900" dirty="0">
                <a:latin typeface="Arial Narrow" pitchFamily="34" charset="0"/>
              </a:rPr>
              <a:t>1</a:t>
            </a:r>
            <a:endParaRPr lang="es-ES" sz="900" dirty="0">
              <a:latin typeface="Arial Narrow" pitchFamily="34" charset="0"/>
            </a:endParaRPr>
          </a:p>
        </p:txBody>
      </p:sp>
      <p:cxnSp>
        <p:nvCxnSpPr>
          <p:cNvPr id="5195" name="AutoShape 649"/>
          <p:cNvCxnSpPr>
            <a:cxnSpLocks noChangeShapeType="1"/>
          </p:cNvCxnSpPr>
          <p:nvPr/>
        </p:nvCxnSpPr>
        <p:spPr bwMode="auto">
          <a:xfrm>
            <a:off x="2420938" y="7164388"/>
            <a:ext cx="0" cy="4318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96" name="Rectangle 656"/>
          <p:cNvSpPr>
            <a:spLocks noChangeArrowheads="1"/>
          </p:cNvSpPr>
          <p:nvPr/>
        </p:nvSpPr>
        <p:spPr bwMode="auto">
          <a:xfrm>
            <a:off x="3644900" y="7308850"/>
            <a:ext cx="1512888" cy="288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MX" sz="900" dirty="0">
                <a:latin typeface="Arial Narrow" pitchFamily="34" charset="0"/>
              </a:rPr>
              <a:t>Se almacenan</a:t>
            </a:r>
            <a:endParaRPr lang="es-ES" sz="900" dirty="0">
              <a:latin typeface="Arial Narrow" pitchFamily="34" charset="0"/>
            </a:endParaRPr>
          </a:p>
        </p:txBody>
      </p:sp>
      <p:cxnSp>
        <p:nvCxnSpPr>
          <p:cNvPr id="5197" name="64 Conector angular"/>
          <p:cNvCxnSpPr>
            <a:cxnSpLocks noChangeShapeType="1"/>
            <a:stCxn id="5196" idx="2"/>
            <a:endCxn id="5154" idx="6"/>
          </p:cNvCxnSpPr>
          <p:nvPr/>
        </p:nvCxnSpPr>
        <p:spPr bwMode="auto">
          <a:xfrm rot="5400000">
            <a:off x="3987800" y="7399338"/>
            <a:ext cx="214313" cy="611187"/>
          </a:xfrm>
          <a:prstGeom prst="bentConnector2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98" name="Rectangle 653"/>
          <p:cNvSpPr>
            <a:spLocks noChangeArrowheads="1"/>
          </p:cNvSpPr>
          <p:nvPr/>
        </p:nvSpPr>
        <p:spPr bwMode="auto">
          <a:xfrm>
            <a:off x="1698625" y="3419475"/>
            <a:ext cx="3600450" cy="2698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900" dirty="0">
                <a:solidFill>
                  <a:srgbClr val="FF0000"/>
                </a:solidFill>
                <a:latin typeface="Arial Narrow" pitchFamily="34" charset="0"/>
              </a:rPr>
              <a:t>Se realiza el </a:t>
            </a:r>
            <a:r>
              <a:rPr lang="es-ES" sz="900" dirty="0" smtClean="0">
                <a:solidFill>
                  <a:srgbClr val="FF0000"/>
                </a:solidFill>
                <a:latin typeface="Arial Narrow" pitchFamily="34" charset="0"/>
              </a:rPr>
              <a:t>software </a:t>
            </a:r>
            <a:r>
              <a:rPr lang="es-ES" sz="900" dirty="0" smtClean="0">
                <a:solidFill>
                  <a:srgbClr val="FF0000"/>
                </a:solidFill>
                <a:latin typeface="Arial Narrow" pitchFamily="34" charset="0"/>
              </a:rPr>
              <a:t>y la </a:t>
            </a:r>
            <a:r>
              <a:rPr lang="es-ES" sz="900" dirty="0">
                <a:solidFill>
                  <a:srgbClr val="FF0000"/>
                </a:solidFill>
                <a:latin typeface="Arial Narrow" pitchFamily="34" charset="0"/>
              </a:rPr>
              <a:t>carga </a:t>
            </a:r>
            <a:r>
              <a:rPr lang="es-ES" sz="900" dirty="0" smtClean="0">
                <a:solidFill>
                  <a:srgbClr val="FF0000"/>
                </a:solidFill>
                <a:latin typeface="Arial Narrow" pitchFamily="34" charset="0"/>
              </a:rPr>
              <a:t>en </a:t>
            </a:r>
            <a:r>
              <a:rPr lang="es-ES" sz="900" dirty="0">
                <a:solidFill>
                  <a:srgbClr val="FF0000"/>
                </a:solidFill>
                <a:latin typeface="Arial Narrow" pitchFamily="34" charset="0"/>
              </a:rPr>
              <a:t>las terminales de captura</a:t>
            </a:r>
          </a:p>
        </p:txBody>
      </p:sp>
      <p:cxnSp>
        <p:nvCxnSpPr>
          <p:cNvPr id="5199" name="AutoShape 685"/>
          <p:cNvCxnSpPr>
            <a:cxnSpLocks noChangeShapeType="1"/>
          </p:cNvCxnSpPr>
          <p:nvPr/>
        </p:nvCxnSpPr>
        <p:spPr bwMode="auto">
          <a:xfrm flipH="1">
            <a:off x="3502025" y="3671888"/>
            <a:ext cx="1588" cy="1079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200" name="Rectangle 660"/>
          <p:cNvSpPr>
            <a:spLocks noChangeArrowheads="1"/>
          </p:cNvSpPr>
          <p:nvPr/>
        </p:nvSpPr>
        <p:spPr bwMode="auto">
          <a:xfrm>
            <a:off x="330200" y="3422650"/>
            <a:ext cx="1223963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>
                <a:latin typeface="Arial Narrow" pitchFamily="34" charset="0"/>
              </a:rPr>
              <a:t>Proveedor de servicio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5201" name="Rectangle 666"/>
          <p:cNvSpPr>
            <a:spLocks noChangeArrowheads="1"/>
          </p:cNvSpPr>
          <p:nvPr/>
        </p:nvSpPr>
        <p:spPr bwMode="auto">
          <a:xfrm>
            <a:off x="5378450" y="3482975"/>
            <a:ext cx="1277938" cy="16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>
                <a:latin typeface="Arial Narrow" pitchFamily="34" charset="0"/>
              </a:rPr>
              <a:t>Software de terminales</a:t>
            </a:r>
            <a:endParaRPr lang="es-ES" sz="900" dirty="0">
              <a:latin typeface="Arial Narrow" pitchFamily="34" charset="0"/>
            </a:endParaRPr>
          </a:p>
        </p:txBody>
      </p:sp>
      <p:cxnSp>
        <p:nvCxnSpPr>
          <p:cNvPr id="5202" name="AutoShape 32"/>
          <p:cNvCxnSpPr>
            <a:cxnSpLocks noChangeShapeType="1"/>
            <a:stCxn id="5156" idx="2"/>
            <a:endCxn id="5208" idx="0"/>
          </p:cNvCxnSpPr>
          <p:nvPr/>
        </p:nvCxnSpPr>
        <p:spPr bwMode="auto">
          <a:xfrm flipH="1">
            <a:off x="3497263" y="4427538"/>
            <a:ext cx="4596" cy="730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203" name="57 CuadroTexto"/>
          <p:cNvSpPr txBox="1">
            <a:spLocks noChangeArrowheads="1"/>
          </p:cNvSpPr>
          <p:nvPr/>
        </p:nvSpPr>
        <p:spPr bwMode="auto">
          <a:xfrm>
            <a:off x="3090863" y="4594225"/>
            <a:ext cx="785812" cy="20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algn="ctr"/>
            <a:r>
              <a:rPr lang="es-ES" sz="700" dirty="0">
                <a:solidFill>
                  <a:srgbClr val="000000"/>
                </a:solidFill>
                <a:latin typeface="Arial Narrow" pitchFamily="34" charset="0"/>
              </a:rPr>
              <a:t>¿Fallas?</a:t>
            </a:r>
            <a:endParaRPr lang="es-MX" sz="700" dirty="0">
              <a:solidFill>
                <a:srgbClr val="000000"/>
              </a:solidFill>
              <a:latin typeface="Arial Narrow" pitchFamily="34" charset="0"/>
            </a:endParaRPr>
          </a:p>
        </p:txBody>
      </p:sp>
      <p:cxnSp>
        <p:nvCxnSpPr>
          <p:cNvPr id="5204" name="64 Conector angular"/>
          <p:cNvCxnSpPr>
            <a:cxnSpLocks noChangeShapeType="1"/>
            <a:stCxn id="5208" idx="1"/>
            <a:endCxn id="5160" idx="0"/>
          </p:cNvCxnSpPr>
          <p:nvPr/>
        </p:nvCxnSpPr>
        <p:spPr bwMode="auto">
          <a:xfrm rot="10800000" flipV="1">
            <a:off x="2528888" y="4679950"/>
            <a:ext cx="539750" cy="138113"/>
          </a:xfrm>
          <a:prstGeom prst="bentConnector2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205" name="72 CuadroTexto"/>
          <p:cNvSpPr txBox="1">
            <a:spLocks noChangeArrowheads="1"/>
          </p:cNvSpPr>
          <p:nvPr/>
        </p:nvSpPr>
        <p:spPr bwMode="auto">
          <a:xfrm>
            <a:off x="2708275" y="4484688"/>
            <a:ext cx="360363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s-MX" sz="900" dirty="0">
                <a:latin typeface="Arial Narrow" pitchFamily="34" charset="0"/>
              </a:rPr>
              <a:t>SI</a:t>
            </a:r>
          </a:p>
        </p:txBody>
      </p:sp>
      <p:sp>
        <p:nvSpPr>
          <p:cNvPr id="5206" name="73 CuadroTexto"/>
          <p:cNvSpPr txBox="1">
            <a:spLocks noChangeArrowheads="1"/>
          </p:cNvSpPr>
          <p:nvPr/>
        </p:nvSpPr>
        <p:spPr bwMode="auto">
          <a:xfrm>
            <a:off x="3860800" y="4484688"/>
            <a:ext cx="360363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s-MX" sz="900" dirty="0">
                <a:latin typeface="Arial Narrow" pitchFamily="34" charset="0"/>
              </a:rPr>
              <a:t>NO</a:t>
            </a:r>
          </a:p>
        </p:txBody>
      </p:sp>
      <p:cxnSp>
        <p:nvCxnSpPr>
          <p:cNvPr id="5207" name="64 Conector angular"/>
          <p:cNvCxnSpPr>
            <a:cxnSpLocks noChangeShapeType="1"/>
            <a:stCxn id="5208" idx="3"/>
            <a:endCxn id="5167" idx="0"/>
          </p:cNvCxnSpPr>
          <p:nvPr/>
        </p:nvCxnSpPr>
        <p:spPr bwMode="auto">
          <a:xfrm flipH="1">
            <a:off x="3500438" y="4679950"/>
            <a:ext cx="425450" cy="828675"/>
          </a:xfrm>
          <a:prstGeom prst="bentConnector4">
            <a:avLst>
              <a:gd name="adj1" fmla="val -53690"/>
              <a:gd name="adj2" fmla="val 60838"/>
            </a:avLst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208" name="56 Rombo"/>
          <p:cNvSpPr>
            <a:spLocks noChangeArrowheads="1"/>
          </p:cNvSpPr>
          <p:nvPr/>
        </p:nvSpPr>
        <p:spPr bwMode="auto">
          <a:xfrm>
            <a:off x="3068638" y="4500563"/>
            <a:ext cx="857250" cy="358775"/>
          </a:xfrm>
          <a:prstGeom prst="diamond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s-MX" dirty="0">
              <a:latin typeface="Arial Narrow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3652164" y="900462"/>
            <a:ext cx="626269" cy="22585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s-MX" sz="1000" dirty="0" smtClean="0">
                <a:latin typeface="Arial Narrow" pitchFamily="34" charset="0"/>
              </a:rPr>
              <a:t>31-07-13</a:t>
            </a:r>
            <a:endParaRPr lang="es-MX" sz="1000" dirty="0">
              <a:latin typeface="Arial Narrow" pitchFamily="34" charset="0"/>
            </a:endParaRPr>
          </a:p>
        </p:txBody>
      </p:sp>
      <p:sp>
        <p:nvSpPr>
          <p:cNvPr id="96" name="95 CuadroTexto"/>
          <p:cNvSpPr txBox="1"/>
          <p:nvPr/>
        </p:nvSpPr>
        <p:spPr>
          <a:xfrm>
            <a:off x="4900053" y="891836"/>
            <a:ext cx="313135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s-MX" sz="1000" dirty="0" smtClean="0">
                <a:latin typeface="Arial Narrow" pitchFamily="34" charset="0"/>
              </a:rPr>
              <a:t>01</a:t>
            </a:r>
            <a:endParaRPr lang="es-MX" sz="1000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4647</TotalTime>
  <Words>368</Words>
  <Application>Microsoft Office PowerPoint</Application>
  <PresentationFormat>Presentación en pantalla (4:3)</PresentationFormat>
  <Paragraphs>86</Paragraphs>
  <Slides>2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3</vt:i4>
      </vt:variant>
      <vt:variant>
        <vt:lpstr>Títulos de diapositiva</vt:lpstr>
      </vt:variant>
      <vt:variant>
        <vt:i4>2</vt:i4>
      </vt:variant>
    </vt:vector>
  </HeadingPairs>
  <TitlesOfParts>
    <vt:vector size="5" baseType="lpstr">
      <vt:lpstr>Diseño predeterminado</vt:lpstr>
      <vt:lpstr>1_Diseño personalizado</vt:lpstr>
      <vt:lpstr>Diseño personalizado</vt:lpstr>
      <vt:lpstr>Presentación de PowerPoint</vt:lpstr>
      <vt:lpstr>Presentación de PowerPoint</vt:lpstr>
    </vt:vector>
  </TitlesOfParts>
  <Company>El Dorado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Jorge de la Torre</dc:creator>
  <cp:lastModifiedBy>Héctor Gallego Ávila</cp:lastModifiedBy>
  <cp:revision>303</cp:revision>
  <cp:lastPrinted>2012-05-07T15:49:02Z</cp:lastPrinted>
  <dcterms:created xsi:type="dcterms:W3CDTF">2003-10-28T18:20:03Z</dcterms:created>
  <dcterms:modified xsi:type="dcterms:W3CDTF">2013-07-31T18:11:41Z</dcterms:modified>
</cp:coreProperties>
</file>