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4" r:id="rId2"/>
    <p:sldId id="262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527" autoAdjust="0"/>
    <p:restoredTop sz="94660"/>
  </p:normalViewPr>
  <p:slideViewPr>
    <p:cSldViewPr>
      <p:cViewPr>
        <p:scale>
          <a:sx n="150" d="100"/>
          <a:sy n="150" d="100"/>
        </p:scale>
        <p:origin x="-384" y="235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706" y="-10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81AA4D44-B2A4-494C-B24B-365DD58B451C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Capacitación</a:t>
            </a:r>
            <a:r>
              <a:rPr lang="es-MX" sz="1200" baseline="0" dirty="0" smtClean="0">
                <a:latin typeface="Arial Narrow" charset="0"/>
              </a:rPr>
              <a:t> a Partidos y Agrupaciones Políticas.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01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P-OPE-26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11-10-13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861128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20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Modificación para precisar y adecuar el procedimiento.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11-10-13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marL="712788" indent="-712788"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dirty="0" smtClean="0">
                <a:latin typeface="Arial Narrow" pitchFamily="34" charset="0"/>
              </a:rPr>
              <a:t>Impartir cursos en materia electoral a los partidos y agrupaciones políticas, organizados por el Instituto o a petición de éstos, con la finalidad de mantener actualizados y capacitados a sus afiliados y simpatizantes.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282031"/>
            <a:ext cx="63261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Capacitar a ciudadanos que participen dentro de los partidos políticos o agrupaciones políticas.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1024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10243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10244" name="Rectangle 671"/>
          <p:cNvSpPr>
            <a:spLocks noChangeArrowheads="1"/>
          </p:cNvSpPr>
          <p:nvPr/>
        </p:nvSpPr>
        <p:spPr bwMode="auto">
          <a:xfrm>
            <a:off x="5425430" y="5535052"/>
            <a:ext cx="1295400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Listas de asistencia/evaluación de curso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45" name="Rectangle 674"/>
          <p:cNvSpPr>
            <a:spLocks noChangeArrowheads="1"/>
          </p:cNvSpPr>
          <p:nvPr/>
        </p:nvSpPr>
        <p:spPr bwMode="auto">
          <a:xfrm>
            <a:off x="308258" y="5542743"/>
            <a:ext cx="123348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Personal </a:t>
            </a:r>
            <a:r>
              <a:rPr lang="es-MX" sz="900" dirty="0">
                <a:latin typeface="Arial Narrow" pitchFamily="34" charset="0"/>
              </a:rPr>
              <a:t>asignado por el Director</a:t>
            </a:r>
            <a:endParaRPr lang="es-ES" sz="900" dirty="0">
              <a:latin typeface="Arial Narrow" pitchFamily="34" charset="0"/>
            </a:endParaRP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10248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49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10250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10251" name="Rectangle 675"/>
          <p:cNvSpPr>
            <a:spLocks noChangeArrowheads="1"/>
          </p:cNvSpPr>
          <p:nvPr/>
        </p:nvSpPr>
        <p:spPr bwMode="auto">
          <a:xfrm>
            <a:off x="342900" y="3955257"/>
            <a:ext cx="1223963" cy="29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52" name="Rectangle 676"/>
          <p:cNvSpPr>
            <a:spLocks noChangeArrowheads="1"/>
          </p:cNvSpPr>
          <p:nvPr/>
        </p:nvSpPr>
        <p:spPr bwMode="auto">
          <a:xfrm>
            <a:off x="5373688" y="3936578"/>
            <a:ext cx="1295400" cy="14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Programa del curso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0256" name="AutoShape 686"/>
          <p:cNvCxnSpPr>
            <a:cxnSpLocks noChangeShapeType="1"/>
          </p:cNvCxnSpPr>
          <p:nvPr/>
        </p:nvCxnSpPr>
        <p:spPr bwMode="auto">
          <a:xfrm>
            <a:off x="2492896" y="2377034"/>
            <a:ext cx="0" cy="173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AutoShape 685"/>
          <p:cNvCxnSpPr>
            <a:cxnSpLocks noChangeShapeType="1"/>
          </p:cNvCxnSpPr>
          <p:nvPr/>
        </p:nvCxnSpPr>
        <p:spPr bwMode="auto">
          <a:xfrm>
            <a:off x="2492896" y="3227388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Rectangle 655"/>
          <p:cNvSpPr>
            <a:spLocks noChangeArrowheads="1"/>
          </p:cNvSpPr>
          <p:nvPr/>
        </p:nvSpPr>
        <p:spPr bwMode="auto">
          <a:xfrm>
            <a:off x="1916832" y="2564856"/>
            <a:ext cx="1440160" cy="696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b="1" dirty="0">
                <a:latin typeface="Arial Narrow" pitchFamily="34" charset="0"/>
              </a:rPr>
              <a:t>Curso organizado por el IEPC</a:t>
            </a:r>
          </a:p>
          <a:p>
            <a:pPr algn="ctr"/>
            <a:r>
              <a:rPr lang="es-ES" sz="800" dirty="0">
                <a:latin typeface="Arial Narrow" pitchFamily="34" charset="0"/>
              </a:rPr>
              <a:t>Se </a:t>
            </a:r>
            <a:r>
              <a:rPr lang="es-ES" sz="800" dirty="0" smtClean="0">
                <a:latin typeface="Arial Narrow" pitchFamily="34" charset="0"/>
              </a:rPr>
              <a:t>elaboran y diseñan programas de cursos </a:t>
            </a:r>
            <a:r>
              <a:rPr lang="es-ES" sz="800" dirty="0">
                <a:latin typeface="Arial Narrow" pitchFamily="34" charset="0"/>
              </a:rPr>
              <a:t>con módulos, fechas, </a:t>
            </a:r>
            <a:r>
              <a:rPr lang="es-ES" sz="800" dirty="0" smtClean="0">
                <a:latin typeface="Arial Narrow" pitchFamily="34" charset="0"/>
              </a:rPr>
              <a:t>horarios </a:t>
            </a:r>
            <a:r>
              <a:rPr lang="es-ES" sz="800" dirty="0">
                <a:latin typeface="Arial Narrow" pitchFamily="34" charset="0"/>
              </a:rPr>
              <a:t>y  </a:t>
            </a:r>
            <a:r>
              <a:rPr lang="es-ES" sz="800" dirty="0" smtClean="0">
                <a:latin typeface="Arial Narrow" pitchFamily="34" charset="0"/>
              </a:rPr>
              <a:t>sedes.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10259" name="Rectangle 661"/>
          <p:cNvSpPr>
            <a:spLocks noChangeArrowheads="1"/>
          </p:cNvSpPr>
          <p:nvPr/>
        </p:nvSpPr>
        <p:spPr bwMode="auto">
          <a:xfrm>
            <a:off x="342899" y="2804956"/>
            <a:ext cx="1223963" cy="326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Director/Personal designado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60" name="Rectangle 668"/>
          <p:cNvSpPr>
            <a:spLocks noChangeArrowheads="1"/>
          </p:cNvSpPr>
          <p:nvPr/>
        </p:nvSpPr>
        <p:spPr bwMode="auto">
          <a:xfrm>
            <a:off x="5402610" y="2761308"/>
            <a:ext cx="1295400" cy="466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</a:t>
            </a:r>
          </a:p>
          <a:p>
            <a:pPr algn="ctr"/>
            <a:r>
              <a:rPr lang="es-MX" sz="900" dirty="0" smtClean="0">
                <a:latin typeface="Arial Narrow" pitchFamily="34" charset="0"/>
              </a:rPr>
              <a:t>Oficio / P-ADM-29/Programa de curso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3" name="AutoShape 686"/>
          <p:cNvCxnSpPr>
            <a:cxnSpLocks noChangeShapeType="1"/>
          </p:cNvCxnSpPr>
          <p:nvPr/>
        </p:nvCxnSpPr>
        <p:spPr bwMode="auto">
          <a:xfrm>
            <a:off x="4509120" y="2397671"/>
            <a:ext cx="0" cy="15289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" name="17 Rectángulo"/>
          <p:cNvSpPr>
            <a:spLocks noChangeArrowheads="1"/>
          </p:cNvSpPr>
          <p:nvPr/>
        </p:nvSpPr>
        <p:spPr bwMode="auto">
          <a:xfrm>
            <a:off x="1700808" y="3405853"/>
            <a:ext cx="3296007" cy="302051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El programa de curso se somete a consideración de la Dirección General.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22" name="Rectangle 672"/>
          <p:cNvSpPr>
            <a:spLocks noChangeArrowheads="1"/>
          </p:cNvSpPr>
          <p:nvPr/>
        </p:nvSpPr>
        <p:spPr bwMode="auto">
          <a:xfrm>
            <a:off x="1728762" y="2099221"/>
            <a:ext cx="3529012" cy="33786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El IEPC organiza cursos en materia electoral dirigido a partidos y  agrupaciones políticas o a solicitud de éstos.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24" name="Rectangle 672"/>
          <p:cNvSpPr>
            <a:spLocks noChangeArrowheads="1"/>
          </p:cNvSpPr>
          <p:nvPr/>
        </p:nvSpPr>
        <p:spPr bwMode="auto">
          <a:xfrm>
            <a:off x="3654916" y="2575887"/>
            <a:ext cx="1358260" cy="68506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b="1" dirty="0">
                <a:latin typeface="Arial Narrow" pitchFamily="34" charset="0"/>
              </a:rPr>
              <a:t>Curso solicitado</a:t>
            </a:r>
          </a:p>
          <a:p>
            <a:pPr algn="just"/>
            <a:r>
              <a:rPr lang="es-MX" sz="800" dirty="0">
                <a:latin typeface="Arial Narrow" pitchFamily="34" charset="0"/>
              </a:rPr>
              <a:t>Se </a:t>
            </a:r>
            <a:r>
              <a:rPr lang="es-MX" sz="800" dirty="0" smtClean="0">
                <a:latin typeface="Arial Narrow" pitchFamily="34" charset="0"/>
              </a:rPr>
              <a:t>realizan las actividades necesarias para la impartición de los cursos.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7" name="Rectangle 661"/>
          <p:cNvSpPr>
            <a:spLocks noChangeArrowheads="1"/>
          </p:cNvSpPr>
          <p:nvPr/>
        </p:nvSpPr>
        <p:spPr bwMode="auto">
          <a:xfrm>
            <a:off x="355154" y="3448927"/>
            <a:ext cx="1223963" cy="31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8" name="Rectangle 668"/>
          <p:cNvSpPr>
            <a:spLocks noChangeArrowheads="1"/>
          </p:cNvSpPr>
          <p:nvPr/>
        </p:nvSpPr>
        <p:spPr bwMode="auto">
          <a:xfrm>
            <a:off x="5373688" y="3368251"/>
            <a:ext cx="12954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 dirty="0" smtClean="0">
              <a:latin typeface="Arial Narrow" pitchFamily="34" charset="0"/>
            </a:endParaRPr>
          </a:p>
          <a:p>
            <a:pPr algn="ctr"/>
            <a:r>
              <a:rPr lang="es-MX" sz="900" dirty="0" smtClean="0">
                <a:latin typeface="Arial Narrow" pitchFamily="34" charset="0"/>
              </a:rPr>
              <a:t>Programa del curso / P-ADM-15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39" name="AutoShape 685"/>
          <p:cNvCxnSpPr>
            <a:cxnSpLocks noChangeShapeType="1"/>
          </p:cNvCxnSpPr>
          <p:nvPr/>
        </p:nvCxnSpPr>
        <p:spPr bwMode="auto">
          <a:xfrm>
            <a:off x="3481095" y="3674389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17 Rectángulo"/>
          <p:cNvSpPr>
            <a:spLocks noChangeArrowheads="1"/>
          </p:cNvSpPr>
          <p:nvPr/>
        </p:nvSpPr>
        <p:spPr bwMode="auto">
          <a:xfrm>
            <a:off x="1710104" y="3859163"/>
            <a:ext cx="3296587" cy="385350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autoriza o modifica el programa del curso.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43" name="17 Rectángulo"/>
          <p:cNvSpPr>
            <a:spLocks noChangeArrowheads="1"/>
          </p:cNvSpPr>
          <p:nvPr/>
        </p:nvSpPr>
        <p:spPr bwMode="auto">
          <a:xfrm>
            <a:off x="1716589" y="5542743"/>
            <a:ext cx="3296587" cy="296118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imparte el curso organizado por el Instituto y/o solicitado por partidos o agrupaciones políticas.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49" name="AutoShape 685"/>
          <p:cNvCxnSpPr>
            <a:cxnSpLocks noChangeShapeType="1"/>
          </p:cNvCxnSpPr>
          <p:nvPr/>
        </p:nvCxnSpPr>
        <p:spPr bwMode="auto">
          <a:xfrm>
            <a:off x="3464719" y="4254832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" name="AutoShape 685"/>
          <p:cNvCxnSpPr>
            <a:cxnSpLocks noChangeShapeType="1"/>
          </p:cNvCxnSpPr>
          <p:nvPr/>
        </p:nvCxnSpPr>
        <p:spPr bwMode="auto">
          <a:xfrm>
            <a:off x="3471068" y="5838861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Oval 34"/>
          <p:cNvSpPr>
            <a:spLocks noChangeArrowheads="1"/>
          </p:cNvSpPr>
          <p:nvPr/>
        </p:nvSpPr>
        <p:spPr bwMode="auto">
          <a:xfrm>
            <a:off x="3213100" y="6068865"/>
            <a:ext cx="503237" cy="28790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2" name="Oval 33"/>
          <p:cNvSpPr>
            <a:spLocks noChangeArrowheads="1"/>
          </p:cNvSpPr>
          <p:nvPr/>
        </p:nvSpPr>
        <p:spPr bwMode="auto">
          <a:xfrm>
            <a:off x="3227937" y="1691680"/>
            <a:ext cx="493346" cy="23400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800" dirty="0">
                <a:latin typeface="Arial Narrow" pitchFamily="34" charset="0"/>
              </a:rPr>
              <a:t>INICIO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3" name="AutoShape 686"/>
          <p:cNvCxnSpPr>
            <a:cxnSpLocks noChangeShapeType="1"/>
          </p:cNvCxnSpPr>
          <p:nvPr/>
        </p:nvCxnSpPr>
        <p:spPr bwMode="auto">
          <a:xfrm>
            <a:off x="3481095" y="1925687"/>
            <a:ext cx="0" cy="17353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ectangle 661"/>
          <p:cNvSpPr>
            <a:spLocks noChangeArrowheads="1"/>
          </p:cNvSpPr>
          <p:nvPr/>
        </p:nvSpPr>
        <p:spPr bwMode="auto">
          <a:xfrm>
            <a:off x="342900" y="2132286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5" name="Rectangle 668"/>
          <p:cNvSpPr>
            <a:spLocks noChangeArrowheads="1"/>
          </p:cNvSpPr>
          <p:nvPr/>
        </p:nvSpPr>
        <p:spPr bwMode="auto">
          <a:xfrm>
            <a:off x="5373688" y="1909191"/>
            <a:ext cx="1295400" cy="717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just"/>
            <a:r>
              <a:rPr lang="es-MX" sz="900" dirty="0" smtClean="0">
                <a:latin typeface="Arial Narrow" pitchFamily="34" charset="0"/>
              </a:rPr>
              <a:t>Programa anual de actividades de la Dirección/Solicitudes de Partidos o Agrupaciones Políticas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40" name="17 Rectángulo"/>
          <p:cNvSpPr>
            <a:spLocks noChangeArrowheads="1"/>
          </p:cNvSpPr>
          <p:nvPr/>
        </p:nvSpPr>
        <p:spPr bwMode="auto">
          <a:xfrm>
            <a:off x="1724526" y="5016307"/>
            <a:ext cx="3296587" cy="296118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</a:t>
            </a:r>
            <a:r>
              <a:rPr lang="es-MX" sz="800" dirty="0" smtClean="0">
                <a:latin typeface="Arial Narrow" pitchFamily="34" charset="0"/>
              </a:rPr>
              <a:t>solicita a la Dirección General los requerimientos para la impartición del curso.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41" name="AutoShape 685"/>
          <p:cNvCxnSpPr>
            <a:cxnSpLocks noChangeShapeType="1"/>
          </p:cNvCxnSpPr>
          <p:nvPr/>
        </p:nvCxnSpPr>
        <p:spPr bwMode="auto">
          <a:xfrm>
            <a:off x="3464719" y="5312425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Rectangle 675"/>
          <p:cNvSpPr>
            <a:spLocks noChangeArrowheads="1"/>
          </p:cNvSpPr>
          <p:nvPr/>
        </p:nvSpPr>
        <p:spPr bwMode="auto">
          <a:xfrm>
            <a:off x="333375" y="5004048"/>
            <a:ext cx="1223963" cy="320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76"/>
          <p:cNvSpPr>
            <a:spLocks noChangeArrowheads="1"/>
          </p:cNvSpPr>
          <p:nvPr/>
        </p:nvSpPr>
        <p:spPr bwMode="auto">
          <a:xfrm>
            <a:off x="5402610" y="5093722"/>
            <a:ext cx="1295400" cy="14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Memorándum/P-ADM-15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7" name="6 Conector angular"/>
          <p:cNvCxnSpPr>
            <a:stCxn id="24" idx="3"/>
            <a:endCxn id="40" idx="3"/>
          </p:cNvCxnSpPr>
          <p:nvPr/>
        </p:nvCxnSpPr>
        <p:spPr bwMode="auto">
          <a:xfrm>
            <a:off x="5013176" y="2918422"/>
            <a:ext cx="7937" cy="2245944"/>
          </a:xfrm>
          <a:prstGeom prst="bentConnector3">
            <a:avLst>
              <a:gd name="adj1" fmla="val 298018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6" name="Rectangle 675"/>
          <p:cNvSpPr>
            <a:spLocks noChangeArrowheads="1"/>
          </p:cNvSpPr>
          <p:nvPr/>
        </p:nvSpPr>
        <p:spPr bwMode="auto">
          <a:xfrm>
            <a:off x="332656" y="4524078"/>
            <a:ext cx="1223963" cy="29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8" name="Rectangle 676"/>
          <p:cNvSpPr>
            <a:spLocks noChangeArrowheads="1"/>
          </p:cNvSpPr>
          <p:nvPr/>
        </p:nvSpPr>
        <p:spPr bwMode="auto">
          <a:xfrm>
            <a:off x="5363444" y="4505399"/>
            <a:ext cx="1295400" cy="3079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Memorándum/Material de curso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6" name="17 Rectángulo"/>
          <p:cNvSpPr>
            <a:spLocks noChangeArrowheads="1"/>
          </p:cNvSpPr>
          <p:nvPr/>
        </p:nvSpPr>
        <p:spPr bwMode="auto">
          <a:xfrm>
            <a:off x="1699860" y="4427984"/>
            <a:ext cx="3296587" cy="385350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solicita el material con los contenidos a utilizar </a:t>
            </a:r>
            <a:r>
              <a:rPr lang="es-ES_tradnl" sz="800" dirty="0" smtClean="0">
                <a:latin typeface="Arial Narrow" pitchFamily="34" charset="0"/>
              </a:rPr>
              <a:t>en </a:t>
            </a:r>
            <a:r>
              <a:rPr lang="es-ES_tradnl" sz="800" dirty="0" smtClean="0">
                <a:latin typeface="Arial Narrow" pitchFamily="34" charset="0"/>
              </a:rPr>
              <a:t>el curso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57" name="AutoShape 685"/>
          <p:cNvCxnSpPr>
            <a:cxnSpLocks noChangeShapeType="1"/>
          </p:cNvCxnSpPr>
          <p:nvPr/>
        </p:nvCxnSpPr>
        <p:spPr bwMode="auto">
          <a:xfrm>
            <a:off x="3454475" y="4823653"/>
            <a:ext cx="0" cy="17846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259587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5881</TotalTime>
  <Words>280</Words>
  <Application>Microsoft Office PowerPoint</Application>
  <PresentationFormat>Presentación en pantalla (4:3)</PresentationFormat>
  <Paragraphs>49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Luis Roberto Torres</cp:lastModifiedBy>
  <cp:revision>323</cp:revision>
  <cp:lastPrinted>2013-10-11T16:23:33Z</cp:lastPrinted>
  <dcterms:created xsi:type="dcterms:W3CDTF">2003-10-28T18:20:03Z</dcterms:created>
  <dcterms:modified xsi:type="dcterms:W3CDTF">2013-10-11T16:24:13Z</dcterms:modified>
</cp:coreProperties>
</file>