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6858000" cy="9144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C0"/>
    <a:srgbClr val="002AC0"/>
    <a:srgbClr val="FFFF99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2" autoAdjust="0"/>
    <p:restoredTop sz="94728" autoAdjust="0"/>
  </p:normalViewPr>
  <p:slideViewPr>
    <p:cSldViewPr>
      <p:cViewPr>
        <p:scale>
          <a:sx n="130" d="100"/>
          <a:sy n="130" d="100"/>
        </p:scale>
        <p:origin x="-1728" y="25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1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1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5159C49-AB47-4653-A2F5-302D32ABEB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193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A9402EA-E408-426A-859E-1F1340B1991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81273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0CA6C-B72E-44CE-9FC3-D23C8B368F1B}" type="slidenum">
              <a:rPr lang="es-MX" smtClean="0"/>
              <a:pPr/>
              <a:t>1</a:t>
            </a:fld>
            <a:endParaRPr lang="es-MX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433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1180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993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3932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6611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93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51050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7415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73914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0066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24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ext Box 73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  DOCUMENTADO</a:t>
            </a:r>
          </a:p>
        </p:txBody>
      </p:sp>
      <p:sp>
        <p:nvSpPr>
          <p:cNvPr id="1098" name="AutoShape 74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/>
              <a:t>Nombre:</a:t>
            </a:r>
          </a:p>
        </p:txBody>
      </p:sp>
      <p:sp>
        <p:nvSpPr>
          <p:cNvPr id="1106" name="Text Box 82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ES" sz="1200"/>
              <a:t>Evaluación del Desempeño del Personal</a:t>
            </a:r>
          </a:p>
        </p:txBody>
      </p:sp>
      <p:sp>
        <p:nvSpPr>
          <p:cNvPr id="1108" name="AutoShape 84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altLang="ko-KR" sz="1200" b="1" dirty="0">
                <a:ea typeface="굴림" charset="-127"/>
              </a:rPr>
              <a:t>Pág.:</a:t>
            </a:r>
            <a:r>
              <a:rPr lang="es-ES" altLang="ko-KR" sz="1200" dirty="0">
                <a:ea typeface="굴림" charset="-127"/>
              </a:rPr>
              <a:t> </a:t>
            </a:r>
            <a:r>
              <a:rPr lang="es-ES" altLang="ko-KR" sz="1200" dirty="0" smtClean="0">
                <a:ea typeface="굴림" charset="-127"/>
              </a:rPr>
              <a:t>1 de  </a:t>
            </a:r>
            <a:r>
              <a:rPr lang="es-ES" altLang="ko-KR" sz="1200" dirty="0">
                <a:ea typeface="굴림" charset="-127"/>
              </a:rPr>
              <a:t>2</a:t>
            </a:r>
            <a:endParaRPr lang="es-MX" sz="1200" b="1" dirty="0"/>
          </a:p>
        </p:txBody>
      </p:sp>
      <p:sp>
        <p:nvSpPr>
          <p:cNvPr id="29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Clave: </a:t>
            </a:r>
            <a:r>
              <a:rPr lang="es-MX" sz="1200" dirty="0" smtClean="0"/>
              <a:t>P-ADM-43</a:t>
            </a:r>
            <a:endParaRPr lang="es-MX" sz="1200" dirty="0"/>
          </a:p>
        </p:txBody>
      </p:sp>
      <p:sp>
        <p:nvSpPr>
          <p:cNvPr id="30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 smtClean="0"/>
              <a:t>Emisión:17-11-11 </a:t>
            </a:r>
            <a:endParaRPr lang="es-MX" sz="1200" dirty="0"/>
          </a:p>
        </p:txBody>
      </p:sp>
      <p:sp>
        <p:nvSpPr>
          <p:cNvPr id="31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Revisión: </a:t>
            </a:r>
            <a:r>
              <a:rPr lang="es-MX" sz="1200" b="1" dirty="0" smtClean="0"/>
              <a:t>27-06-12</a:t>
            </a:r>
            <a:endParaRPr lang="es-MX" sz="1200" dirty="0"/>
          </a:p>
        </p:txBody>
      </p:sp>
      <p:sp>
        <p:nvSpPr>
          <p:cNvPr id="32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Cambio: </a:t>
            </a:r>
            <a:r>
              <a:rPr lang="es-MX" sz="1200" dirty="0" smtClean="0"/>
              <a:t>02</a:t>
            </a:r>
          </a:p>
        </p:txBody>
      </p:sp>
      <p:sp>
        <p:nvSpPr>
          <p:cNvPr id="35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 dirty="0"/>
              <a:t>Elaboró: </a:t>
            </a:r>
            <a:r>
              <a:rPr lang="es-ES" sz="1200" b="0" dirty="0" smtClean="0"/>
              <a:t>Director</a:t>
            </a:r>
            <a:r>
              <a:rPr lang="es-ES" sz="1200" b="0" baseline="0" dirty="0" smtClean="0"/>
              <a:t> General</a:t>
            </a:r>
            <a:endParaRPr lang="es-ES" sz="1000" dirty="0"/>
          </a:p>
        </p:txBody>
      </p:sp>
      <p:sp>
        <p:nvSpPr>
          <p:cNvPr id="36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100" b="1" dirty="0"/>
              <a:t>SIMBOLOGÍA:</a:t>
            </a:r>
            <a:r>
              <a:rPr lang="es-MX" sz="1100" dirty="0"/>
              <a:t>                    Inicio / Fin                  Actividad                       Decisión               Conector                 Dirección</a:t>
            </a:r>
            <a:endParaRPr lang="es-ES" sz="1100" dirty="0"/>
          </a:p>
        </p:txBody>
      </p:sp>
      <p:sp>
        <p:nvSpPr>
          <p:cNvPr id="37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38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/>
              <a:t> </a:t>
            </a:r>
            <a:endParaRPr lang="es-ES" sz="300"/>
          </a:p>
        </p:txBody>
      </p:sp>
      <p:sp>
        <p:nvSpPr>
          <p:cNvPr id="39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40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MX" sz="1000"/>
          </a:p>
        </p:txBody>
      </p:sp>
      <p:sp>
        <p:nvSpPr>
          <p:cNvPr id="41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2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3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4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/>
              <a:t>Aprobó:</a:t>
            </a:r>
            <a:r>
              <a:rPr lang="es-ES" sz="1000" dirty="0"/>
              <a:t> </a:t>
            </a:r>
            <a:r>
              <a:rPr lang="es-ES" sz="1000" dirty="0" smtClean="0"/>
              <a:t>Responsable del SGC</a:t>
            </a:r>
            <a:endParaRPr lang="es-ES" sz="1200" dirty="0"/>
          </a:p>
        </p:txBody>
      </p:sp>
      <p:sp>
        <p:nvSpPr>
          <p:cNvPr id="45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6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7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E84F5-6C86-43FF-B093-1C3FB69B8420}" type="datetimeFigureOut">
              <a:rPr lang="es-MX" smtClean="0"/>
              <a:t>23/07/2013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E3159-A206-4942-8491-1C2E3C41D32C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7984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1"/>
          <p:cNvSpPr txBox="1">
            <a:spLocks noChangeArrowheads="1"/>
          </p:cNvSpPr>
          <p:nvPr/>
        </p:nvSpPr>
        <p:spPr bwMode="auto">
          <a:xfrm>
            <a:off x="390525" y="1411288"/>
            <a:ext cx="6351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/>
            <a:r>
              <a:rPr lang="es-MX" sz="1200" b="1" dirty="0"/>
              <a:t>1. OBJETIVO. </a:t>
            </a:r>
            <a:r>
              <a:rPr lang="es-ES" sz="1200" dirty="0"/>
              <a:t>Utilizar métodos de evaluación, para establecer normas </a:t>
            </a:r>
            <a:r>
              <a:rPr lang="es-ES" sz="1200" dirty="0" smtClean="0"/>
              <a:t>y detectar </a:t>
            </a:r>
            <a:r>
              <a:rPr lang="es-ES" sz="1200" dirty="0"/>
              <a:t>necesidades de capacitación de </a:t>
            </a:r>
            <a:r>
              <a:rPr lang="es-ES" sz="1200" dirty="0" smtClean="0"/>
              <a:t>los servidores públicos.</a:t>
            </a:r>
            <a:endParaRPr lang="es-ES" sz="1200" dirty="0"/>
          </a:p>
          <a:p>
            <a:pPr marL="446088" indent="-446088" algn="just"/>
            <a:r>
              <a:rPr lang="es-MX" sz="1200" b="1" dirty="0"/>
              <a:t>    </a:t>
            </a:r>
            <a:endParaRPr lang="es-ES" sz="1200" b="1" dirty="0"/>
          </a:p>
        </p:txBody>
      </p:sp>
      <p:sp>
        <p:nvSpPr>
          <p:cNvPr id="2051" name="Text Box 22"/>
          <p:cNvSpPr txBox="1">
            <a:spLocks noChangeArrowheads="1"/>
          </p:cNvSpPr>
          <p:nvPr/>
        </p:nvSpPr>
        <p:spPr bwMode="auto">
          <a:xfrm>
            <a:off x="333375" y="2459038"/>
            <a:ext cx="6335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200" b="1" dirty="0"/>
              <a:t>2. ALCANCE. </a:t>
            </a:r>
            <a:r>
              <a:rPr lang="es-MX" sz="1200" dirty="0"/>
              <a:t>Este procedimiento aplica </a:t>
            </a:r>
            <a:r>
              <a:rPr lang="es-MX" sz="1200" dirty="0" smtClean="0"/>
              <a:t>tener una referencia del desempeño del personal de todas </a:t>
            </a:r>
            <a:r>
              <a:rPr lang="es-MX" sz="1200" dirty="0"/>
              <a:t>las Áreas </a:t>
            </a:r>
            <a:r>
              <a:rPr lang="es-MX" sz="1200" dirty="0" smtClean="0"/>
              <a:t>del IEPC.</a:t>
            </a:r>
            <a:endParaRPr lang="es-ES" sz="1200" dirty="0"/>
          </a:p>
        </p:txBody>
      </p:sp>
      <p:sp>
        <p:nvSpPr>
          <p:cNvPr id="2052" name="Text Box 23"/>
          <p:cNvSpPr txBox="1">
            <a:spLocks noChangeArrowheads="1"/>
          </p:cNvSpPr>
          <p:nvPr/>
        </p:nvSpPr>
        <p:spPr bwMode="auto">
          <a:xfrm>
            <a:off x="323850" y="2911475"/>
            <a:ext cx="6345238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b="1" dirty="0"/>
              <a:t>3. TERMINOLOGÍA:</a:t>
            </a:r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dirty="0" smtClean="0"/>
              <a:t>		</a:t>
            </a:r>
            <a:endParaRPr lang="es-MX" sz="1200" dirty="0"/>
          </a:p>
          <a:p>
            <a:pPr marL="446088" indent="-446088" algn="just">
              <a:tabLst>
                <a:tab pos="88900" algn="l"/>
              </a:tabLst>
            </a:pPr>
            <a:r>
              <a:rPr lang="es-MX" sz="1200" b="1" dirty="0"/>
              <a:t>Evaluación del Desempeño</a:t>
            </a:r>
            <a:r>
              <a:rPr lang="es-MX" sz="1200" b="1" dirty="0" smtClean="0"/>
              <a:t>: </a:t>
            </a:r>
            <a:r>
              <a:rPr lang="es-ES" sz="1200" dirty="0" smtClean="0"/>
              <a:t>La Evaluación </a:t>
            </a:r>
            <a:r>
              <a:rPr lang="es-ES" sz="1200" dirty="0"/>
              <a:t>del Desempeño laboral </a:t>
            </a:r>
            <a:r>
              <a:rPr lang="es-ES" sz="1200" dirty="0" smtClean="0"/>
              <a:t>del Personal </a:t>
            </a:r>
            <a:r>
              <a:rPr lang="es-ES" sz="1200" dirty="0"/>
              <a:t>es un proceso técnico a través del cual, en forma integral, sistemática y </a:t>
            </a:r>
            <a:r>
              <a:rPr lang="es-ES" sz="1200" dirty="0" smtClean="0"/>
              <a:t> anual, realizada </a:t>
            </a:r>
            <a:r>
              <a:rPr lang="es-ES" sz="1200" dirty="0"/>
              <a:t>por parte de los jefes </a:t>
            </a:r>
            <a:r>
              <a:rPr lang="es-ES" sz="1200" dirty="0" smtClean="0"/>
              <a:t>inmediatos, </a:t>
            </a:r>
            <a:r>
              <a:rPr lang="es-ES" sz="1200" dirty="0"/>
              <a:t>se valora el conjunto de actitudes, habilidades, conocimientos y comportamiento laboral del </a:t>
            </a:r>
            <a:r>
              <a:rPr lang="es-ES" sz="1200" dirty="0" smtClean="0"/>
              <a:t>servidor público </a:t>
            </a:r>
            <a:r>
              <a:rPr lang="es-ES" sz="1200" dirty="0"/>
              <a:t>en el desempeño de su cargo y cumplimiento de sus funciones, en términos de oportunidad, cantidad y calidad de </a:t>
            </a:r>
            <a:r>
              <a:rPr lang="es-ES" sz="1200" dirty="0" smtClean="0"/>
              <a:t>las actividades realizadas. </a:t>
            </a:r>
            <a:endParaRPr lang="es-ES" sz="1200" dirty="0"/>
          </a:p>
          <a:p>
            <a:pPr marL="446088" indent="-446088" algn="just">
              <a:tabLst>
                <a:tab pos="88900" algn="l"/>
              </a:tabLst>
            </a:pPr>
            <a:endParaRPr lang="es-ES" sz="1200" dirty="0"/>
          </a:p>
          <a:p>
            <a:pPr marL="446088" indent="-446088">
              <a:tabLst>
                <a:tab pos="88900" algn="l"/>
              </a:tabLst>
            </a:pPr>
            <a:endParaRPr lang="es-ES" sz="1200" b="1" dirty="0"/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endParaRPr lang="es-MX" sz="1200" dirty="0"/>
          </a:p>
        </p:txBody>
      </p:sp>
      <p:sp>
        <p:nvSpPr>
          <p:cNvPr id="2053" name="AutoShape 212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/>
          </a:p>
        </p:txBody>
      </p:sp>
      <p:sp>
        <p:nvSpPr>
          <p:cNvPr id="2054" name="Text Box 213"/>
          <p:cNvSpPr txBox="1">
            <a:spLocks noChangeArrowheads="1"/>
          </p:cNvSpPr>
          <p:nvPr/>
        </p:nvSpPr>
        <p:spPr bwMode="auto">
          <a:xfrm>
            <a:off x="333375" y="5264150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/>
              <a:t>4. CONTROL DE CAMBIOS:</a:t>
            </a:r>
            <a:endParaRPr lang="es-ES" sz="1000" b="1"/>
          </a:p>
        </p:txBody>
      </p:sp>
      <p:graphicFrame>
        <p:nvGraphicFramePr>
          <p:cNvPr id="209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178962"/>
              </p:ext>
            </p:extLst>
          </p:nvPr>
        </p:nvGraphicFramePr>
        <p:xfrm>
          <a:off x="476250" y="5621338"/>
          <a:ext cx="6048375" cy="1727128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00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Nueva Creación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Modificación del Responsable del procedimiento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13-01-12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02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Modificación de la periodicidad de la evaluación y de Director al que se presenta informe de resultados.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27-06-12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80" y="395536"/>
            <a:ext cx="935473" cy="65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537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Actividades </a:t>
            </a:r>
          </a:p>
        </p:txBody>
      </p:sp>
      <p:sp>
        <p:nvSpPr>
          <p:cNvPr id="3075" name="AutoShape 538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Referencias</a:t>
            </a:r>
          </a:p>
        </p:txBody>
      </p:sp>
      <p:sp>
        <p:nvSpPr>
          <p:cNvPr id="3076" name="AutoShape 539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7" name="AutoShape 540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8" name="AutoShape 541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9" name="AutoShape 542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Responsable</a:t>
            </a:r>
          </a:p>
        </p:txBody>
      </p:sp>
      <p:sp>
        <p:nvSpPr>
          <p:cNvPr id="3080" name="AutoShape 420"/>
          <p:cNvSpPr>
            <a:spLocks noChangeArrowheads="1"/>
          </p:cNvSpPr>
          <p:nvPr/>
        </p:nvSpPr>
        <p:spPr bwMode="auto">
          <a:xfrm>
            <a:off x="3141663" y="2174875"/>
            <a:ext cx="649287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900"/>
              <a:t>Inicio</a:t>
            </a:r>
          </a:p>
        </p:txBody>
      </p:sp>
      <p:sp>
        <p:nvSpPr>
          <p:cNvPr id="3081" name="Rectangle 631"/>
          <p:cNvSpPr>
            <a:spLocks noChangeArrowheads="1"/>
          </p:cNvSpPr>
          <p:nvPr/>
        </p:nvSpPr>
        <p:spPr bwMode="auto">
          <a:xfrm>
            <a:off x="1628775" y="2771775"/>
            <a:ext cx="3671888" cy="3095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 Entrega Formato de Evaluación del Desempeño de Personal a Encargado del área Anualmente</a:t>
            </a:r>
          </a:p>
        </p:txBody>
      </p:sp>
      <p:sp>
        <p:nvSpPr>
          <p:cNvPr id="3083" name="Rectangle 640"/>
          <p:cNvSpPr>
            <a:spLocks noChangeArrowheads="1"/>
          </p:cNvSpPr>
          <p:nvPr/>
        </p:nvSpPr>
        <p:spPr bwMode="auto">
          <a:xfrm>
            <a:off x="5373688" y="282257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sp>
        <p:nvSpPr>
          <p:cNvPr id="3091" name="Rectangle 637"/>
          <p:cNvSpPr>
            <a:spLocks noChangeArrowheads="1"/>
          </p:cNvSpPr>
          <p:nvPr/>
        </p:nvSpPr>
        <p:spPr bwMode="auto">
          <a:xfrm>
            <a:off x="333375" y="28178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Jefe 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092" name="Rectangle 637"/>
          <p:cNvSpPr>
            <a:spLocks noChangeArrowheads="1"/>
          </p:cNvSpPr>
          <p:nvPr/>
        </p:nvSpPr>
        <p:spPr bwMode="auto">
          <a:xfrm>
            <a:off x="333375" y="45720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n-US" sz="900"/>
          </a:p>
        </p:txBody>
      </p:sp>
      <p:sp>
        <p:nvSpPr>
          <p:cNvPr id="3096" name="Rectangle 637"/>
          <p:cNvSpPr>
            <a:spLocks noChangeArrowheads="1"/>
          </p:cNvSpPr>
          <p:nvPr/>
        </p:nvSpPr>
        <p:spPr bwMode="auto">
          <a:xfrm>
            <a:off x="260350" y="348297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sz="900" dirty="0"/>
              <a:t>Responsable de Área</a:t>
            </a:r>
            <a:endParaRPr lang="es-ES" sz="900" dirty="0"/>
          </a:p>
        </p:txBody>
      </p:sp>
      <p:sp>
        <p:nvSpPr>
          <p:cNvPr id="3097" name="Rectangle 631"/>
          <p:cNvSpPr>
            <a:spLocks noChangeArrowheads="1"/>
          </p:cNvSpPr>
          <p:nvPr/>
        </p:nvSpPr>
        <p:spPr bwMode="auto">
          <a:xfrm>
            <a:off x="1628775" y="3535363"/>
            <a:ext cx="3671888" cy="2905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Realiza la </a:t>
            </a:r>
            <a:r>
              <a:rPr lang="es-ES" sz="900" dirty="0"/>
              <a:t>Evaluación del Desempeño del Personal a su </a:t>
            </a:r>
            <a:r>
              <a:rPr lang="es-ES" sz="900" dirty="0" smtClean="0"/>
              <a:t>cargo </a:t>
            </a:r>
            <a:r>
              <a:rPr lang="es-ES" sz="900" dirty="0"/>
              <a:t>y </a:t>
            </a:r>
            <a:r>
              <a:rPr lang="es-ES" sz="900" dirty="0" smtClean="0"/>
              <a:t>recomendaciones; </a:t>
            </a:r>
            <a:r>
              <a:rPr lang="es-ES" sz="900" dirty="0"/>
              <a:t>y entrega a Jefe de </a:t>
            </a:r>
            <a:r>
              <a:rPr lang="es-ES" sz="900" dirty="0" smtClean="0"/>
              <a:t>Departamento de la Dirección General</a:t>
            </a:r>
            <a:endParaRPr lang="es-ES" sz="900" dirty="0"/>
          </a:p>
        </p:txBody>
      </p:sp>
      <p:sp>
        <p:nvSpPr>
          <p:cNvPr id="3098" name="Rectangle 640"/>
          <p:cNvSpPr>
            <a:spLocks noChangeArrowheads="1"/>
          </p:cNvSpPr>
          <p:nvPr/>
        </p:nvSpPr>
        <p:spPr bwMode="auto">
          <a:xfrm>
            <a:off x="5373688" y="35353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cxnSp>
        <p:nvCxnSpPr>
          <p:cNvPr id="3099" name="AutoShape 684"/>
          <p:cNvCxnSpPr>
            <a:cxnSpLocks noChangeShapeType="1"/>
          </p:cNvCxnSpPr>
          <p:nvPr/>
        </p:nvCxnSpPr>
        <p:spPr bwMode="auto">
          <a:xfrm>
            <a:off x="3500438" y="38227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0" name="AutoShape 684"/>
          <p:cNvCxnSpPr>
            <a:cxnSpLocks noChangeShapeType="1"/>
          </p:cNvCxnSpPr>
          <p:nvPr/>
        </p:nvCxnSpPr>
        <p:spPr bwMode="auto">
          <a:xfrm>
            <a:off x="3500438" y="45593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1" name="AutoShape 684"/>
          <p:cNvCxnSpPr>
            <a:cxnSpLocks noChangeShapeType="1"/>
          </p:cNvCxnSpPr>
          <p:nvPr/>
        </p:nvCxnSpPr>
        <p:spPr bwMode="auto">
          <a:xfrm>
            <a:off x="3500438" y="31035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3" name="Rectangle 631"/>
          <p:cNvSpPr>
            <a:spLocks noChangeArrowheads="1"/>
          </p:cNvSpPr>
          <p:nvPr/>
        </p:nvSpPr>
        <p:spPr bwMode="auto">
          <a:xfrm>
            <a:off x="1628775" y="42545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Elabora Gráficos de Resultados</a:t>
            </a:r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04" name="Rectangle 640"/>
          <p:cNvSpPr>
            <a:spLocks noChangeArrowheads="1"/>
          </p:cNvSpPr>
          <p:nvPr/>
        </p:nvSpPr>
        <p:spPr bwMode="auto">
          <a:xfrm>
            <a:off x="5373688" y="42545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05" name="AutoShape 684"/>
          <p:cNvCxnSpPr>
            <a:cxnSpLocks noChangeShapeType="1"/>
          </p:cNvCxnSpPr>
          <p:nvPr/>
        </p:nvCxnSpPr>
        <p:spPr bwMode="auto">
          <a:xfrm>
            <a:off x="3500438" y="53514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6" name="Rectangle 640"/>
          <p:cNvSpPr>
            <a:spLocks noChangeArrowheads="1"/>
          </p:cNvSpPr>
          <p:nvPr/>
        </p:nvSpPr>
        <p:spPr bwMode="auto">
          <a:xfrm>
            <a:off x="5373688" y="637222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MX" sz="900"/>
          </a:p>
        </p:txBody>
      </p:sp>
      <p:sp>
        <p:nvSpPr>
          <p:cNvPr id="3109" name="Rectangle 631"/>
          <p:cNvSpPr>
            <a:spLocks noChangeArrowheads="1"/>
          </p:cNvSpPr>
          <p:nvPr/>
        </p:nvSpPr>
        <p:spPr bwMode="auto">
          <a:xfrm>
            <a:off x="1628775" y="5795963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dirty="0"/>
              <a:t>Analiza y Resultados </a:t>
            </a:r>
            <a:r>
              <a:rPr lang="es-ES" dirty="0" smtClean="0"/>
              <a:t>y  </a:t>
            </a:r>
            <a:r>
              <a:rPr lang="es-ES" dirty="0"/>
              <a:t>toma acciones</a:t>
            </a:r>
            <a:endParaRPr lang="es-ES" sz="900" dirty="0"/>
          </a:p>
        </p:txBody>
      </p:sp>
      <p:sp>
        <p:nvSpPr>
          <p:cNvPr id="3110" name="Rectangle 637"/>
          <p:cNvSpPr>
            <a:spLocks noChangeArrowheads="1"/>
          </p:cNvSpPr>
          <p:nvPr/>
        </p:nvSpPr>
        <p:spPr bwMode="auto">
          <a:xfrm>
            <a:off x="333375" y="572452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sp>
        <p:nvSpPr>
          <p:cNvPr id="3111" name="Oval 94"/>
          <p:cNvSpPr>
            <a:spLocks noChangeArrowheads="1"/>
          </p:cNvSpPr>
          <p:nvPr/>
        </p:nvSpPr>
        <p:spPr bwMode="auto">
          <a:xfrm>
            <a:off x="3247232" y="7164288"/>
            <a:ext cx="506412" cy="215900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/>
            <a:r>
              <a:rPr lang="es-MX"/>
              <a:t>Fin</a:t>
            </a:r>
          </a:p>
        </p:txBody>
      </p:sp>
      <p:cxnSp>
        <p:nvCxnSpPr>
          <p:cNvPr id="3112" name="AutoShape 684"/>
          <p:cNvCxnSpPr>
            <a:cxnSpLocks noChangeShapeType="1"/>
          </p:cNvCxnSpPr>
          <p:nvPr/>
        </p:nvCxnSpPr>
        <p:spPr bwMode="auto">
          <a:xfrm>
            <a:off x="3496895" y="668655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16" name="Rectangle 631"/>
          <p:cNvSpPr>
            <a:spLocks noChangeArrowheads="1"/>
          </p:cNvSpPr>
          <p:nvPr/>
        </p:nvSpPr>
        <p:spPr bwMode="auto">
          <a:xfrm>
            <a:off x="1628775" y="50038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Presenta Informe de Resultados a </a:t>
            </a:r>
            <a:r>
              <a:rPr lang="es-ES" sz="900" dirty="0" smtClean="0"/>
              <a:t>Director </a:t>
            </a:r>
            <a:r>
              <a:rPr lang="es-ES" sz="900" dirty="0" smtClean="0"/>
              <a:t>General y De Administración y Finanzas</a:t>
            </a:r>
            <a:endParaRPr lang="es-ES" sz="900" dirty="0"/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18" name="Rectangle 640"/>
          <p:cNvSpPr>
            <a:spLocks noChangeArrowheads="1"/>
          </p:cNvSpPr>
          <p:nvPr/>
        </p:nvSpPr>
        <p:spPr bwMode="auto">
          <a:xfrm>
            <a:off x="5373688" y="50038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sp>
        <p:nvSpPr>
          <p:cNvPr id="3119" name="Rectangle 640"/>
          <p:cNvSpPr>
            <a:spLocks noChangeArrowheads="1"/>
          </p:cNvSpPr>
          <p:nvPr/>
        </p:nvSpPr>
        <p:spPr bwMode="auto">
          <a:xfrm>
            <a:off x="5373688" y="57959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20" name="AutoShape 684"/>
          <p:cNvCxnSpPr>
            <a:cxnSpLocks noChangeShapeType="1"/>
          </p:cNvCxnSpPr>
          <p:nvPr/>
        </p:nvCxnSpPr>
        <p:spPr bwMode="auto">
          <a:xfrm>
            <a:off x="3500438" y="2339975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3" name="Rectangle 637"/>
          <p:cNvSpPr>
            <a:spLocks noChangeArrowheads="1"/>
          </p:cNvSpPr>
          <p:nvPr/>
        </p:nvSpPr>
        <p:spPr bwMode="auto">
          <a:xfrm>
            <a:off x="320452" y="42545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Coordinador </a:t>
            </a:r>
            <a:endParaRPr lang="es-ES" sz="900" dirty="0"/>
          </a:p>
        </p:txBody>
      </p:sp>
      <p:sp>
        <p:nvSpPr>
          <p:cNvPr id="34" name="Rectangle 637"/>
          <p:cNvSpPr>
            <a:spLocks noChangeArrowheads="1"/>
          </p:cNvSpPr>
          <p:nvPr/>
        </p:nvSpPr>
        <p:spPr bwMode="auto">
          <a:xfrm>
            <a:off x="333375" y="50022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Director General/ RSGC/  </a:t>
            </a:r>
            <a:r>
              <a:rPr lang="es-ES" sz="900" dirty="0" smtClean="0"/>
              <a:t>Jefe </a:t>
            </a:r>
            <a:r>
              <a:rPr lang="es-ES" sz="900" dirty="0"/>
              <a:t>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5" name="Rectangle 631"/>
          <p:cNvSpPr>
            <a:spLocks noChangeArrowheads="1"/>
          </p:cNvSpPr>
          <p:nvPr/>
        </p:nvSpPr>
        <p:spPr bwMode="auto">
          <a:xfrm>
            <a:off x="1623514" y="6397625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dirty="0" smtClean="0"/>
              <a:t>Informa e instruye a Directores sobre toma de acciones.</a:t>
            </a:r>
            <a:endParaRPr lang="es-ES" sz="900" dirty="0"/>
          </a:p>
        </p:txBody>
      </p:sp>
      <p:cxnSp>
        <p:nvCxnSpPr>
          <p:cNvPr id="36" name="AutoShape 684"/>
          <p:cNvCxnSpPr>
            <a:cxnSpLocks noChangeShapeType="1"/>
          </p:cNvCxnSpPr>
          <p:nvPr/>
        </p:nvCxnSpPr>
        <p:spPr bwMode="auto">
          <a:xfrm>
            <a:off x="3496895" y="6064250"/>
            <a:ext cx="0" cy="3351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" name="Rectangle 637"/>
          <p:cNvSpPr>
            <a:spLocks noChangeArrowheads="1"/>
          </p:cNvSpPr>
          <p:nvPr/>
        </p:nvSpPr>
        <p:spPr bwMode="auto">
          <a:xfrm>
            <a:off x="320451" y="6374449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19" y="411133"/>
            <a:ext cx="935473" cy="65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5362</TotalTime>
  <Words>209</Words>
  <Application>Microsoft Office PowerPoint</Application>
  <PresentationFormat>Presentación en pantalla (4:3)</PresentationFormat>
  <Paragraphs>50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Diseño predeterminado</vt:lpstr>
      <vt:lpstr>Diseño personalizado</vt:lpstr>
      <vt:lpstr>Presentación de PowerPoint</vt:lpstr>
      <vt:lpstr>Presentación de PowerPoint</vt:lpstr>
    </vt:vector>
  </TitlesOfParts>
  <Company>Sacos y Envases Industriales S.A. de C.V.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CalidadMty</dc:creator>
  <cp:lastModifiedBy>Ariadna Salas</cp:lastModifiedBy>
  <cp:revision>289</cp:revision>
  <cp:lastPrinted>2013-07-23T15:35:35Z</cp:lastPrinted>
  <dcterms:created xsi:type="dcterms:W3CDTF">2003-10-28T18:20:03Z</dcterms:created>
  <dcterms:modified xsi:type="dcterms:W3CDTF">2013-07-23T15:55:31Z</dcterms:modified>
</cp:coreProperties>
</file>