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8" r:id="rId3"/>
    <p:sldId id="259" r:id="rId4"/>
  </p:sldIdLst>
  <p:sldSz cx="6858000" cy="9144000" type="screen4x3"/>
  <p:notesSz cx="6881813" cy="9296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7A2"/>
    <a:srgbClr val="990000"/>
    <a:srgbClr val="002EC0"/>
    <a:srgbClr val="002AC0"/>
    <a:srgbClr val="FF00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81" autoAdjust="0"/>
    <p:restoredTop sz="94660"/>
  </p:normalViewPr>
  <p:slideViewPr>
    <p:cSldViewPr>
      <p:cViewPr>
        <p:scale>
          <a:sx n="150" d="100"/>
          <a:sy n="150" d="100"/>
        </p:scale>
        <p:origin x="-276" y="237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-2706" y="-108"/>
      </p:cViewPr>
      <p:guideLst>
        <p:guide orient="horz" pos="2928"/>
        <p:guide pos="216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119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695" y="0"/>
            <a:ext cx="2982119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2982119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695" y="8832850"/>
            <a:ext cx="2982119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fld id="{21E07881-8988-4639-B7A8-F3B4753E436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66175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82119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8102" y="1"/>
            <a:ext cx="2982119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33600" y="696913"/>
            <a:ext cx="2614613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182" y="4416426"/>
            <a:ext cx="55054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82119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8102" y="8829675"/>
            <a:ext cx="2982119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BA6179F-670F-4391-B45E-79772FA9BE8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427145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85A1278E-8F05-4013-B4C0-3B5168FF06E1}" type="slidenum">
              <a:rPr lang="es-ES" sz="1200"/>
              <a:pPr eaLnBrk="1" hangingPunct="1"/>
              <a:t>1</a:t>
            </a:fld>
            <a:endParaRPr lang="es-ES" sz="1200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1D5FE5A3-8D70-443B-821C-74637D87C80B}" type="slidenum">
              <a:rPr lang="es-ES" sz="1200"/>
              <a:pPr eaLnBrk="1" hangingPunct="1"/>
              <a:t>2</a:t>
            </a:fld>
            <a:endParaRPr lang="es-ES" sz="1200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1D5FE5A3-8D70-443B-821C-74637D87C80B}" type="slidenum">
              <a:rPr lang="es-ES" sz="1200"/>
              <a:pPr eaLnBrk="1" hangingPunct="1"/>
              <a:t>3</a:t>
            </a:fld>
            <a:endParaRPr lang="es-ES" sz="1200"/>
          </a:p>
        </p:txBody>
      </p:sp>
      <p:sp>
        <p:nvSpPr>
          <p:cNvPr id="7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28465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1685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80803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4740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991527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6584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47939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20112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0783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1619672"/>
            <a:ext cx="2255838" cy="293266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1619672"/>
            <a:ext cx="3833812" cy="654801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841653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475155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Text Box 89"/>
          <p:cNvSpPr txBox="1">
            <a:spLocks noChangeArrowheads="1"/>
          </p:cNvSpPr>
          <p:nvPr userDrawn="1"/>
        </p:nvSpPr>
        <p:spPr bwMode="auto">
          <a:xfrm>
            <a:off x="4005263" y="179388"/>
            <a:ext cx="2663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s-MX" sz="1400" b="1">
                <a:solidFill>
                  <a:srgbClr val="0027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PROCEDIMIENTO  DOCUMENTADO</a:t>
            </a:r>
          </a:p>
        </p:txBody>
      </p:sp>
      <p:sp>
        <p:nvSpPr>
          <p:cNvPr id="1027" name="AutoShape 90"/>
          <p:cNvSpPr>
            <a:spLocks noChangeArrowheads="1"/>
          </p:cNvSpPr>
          <p:nvPr userDrawn="1"/>
        </p:nvSpPr>
        <p:spPr bwMode="auto">
          <a:xfrm>
            <a:off x="1701800" y="468313"/>
            <a:ext cx="38877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Nombre:</a:t>
            </a:r>
          </a:p>
        </p:txBody>
      </p:sp>
      <p:sp>
        <p:nvSpPr>
          <p:cNvPr id="1028" name="Text Box 95"/>
          <p:cNvSpPr txBox="1">
            <a:spLocks noChangeArrowheads="1"/>
          </p:cNvSpPr>
          <p:nvPr userDrawn="1"/>
        </p:nvSpPr>
        <p:spPr bwMode="auto">
          <a:xfrm>
            <a:off x="2276475" y="468313"/>
            <a:ext cx="331311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 Tiempos</a:t>
            </a:r>
            <a:r>
              <a:rPr lang="es-MX" sz="1200" baseline="0" dirty="0" smtClean="0">
                <a:latin typeface="Arial Narrow" charset="0"/>
              </a:rPr>
              <a:t> en radio y televisión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29" name="AutoShape 97"/>
          <p:cNvSpPr>
            <a:spLocks noChangeArrowheads="1"/>
          </p:cNvSpPr>
          <p:nvPr userDrawn="1"/>
        </p:nvSpPr>
        <p:spPr bwMode="auto">
          <a:xfrm>
            <a:off x="5588000" y="468313"/>
            <a:ext cx="10810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ES" altLang="ko-KR" sz="1200" b="1" dirty="0">
                <a:latin typeface="Arial Narrow" pitchFamily="34" charset="0"/>
                <a:ea typeface="굴림" charset="-127"/>
              </a:rPr>
              <a:t>Pág.:</a:t>
            </a:r>
            <a:r>
              <a:rPr lang="es-ES" altLang="ko-KR" sz="1200" dirty="0">
                <a:latin typeface="Arial Narrow" pitchFamily="34" charset="0"/>
                <a:ea typeface="굴림" charset="-127"/>
              </a:rPr>
              <a:t>  </a:t>
            </a:r>
            <a:fld id="{8E5AD78B-8F81-4DB1-8C4C-DD9BE77E0FB6}" type="slidenum">
              <a:rPr lang="es-ES" altLang="ko-KR" sz="1200">
                <a:latin typeface="Arial Narrow" pitchFamily="34" charset="0"/>
                <a:ea typeface="굴림" charset="-127"/>
              </a:rPr>
              <a:pPr algn="ctr"/>
              <a:t>‹Nº›</a:t>
            </a:fld>
            <a:r>
              <a:rPr lang="es-ES" altLang="ko-KR" sz="1200" dirty="0">
                <a:latin typeface="Arial Narrow" pitchFamily="34" charset="0"/>
                <a:ea typeface="굴림" charset="-127"/>
              </a:rPr>
              <a:t>   de   </a:t>
            </a:r>
            <a:r>
              <a:rPr lang="es-ES" altLang="ko-KR" sz="1200" dirty="0" smtClean="0">
                <a:latin typeface="Arial Narrow" pitchFamily="34" charset="0"/>
                <a:ea typeface="굴림" charset="-127"/>
              </a:rPr>
              <a:t>3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123" name="Text Box 99"/>
          <p:cNvSpPr txBox="1">
            <a:spLocks noChangeArrowheads="1"/>
          </p:cNvSpPr>
          <p:nvPr userDrawn="1"/>
        </p:nvSpPr>
        <p:spPr bwMode="auto">
          <a:xfrm>
            <a:off x="333375" y="8396863"/>
            <a:ext cx="3167063" cy="24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 dirty="0">
                <a:latin typeface="Arial Narrow" pitchFamily="34" charset="0"/>
              </a:rPr>
              <a:t>Elaboró:</a:t>
            </a:r>
            <a:r>
              <a:rPr lang="es-ES" sz="1200" dirty="0">
                <a:latin typeface="Arial Narrow" pitchFamily="34" charset="0"/>
              </a:rPr>
              <a:t> </a:t>
            </a:r>
            <a:r>
              <a:rPr lang="es-ES" sz="1100" dirty="0">
                <a:latin typeface="Arial Narrow" pitchFamily="34" charset="0"/>
              </a:rPr>
              <a:t>Director de </a:t>
            </a:r>
            <a:r>
              <a:rPr lang="es-ES" sz="1100" dirty="0" smtClean="0">
                <a:latin typeface="Arial Narrow" pitchFamily="34" charset="0"/>
              </a:rPr>
              <a:t>Prerrogativas a Partidos Políticos</a:t>
            </a:r>
            <a:endParaRPr lang="es-ES" sz="1100" dirty="0">
              <a:latin typeface="Arial Narrow" pitchFamily="34" charset="0"/>
            </a:endParaRPr>
          </a:p>
        </p:txBody>
      </p:sp>
      <p:sp>
        <p:nvSpPr>
          <p:cNvPr id="1124" name="Text Box 100"/>
          <p:cNvSpPr txBox="1">
            <a:spLocks noChangeArrowheads="1"/>
          </p:cNvSpPr>
          <p:nvPr userDrawn="1"/>
        </p:nvSpPr>
        <p:spPr bwMode="auto">
          <a:xfrm>
            <a:off x="333375" y="8151813"/>
            <a:ext cx="6335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100" b="1">
                <a:latin typeface="Arial Narrow" pitchFamily="34" charset="0"/>
              </a:rPr>
              <a:t>SIMBOLOGÍA:</a:t>
            </a:r>
            <a:r>
              <a:rPr lang="es-MX" sz="1100">
                <a:latin typeface="Arial Narrow" pitchFamily="34" charset="0"/>
              </a:rPr>
              <a:t>                    Inicio / Fin                  Actividad                       Decisión               Conector                 Dirección</a:t>
            </a:r>
            <a:endParaRPr lang="es-ES" sz="1100">
              <a:latin typeface="Arial Narrow" pitchFamily="34" charset="0"/>
            </a:endParaRPr>
          </a:p>
        </p:txBody>
      </p:sp>
      <p:sp>
        <p:nvSpPr>
          <p:cNvPr id="1032" name="AutoShape 101"/>
          <p:cNvSpPr>
            <a:spLocks noChangeArrowheads="1"/>
          </p:cNvSpPr>
          <p:nvPr userDrawn="1"/>
        </p:nvSpPr>
        <p:spPr bwMode="auto">
          <a:xfrm>
            <a:off x="1414463" y="8172450"/>
            <a:ext cx="358775" cy="144463"/>
          </a:xfrm>
          <a:prstGeom prst="flowChartTerminator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3" name="Rectangle 102"/>
          <p:cNvSpPr>
            <a:spLocks noChangeArrowheads="1"/>
          </p:cNvSpPr>
          <p:nvPr userDrawn="1"/>
        </p:nvSpPr>
        <p:spPr bwMode="auto">
          <a:xfrm>
            <a:off x="2565400" y="8172450"/>
            <a:ext cx="287338" cy="147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s-MX" sz="300"/>
              <a:t> </a:t>
            </a:r>
            <a:endParaRPr lang="es-ES" sz="300"/>
          </a:p>
        </p:txBody>
      </p:sp>
      <p:sp>
        <p:nvSpPr>
          <p:cNvPr id="1034" name="AutoShape 103"/>
          <p:cNvSpPr>
            <a:spLocks noChangeArrowheads="1"/>
          </p:cNvSpPr>
          <p:nvPr userDrawn="1"/>
        </p:nvSpPr>
        <p:spPr bwMode="auto">
          <a:xfrm>
            <a:off x="3643313" y="8172450"/>
            <a:ext cx="433387" cy="144463"/>
          </a:xfrm>
          <a:prstGeom prst="flowChartExtra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5" name="Line 104"/>
          <p:cNvSpPr>
            <a:spLocks noChangeShapeType="1"/>
          </p:cNvSpPr>
          <p:nvPr userDrawn="1"/>
        </p:nvSpPr>
        <p:spPr bwMode="auto">
          <a:xfrm>
            <a:off x="5661025" y="8243888"/>
            <a:ext cx="28733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036" name="AutoShape 105"/>
          <p:cNvSpPr>
            <a:spLocks noChangeArrowheads="1"/>
          </p:cNvSpPr>
          <p:nvPr userDrawn="1"/>
        </p:nvSpPr>
        <p:spPr bwMode="auto">
          <a:xfrm>
            <a:off x="333375" y="8604250"/>
            <a:ext cx="3240088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7" name="AutoShape 106"/>
          <p:cNvSpPr>
            <a:spLocks noChangeArrowheads="1"/>
          </p:cNvSpPr>
          <p:nvPr userDrawn="1"/>
        </p:nvSpPr>
        <p:spPr bwMode="auto">
          <a:xfrm>
            <a:off x="333375" y="8394700"/>
            <a:ext cx="3240088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8" name="AutoShape 107"/>
          <p:cNvSpPr>
            <a:spLocks noChangeArrowheads="1"/>
          </p:cNvSpPr>
          <p:nvPr userDrawn="1"/>
        </p:nvSpPr>
        <p:spPr bwMode="auto">
          <a:xfrm>
            <a:off x="333375" y="8101013"/>
            <a:ext cx="6335713" cy="29368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132" name="Text Box 108"/>
          <p:cNvSpPr txBox="1">
            <a:spLocks noChangeArrowheads="1"/>
          </p:cNvSpPr>
          <p:nvPr userDrawn="1"/>
        </p:nvSpPr>
        <p:spPr bwMode="auto">
          <a:xfrm>
            <a:off x="3571875" y="8385175"/>
            <a:ext cx="309721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>
                <a:latin typeface="Arial Narrow" pitchFamily="34" charset="0"/>
              </a:rPr>
              <a:t>Aprobó:</a:t>
            </a:r>
            <a:r>
              <a:rPr lang="es-ES" sz="1200">
                <a:latin typeface="Arial Narrow" pitchFamily="34" charset="0"/>
              </a:rPr>
              <a:t> Representante del SGC</a:t>
            </a:r>
          </a:p>
        </p:txBody>
      </p:sp>
      <p:sp>
        <p:nvSpPr>
          <p:cNvPr id="1040" name="AutoShape 109"/>
          <p:cNvSpPr>
            <a:spLocks noChangeArrowheads="1"/>
          </p:cNvSpPr>
          <p:nvPr userDrawn="1"/>
        </p:nvSpPr>
        <p:spPr bwMode="auto">
          <a:xfrm>
            <a:off x="3573463" y="8604250"/>
            <a:ext cx="3095625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1" name="AutoShape 110"/>
          <p:cNvSpPr>
            <a:spLocks noChangeArrowheads="1"/>
          </p:cNvSpPr>
          <p:nvPr userDrawn="1"/>
        </p:nvSpPr>
        <p:spPr bwMode="auto">
          <a:xfrm>
            <a:off x="3573463" y="8394700"/>
            <a:ext cx="3095625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2" name="Oval 111"/>
          <p:cNvSpPr>
            <a:spLocks noChangeArrowheads="1"/>
          </p:cNvSpPr>
          <p:nvPr userDrawn="1"/>
        </p:nvSpPr>
        <p:spPr bwMode="auto">
          <a:xfrm>
            <a:off x="4797425" y="8172450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43" name="AutoShape 139"/>
          <p:cNvSpPr>
            <a:spLocks noChangeArrowheads="1"/>
          </p:cNvSpPr>
          <p:nvPr userDrawn="1"/>
        </p:nvSpPr>
        <p:spPr bwMode="auto">
          <a:xfrm>
            <a:off x="5229225" y="827088"/>
            <a:ext cx="1439863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Clave:</a:t>
            </a:r>
          </a:p>
        </p:txBody>
      </p:sp>
      <p:sp>
        <p:nvSpPr>
          <p:cNvPr id="1044" name="AutoShape 142"/>
          <p:cNvSpPr>
            <a:spLocks noChangeArrowheads="1"/>
          </p:cNvSpPr>
          <p:nvPr userDrawn="1"/>
        </p:nvSpPr>
        <p:spPr bwMode="auto">
          <a:xfrm>
            <a:off x="4292600" y="827088"/>
            <a:ext cx="936625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Cambio:</a:t>
            </a:r>
            <a:r>
              <a:rPr lang="es-MX" sz="1200" dirty="0">
                <a:latin typeface="Arial Narrow" pitchFamily="34" charset="0"/>
              </a:rPr>
              <a:t>  </a:t>
            </a:r>
            <a:r>
              <a:rPr lang="es-MX" sz="1200" dirty="0" smtClean="0">
                <a:latin typeface="Arial Narrow" pitchFamily="34" charset="0"/>
              </a:rPr>
              <a:t>03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045" name="Text Box 144"/>
          <p:cNvSpPr txBox="1">
            <a:spLocks noChangeArrowheads="1"/>
          </p:cNvSpPr>
          <p:nvPr userDrawn="1"/>
        </p:nvSpPr>
        <p:spPr bwMode="auto">
          <a:xfrm>
            <a:off x="5734050" y="874713"/>
            <a:ext cx="865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P-OPE-25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46" name="AutoShape 140"/>
          <p:cNvSpPr>
            <a:spLocks noChangeArrowheads="1"/>
          </p:cNvSpPr>
          <p:nvPr userDrawn="1"/>
        </p:nvSpPr>
        <p:spPr bwMode="auto">
          <a:xfrm>
            <a:off x="1700213" y="827088"/>
            <a:ext cx="1296987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MX" sz="1200" b="1" dirty="0">
                <a:latin typeface="Arial Narrow" pitchFamily="34" charset="0"/>
              </a:rPr>
              <a:t>Emisión: </a:t>
            </a:r>
            <a:r>
              <a:rPr lang="es-MX" sz="1200" dirty="0" smtClean="0">
                <a:latin typeface="Arial Narrow" pitchFamily="34" charset="0"/>
              </a:rPr>
              <a:t>17-11-11</a:t>
            </a:r>
          </a:p>
        </p:txBody>
      </p:sp>
      <p:sp>
        <p:nvSpPr>
          <p:cNvPr id="1047" name="AutoShape 141"/>
          <p:cNvSpPr>
            <a:spLocks noChangeArrowheads="1"/>
          </p:cNvSpPr>
          <p:nvPr userDrawn="1"/>
        </p:nvSpPr>
        <p:spPr bwMode="auto">
          <a:xfrm>
            <a:off x="2997200" y="827088"/>
            <a:ext cx="12969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Revisión</a:t>
            </a:r>
            <a:r>
              <a:rPr lang="es-MX" sz="1100" b="1" dirty="0">
                <a:latin typeface="Arial Narrow" pitchFamily="34" charset="0"/>
              </a:rPr>
              <a:t>: </a:t>
            </a:r>
            <a:r>
              <a:rPr lang="es-MX" sz="1100" dirty="0" smtClean="0">
                <a:latin typeface="Arial Narrow" pitchFamily="34" charset="0"/>
              </a:rPr>
              <a:t>04-10-13</a:t>
            </a:r>
            <a:endParaRPr lang="es-MX" sz="1100" dirty="0">
              <a:latin typeface="Arial Narrow" pitchFamily="34" charset="0"/>
            </a:endParaRPr>
          </a:p>
        </p:txBody>
      </p:sp>
      <p:pic>
        <p:nvPicPr>
          <p:cNvPr id="1048" name="Imagen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" y="179389"/>
            <a:ext cx="1655763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25"/>
          <p:cNvSpPr txBox="1">
            <a:spLocks noChangeArrowheads="1"/>
          </p:cNvSpPr>
          <p:nvPr/>
        </p:nvSpPr>
        <p:spPr bwMode="auto">
          <a:xfrm>
            <a:off x="333375" y="4454525"/>
            <a:ext cx="63357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4. CONTROL DE CAMBIOS:</a:t>
            </a:r>
            <a:endParaRPr lang="es-ES" sz="1000" b="1">
              <a:latin typeface="Arial Narrow" pitchFamily="34" charset="0"/>
            </a:endParaRPr>
          </a:p>
        </p:txBody>
      </p:sp>
      <p:sp>
        <p:nvSpPr>
          <p:cNvPr id="4098" name="AutoShape 87"/>
          <p:cNvSpPr>
            <a:spLocks noChangeArrowheads="1"/>
          </p:cNvSpPr>
          <p:nvPr/>
        </p:nvSpPr>
        <p:spPr bwMode="auto">
          <a:xfrm>
            <a:off x="333375" y="1258888"/>
            <a:ext cx="6335713" cy="6769100"/>
          </a:xfrm>
          <a:prstGeom prst="roundRect">
            <a:avLst>
              <a:gd name="adj" fmla="val 189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graphicFrame>
        <p:nvGraphicFramePr>
          <p:cNvPr id="2080" name="Group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833873"/>
              </p:ext>
            </p:extLst>
          </p:nvPr>
        </p:nvGraphicFramePr>
        <p:xfrm>
          <a:off x="476250" y="4835323"/>
          <a:ext cx="6048375" cy="1107685"/>
        </p:xfrm>
        <a:graphic>
          <a:graphicData uri="http://schemas.openxmlformats.org/drawingml/2006/table">
            <a:tbl>
              <a:tblPr/>
              <a:tblGrid>
                <a:gridCol w="1146175"/>
                <a:gridCol w="3870325"/>
                <a:gridCol w="1031875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No. de Cambio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Descripción del Cambio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Fecha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00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Nueva Creación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Arial Narrow" pitchFamily="34" charset="0"/>
                        </a:rPr>
                        <a:t>17-11-11</a:t>
                      </a:r>
                      <a:endParaRPr lang="es-MX" sz="1200" dirty="0"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01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Se definieron los responsables de las actividades 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23-12-11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3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02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Se agregó un dato en una actividad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23-07-13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3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03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Cambio de actividades y separación del procedimiento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04-10-13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21" name="Text Box 224"/>
          <p:cNvSpPr txBox="1">
            <a:spLocks noChangeArrowheads="1"/>
          </p:cNvSpPr>
          <p:nvPr/>
        </p:nvSpPr>
        <p:spPr bwMode="auto">
          <a:xfrm>
            <a:off x="336550" y="1366838"/>
            <a:ext cx="634047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1. OBJETIVO. </a:t>
            </a:r>
            <a:r>
              <a:rPr lang="es-ES" sz="1000" dirty="0">
                <a:latin typeface="Arial Narrow" pitchFamily="34" charset="0"/>
              </a:rPr>
              <a:t> </a:t>
            </a:r>
            <a:r>
              <a:rPr lang="es-ES" sz="1000" dirty="0" smtClean="0">
                <a:latin typeface="Arial Narrow" pitchFamily="34" charset="0"/>
              </a:rPr>
              <a:t>Obtener </a:t>
            </a:r>
            <a:r>
              <a:rPr lang="es-ES" sz="1000" dirty="0" smtClean="0">
                <a:latin typeface="Arial Narrow" pitchFamily="34" charset="0"/>
              </a:rPr>
              <a:t>tiempos </a:t>
            </a:r>
            <a:r>
              <a:rPr lang="es-ES" sz="1000" dirty="0" smtClean="0">
                <a:latin typeface="Arial Narrow" pitchFamily="34" charset="0"/>
              </a:rPr>
              <a:t>en radio y televisión para difundir los mensajes </a:t>
            </a:r>
            <a:r>
              <a:rPr lang="es-ES" sz="1000" dirty="0" smtClean="0">
                <a:latin typeface="Arial Narrow" pitchFamily="34" charset="0"/>
              </a:rPr>
              <a:t>institucionales del </a:t>
            </a:r>
            <a:r>
              <a:rPr lang="es-ES" sz="1000" dirty="0" smtClean="0">
                <a:latin typeface="Arial Narrow" pitchFamily="34" charset="0"/>
              </a:rPr>
              <a:t>IEPC Jalisco, así como la aprobación del modelo de distribución de los tiempos en radio y </a:t>
            </a:r>
            <a:r>
              <a:rPr lang="es-ES" sz="1000" dirty="0" smtClean="0">
                <a:latin typeface="Arial Narrow" pitchFamily="34" charset="0"/>
              </a:rPr>
              <a:t>televisión </a:t>
            </a:r>
            <a:r>
              <a:rPr lang="es-ES" sz="1000" dirty="0" smtClean="0">
                <a:latin typeface="Arial Narrow" pitchFamily="34" charset="0"/>
              </a:rPr>
              <a:t>convertidos en mensajes, </a:t>
            </a:r>
            <a:r>
              <a:rPr lang="es-ES" sz="1000" dirty="0" smtClean="0">
                <a:latin typeface="Arial Narrow" pitchFamily="34" charset="0"/>
              </a:rPr>
              <a:t>de los </a:t>
            </a:r>
            <a:r>
              <a:rPr lang="es-ES" sz="1000" dirty="0" smtClean="0">
                <a:latin typeface="Arial Narrow" pitchFamily="34" charset="0"/>
              </a:rPr>
              <a:t>partidos políticos para </a:t>
            </a:r>
            <a:r>
              <a:rPr lang="es-ES" sz="1000" dirty="0" smtClean="0">
                <a:latin typeface="Arial Narrow" pitchFamily="34" charset="0"/>
              </a:rPr>
              <a:t>precampañas </a:t>
            </a:r>
            <a:r>
              <a:rPr lang="es-ES" sz="1000" dirty="0" smtClean="0">
                <a:latin typeface="Arial Narrow" pitchFamily="34" charset="0"/>
              </a:rPr>
              <a:t>y campañas </a:t>
            </a:r>
            <a:r>
              <a:rPr lang="es-ES" sz="1000" dirty="0" smtClean="0">
                <a:latin typeface="Arial Narrow" pitchFamily="34" charset="0"/>
              </a:rPr>
              <a:t>electorales. 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4122" name="Text Box 225"/>
          <p:cNvSpPr txBox="1">
            <a:spLocks noChangeArrowheads="1"/>
          </p:cNvSpPr>
          <p:nvPr/>
        </p:nvSpPr>
        <p:spPr bwMode="auto">
          <a:xfrm>
            <a:off x="342900" y="2035968"/>
            <a:ext cx="63261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2. ALCANCE. </a:t>
            </a:r>
            <a:r>
              <a:rPr lang="es-MX" sz="1000" dirty="0" smtClean="0">
                <a:latin typeface="Arial Narrow" pitchFamily="34" charset="0"/>
              </a:rPr>
              <a:t>Aplica para la obtención de tiempos en radio y televisión </a:t>
            </a:r>
            <a:r>
              <a:rPr lang="es-MX" sz="1000" dirty="0" smtClean="0">
                <a:latin typeface="Arial Narrow" pitchFamily="34" charset="0"/>
              </a:rPr>
              <a:t>del </a:t>
            </a:r>
            <a:r>
              <a:rPr lang="es-MX" sz="1000" dirty="0" smtClean="0">
                <a:latin typeface="Arial Narrow" pitchFamily="34" charset="0"/>
              </a:rPr>
              <a:t>IEPC Jalisco, y </a:t>
            </a:r>
            <a:r>
              <a:rPr lang="es-MX" sz="1000" dirty="0" smtClean="0">
                <a:latin typeface="Arial Narrow" pitchFamily="34" charset="0"/>
              </a:rPr>
              <a:t>de los </a:t>
            </a:r>
            <a:r>
              <a:rPr lang="es-MX" sz="1000" dirty="0" smtClean="0">
                <a:latin typeface="Arial Narrow" pitchFamily="34" charset="0"/>
              </a:rPr>
              <a:t>partidos políticos para sus precampañas y campañas electorales. 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4123" name="Text Box 226"/>
          <p:cNvSpPr txBox="1">
            <a:spLocks noChangeArrowheads="1"/>
          </p:cNvSpPr>
          <p:nvPr/>
        </p:nvSpPr>
        <p:spPr bwMode="auto">
          <a:xfrm>
            <a:off x="336550" y="2555776"/>
            <a:ext cx="6335713" cy="1700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2788" indent="-712788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3. TERMINOLOGÍA</a:t>
            </a:r>
            <a:r>
              <a:rPr lang="es-MX" sz="1000" b="1" dirty="0" smtClean="0">
                <a:latin typeface="Arial Narrow" pitchFamily="34" charset="0"/>
              </a:rPr>
              <a:t>.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MX" sz="900" b="1" dirty="0" smtClean="0">
                <a:latin typeface="Arial Narrow" pitchFamily="34" charset="0"/>
              </a:rPr>
              <a:t>Materiales :	</a:t>
            </a:r>
            <a:r>
              <a:rPr lang="es-MX" sz="900" dirty="0" smtClean="0">
                <a:latin typeface="Arial Narrow" pitchFamily="34" charset="0"/>
              </a:rPr>
              <a:t>Programas mensuales  y promocionales realizados por los partidos políticos, y/o autoridades electorales, fijados o reproducidos en los medios de almacenamiento y formatos que determine el Instituto Federal Electoral para  su </a:t>
            </a:r>
            <a:r>
              <a:rPr lang="es-MX" sz="900" dirty="0" smtClean="0">
                <a:latin typeface="Arial Narrow" pitchFamily="34" charset="0"/>
              </a:rPr>
              <a:t>transmisión, según se establece en la Constitución Federal y el Cofipe.</a:t>
            </a:r>
            <a:endParaRPr lang="es-MX" sz="900" b="1" dirty="0" smtClean="0">
              <a:latin typeface="Arial Narrow" pitchFamily="34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es-MX" sz="900" b="1" dirty="0" smtClean="0">
                <a:latin typeface="Arial Narrow" pitchFamily="34" charset="0"/>
              </a:rPr>
              <a:t>Pauta: 	</a:t>
            </a:r>
            <a:r>
              <a:rPr lang="es-MX" sz="900" dirty="0" smtClean="0">
                <a:latin typeface="Arial Narrow" pitchFamily="34" charset="0"/>
              </a:rPr>
              <a:t>Documento técnico en el que se distribuye el tiempo, convertido a número de mensajes, que corresponde a los partidos políticos y a las autoridades electorales en un periodo determinado, precisando la estación de radio o canal de televisión, la hora o rango en que debe transmitirse cada mensaje, y el partido político o autoridad electoral al que corresponde. </a:t>
            </a:r>
            <a:endParaRPr lang="es-MX" sz="900" b="1" dirty="0" smtClean="0">
              <a:latin typeface="Arial Narrow" pitchFamily="34" charset="0"/>
            </a:endParaRPr>
          </a:p>
          <a:p>
            <a:pPr algn="just" eaLnBrk="1" hangingPunct="1">
              <a:spcBef>
                <a:spcPct val="50000"/>
              </a:spcBef>
            </a:pPr>
            <a:r>
              <a:rPr lang="es-MX" sz="900" b="1" dirty="0" smtClean="0">
                <a:latin typeface="Arial Narrow" pitchFamily="34" charset="0"/>
              </a:rPr>
              <a:t>Esquema de corrimiento de horarios vertical: </a:t>
            </a:r>
            <a:r>
              <a:rPr lang="es-MX" sz="900" dirty="0" smtClean="0">
                <a:latin typeface="Arial Narrow" pitchFamily="34" charset="0"/>
              </a:rPr>
              <a:t>Asignación continua y en orden sucesivo de los mensajes de los partidos políticos, dentro de los horarios de transmisión de los mensajes a que se refiere el Código, hasta concluir, siguiendo el mismo procedimiento, con la totalidad de mensajes que correspondan a los partidos políticos durante el periodo de que se trate. </a:t>
            </a:r>
            <a:endParaRPr lang="es-MX" sz="9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AutoShape 238"/>
          <p:cNvSpPr>
            <a:spLocks noChangeArrowheads="1"/>
          </p:cNvSpPr>
          <p:nvPr/>
        </p:nvSpPr>
        <p:spPr bwMode="auto">
          <a:xfrm>
            <a:off x="1557338" y="1331913"/>
            <a:ext cx="381635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Actividades </a:t>
            </a:r>
          </a:p>
        </p:txBody>
      </p:sp>
      <p:sp>
        <p:nvSpPr>
          <p:cNvPr id="6146" name="AutoShape 239"/>
          <p:cNvSpPr>
            <a:spLocks noChangeArrowheads="1"/>
          </p:cNvSpPr>
          <p:nvPr/>
        </p:nvSpPr>
        <p:spPr bwMode="auto">
          <a:xfrm>
            <a:off x="5373688" y="1331913"/>
            <a:ext cx="129540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Referencias</a:t>
            </a:r>
          </a:p>
        </p:txBody>
      </p:sp>
      <p:sp>
        <p:nvSpPr>
          <p:cNvPr id="6147" name="AutoShape 240"/>
          <p:cNvSpPr>
            <a:spLocks noChangeArrowheads="1"/>
          </p:cNvSpPr>
          <p:nvPr/>
        </p:nvSpPr>
        <p:spPr bwMode="auto">
          <a:xfrm>
            <a:off x="5373688" y="1619250"/>
            <a:ext cx="1295400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6148" name="AutoShape 241"/>
          <p:cNvSpPr>
            <a:spLocks noChangeArrowheads="1"/>
          </p:cNvSpPr>
          <p:nvPr/>
        </p:nvSpPr>
        <p:spPr bwMode="auto">
          <a:xfrm>
            <a:off x="1557338" y="1619250"/>
            <a:ext cx="3816350" cy="6408738"/>
          </a:xfrm>
          <a:prstGeom prst="roundRect">
            <a:avLst>
              <a:gd name="adj" fmla="val 22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6149" name="AutoShape 242"/>
          <p:cNvSpPr>
            <a:spLocks noChangeArrowheads="1"/>
          </p:cNvSpPr>
          <p:nvPr/>
        </p:nvSpPr>
        <p:spPr bwMode="auto">
          <a:xfrm>
            <a:off x="333375" y="1619250"/>
            <a:ext cx="1223963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6150" name="AutoShape 534"/>
          <p:cNvSpPr>
            <a:spLocks noChangeArrowheads="1"/>
          </p:cNvSpPr>
          <p:nvPr/>
        </p:nvSpPr>
        <p:spPr bwMode="auto">
          <a:xfrm>
            <a:off x="333375" y="1331913"/>
            <a:ext cx="1223963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Responsable</a:t>
            </a:r>
          </a:p>
        </p:txBody>
      </p:sp>
      <p:sp>
        <p:nvSpPr>
          <p:cNvPr id="6151" name="AutoShape 648"/>
          <p:cNvSpPr>
            <a:spLocks noChangeArrowheads="1"/>
          </p:cNvSpPr>
          <p:nvPr/>
        </p:nvSpPr>
        <p:spPr bwMode="auto">
          <a:xfrm>
            <a:off x="2996952" y="2267868"/>
            <a:ext cx="792411" cy="143421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tIns="10800" bIns="10800" anchor="ctr"/>
          <a:lstStyle/>
          <a:p>
            <a:pPr algn="ctr">
              <a:lnSpc>
                <a:spcPct val="70000"/>
              </a:lnSpc>
            </a:pPr>
            <a:r>
              <a:rPr lang="es-MX" sz="800" dirty="0">
                <a:latin typeface="Arial Narrow" pitchFamily="34" charset="0"/>
              </a:rPr>
              <a:t>Inicio</a:t>
            </a:r>
            <a:endParaRPr lang="es-MX" sz="1000" dirty="0">
              <a:latin typeface="Arial Narrow" pitchFamily="34" charset="0"/>
            </a:endParaRPr>
          </a:p>
        </p:txBody>
      </p:sp>
      <p:sp>
        <p:nvSpPr>
          <p:cNvPr id="6156" name="Rectangle 657"/>
          <p:cNvSpPr>
            <a:spLocks noChangeArrowheads="1"/>
          </p:cNvSpPr>
          <p:nvPr/>
        </p:nvSpPr>
        <p:spPr bwMode="auto">
          <a:xfrm>
            <a:off x="406400" y="2555801"/>
            <a:ext cx="1150938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ES" sz="900" dirty="0">
              <a:latin typeface="Arial Narrow" pitchFamily="34" charset="0"/>
            </a:endParaRPr>
          </a:p>
        </p:txBody>
      </p:sp>
      <p:sp>
        <p:nvSpPr>
          <p:cNvPr id="6157" name="Rectangle 660"/>
          <p:cNvSpPr>
            <a:spLocks noChangeArrowheads="1"/>
          </p:cNvSpPr>
          <p:nvPr/>
        </p:nvSpPr>
        <p:spPr bwMode="auto">
          <a:xfrm>
            <a:off x="324073" y="3717704"/>
            <a:ext cx="1223963" cy="2919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 /Jefe del Departamento de Medios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158" name="Rectangle 661"/>
          <p:cNvSpPr>
            <a:spLocks noChangeArrowheads="1"/>
          </p:cNvSpPr>
          <p:nvPr/>
        </p:nvSpPr>
        <p:spPr bwMode="auto">
          <a:xfrm>
            <a:off x="331787" y="6113264"/>
            <a:ext cx="122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160" name="Rectangle 663"/>
          <p:cNvSpPr>
            <a:spLocks noChangeArrowheads="1"/>
          </p:cNvSpPr>
          <p:nvPr/>
        </p:nvSpPr>
        <p:spPr bwMode="auto">
          <a:xfrm>
            <a:off x="5372100" y="3709938"/>
            <a:ext cx="1296988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6161" name="Rectangle 664"/>
          <p:cNvSpPr>
            <a:spLocks noChangeArrowheads="1"/>
          </p:cNvSpPr>
          <p:nvPr/>
        </p:nvSpPr>
        <p:spPr bwMode="auto">
          <a:xfrm>
            <a:off x="5398224" y="4505966"/>
            <a:ext cx="1295400" cy="373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 smtClean="0">
                <a:latin typeface="Arial Narrow" pitchFamily="34" charset="0"/>
              </a:rPr>
              <a:t>Oficio del IFE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163" name="Rectangle 666"/>
          <p:cNvSpPr>
            <a:spLocks noChangeArrowheads="1"/>
          </p:cNvSpPr>
          <p:nvPr/>
        </p:nvSpPr>
        <p:spPr bwMode="auto">
          <a:xfrm>
            <a:off x="5445224" y="3131964"/>
            <a:ext cx="1277937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ES" sz="900" dirty="0">
              <a:latin typeface="Arial Narrow" pitchFamily="34" charset="0"/>
            </a:endParaRPr>
          </a:p>
        </p:txBody>
      </p:sp>
      <p:sp>
        <p:nvSpPr>
          <p:cNvPr id="6166" name="Rectangle 700"/>
          <p:cNvSpPr>
            <a:spLocks noChangeArrowheads="1"/>
          </p:cNvSpPr>
          <p:nvPr/>
        </p:nvSpPr>
        <p:spPr bwMode="auto">
          <a:xfrm>
            <a:off x="404813" y="2627908"/>
            <a:ext cx="1150937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Director/Jefe del Departamento de Medios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167" name="Rectangle 701"/>
          <p:cNvSpPr>
            <a:spLocks noChangeArrowheads="1"/>
          </p:cNvSpPr>
          <p:nvPr/>
        </p:nvSpPr>
        <p:spPr bwMode="auto">
          <a:xfrm>
            <a:off x="333375" y="3276526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ES" sz="900" dirty="0">
              <a:latin typeface="Arial Narrow" pitchFamily="34" charset="0"/>
            </a:endParaRPr>
          </a:p>
        </p:txBody>
      </p:sp>
      <p:sp>
        <p:nvSpPr>
          <p:cNvPr id="6168" name="Rectangle 666"/>
          <p:cNvSpPr>
            <a:spLocks noChangeArrowheads="1"/>
          </p:cNvSpPr>
          <p:nvPr/>
        </p:nvSpPr>
        <p:spPr bwMode="auto">
          <a:xfrm>
            <a:off x="5364955" y="6113265"/>
            <a:ext cx="127793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Oficio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171" name="Rectangle 660"/>
          <p:cNvSpPr>
            <a:spLocks noChangeArrowheads="1"/>
          </p:cNvSpPr>
          <p:nvPr/>
        </p:nvSpPr>
        <p:spPr bwMode="auto">
          <a:xfrm>
            <a:off x="324072" y="4531950"/>
            <a:ext cx="1223963" cy="339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>
                <a:latin typeface="Arial Narrow" pitchFamily="34" charset="0"/>
              </a:rPr>
              <a:t>Director /Jefe </a:t>
            </a:r>
            <a:r>
              <a:rPr lang="es-MX" sz="900" dirty="0" smtClean="0">
                <a:latin typeface="Arial Narrow" pitchFamily="34" charset="0"/>
              </a:rPr>
              <a:t>del Departamento de Medios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174" name="Rectangle 666"/>
          <p:cNvSpPr>
            <a:spLocks noChangeArrowheads="1"/>
          </p:cNvSpPr>
          <p:nvPr/>
        </p:nvSpPr>
        <p:spPr bwMode="auto">
          <a:xfrm>
            <a:off x="5372100" y="3675836"/>
            <a:ext cx="1277937" cy="32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Oficio/Calificación Técnica de Materiales</a:t>
            </a:r>
          </a:p>
          <a:p>
            <a:pPr algn="ctr"/>
            <a:r>
              <a:rPr lang="es-MX" sz="900" dirty="0" smtClean="0">
                <a:latin typeface="Arial Narrow" pitchFamily="34" charset="0"/>
              </a:rPr>
              <a:t> 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186" name="Rectangle 666"/>
          <p:cNvSpPr>
            <a:spLocks noChangeArrowheads="1"/>
          </p:cNvSpPr>
          <p:nvPr/>
        </p:nvSpPr>
        <p:spPr bwMode="auto">
          <a:xfrm>
            <a:off x="5373688" y="6658304"/>
            <a:ext cx="1277937" cy="21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ES" sz="900" dirty="0">
              <a:latin typeface="Arial Narrow" pitchFamily="34" charset="0"/>
            </a:endParaRPr>
          </a:p>
        </p:txBody>
      </p:sp>
      <p:sp>
        <p:nvSpPr>
          <p:cNvPr id="77" name="18 Rectángulo"/>
          <p:cNvSpPr>
            <a:spLocks noChangeArrowheads="1"/>
          </p:cNvSpPr>
          <p:nvPr/>
        </p:nvSpPr>
        <p:spPr bwMode="auto">
          <a:xfrm>
            <a:off x="1700808" y="2555801"/>
            <a:ext cx="3456384" cy="43214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>
                <a:latin typeface="Arial Narrow" pitchFamily="34" charset="0"/>
              </a:rPr>
              <a:t>Se </a:t>
            </a:r>
            <a:r>
              <a:rPr lang="es-ES_tradnl" sz="800" dirty="0" smtClean="0">
                <a:latin typeface="Arial Narrow" pitchFamily="34" charset="0"/>
              </a:rPr>
              <a:t>identifica la temporalidad para solicitar tiempos en radio y televisión para el IEPC Jalisco.</a:t>
            </a:r>
            <a:endParaRPr lang="es-ES_tradnl" sz="800" dirty="0">
              <a:latin typeface="Arial Narrow" pitchFamily="34" charset="0"/>
            </a:endParaRPr>
          </a:p>
        </p:txBody>
      </p:sp>
      <p:sp>
        <p:nvSpPr>
          <p:cNvPr id="81" name="17 Rectángulo"/>
          <p:cNvSpPr>
            <a:spLocks noChangeArrowheads="1"/>
          </p:cNvSpPr>
          <p:nvPr/>
        </p:nvSpPr>
        <p:spPr bwMode="auto">
          <a:xfrm>
            <a:off x="1700808" y="4521382"/>
            <a:ext cx="3456384" cy="22422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 smtClean="0">
                <a:latin typeface="Arial Narrow" pitchFamily="34" charset="0"/>
              </a:rPr>
              <a:t>El IFE </a:t>
            </a:r>
            <a:r>
              <a:rPr lang="es-ES_tradnl" sz="800" dirty="0" smtClean="0">
                <a:latin typeface="Arial Narrow" pitchFamily="34" charset="0"/>
              </a:rPr>
              <a:t>asigna tiempos en radio y televisión para el periodo solicitado</a:t>
            </a:r>
            <a:r>
              <a:rPr lang="es-ES_tradnl" sz="700" dirty="0" smtClean="0">
                <a:latin typeface="Arial Narrow" pitchFamily="34" charset="0"/>
              </a:rPr>
              <a:t>.</a:t>
            </a:r>
            <a:endParaRPr lang="es-ES_tradnl" sz="700" dirty="0">
              <a:latin typeface="Arial Narrow" pitchFamily="34" charset="0"/>
            </a:endParaRPr>
          </a:p>
        </p:txBody>
      </p:sp>
      <p:sp>
        <p:nvSpPr>
          <p:cNvPr id="83" name="17 Rectángulo"/>
          <p:cNvSpPr>
            <a:spLocks noChangeArrowheads="1"/>
          </p:cNvSpPr>
          <p:nvPr/>
        </p:nvSpPr>
        <p:spPr bwMode="auto">
          <a:xfrm>
            <a:off x="1700808" y="5465068"/>
            <a:ext cx="3456384" cy="28016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700" dirty="0">
                <a:latin typeface="Arial Narrow" pitchFamily="34" charset="0"/>
              </a:rPr>
              <a:t>S</a:t>
            </a:r>
            <a:r>
              <a:rPr lang="es-ES_tradnl" sz="700" dirty="0">
                <a:latin typeface="Arial Narrow" pitchFamily="34" charset="0"/>
              </a:rPr>
              <a:t>e </a:t>
            </a:r>
            <a:r>
              <a:rPr lang="es-ES_tradnl" sz="700" dirty="0" smtClean="0">
                <a:latin typeface="Arial Narrow" pitchFamily="34" charset="0"/>
              </a:rPr>
              <a:t>reciben reportes de monitoreo </a:t>
            </a:r>
            <a:r>
              <a:rPr lang="es-ES_tradnl" sz="700" dirty="0" smtClean="0">
                <a:latin typeface="Arial Narrow" pitchFamily="34" charset="0"/>
              </a:rPr>
              <a:t>del IFE</a:t>
            </a:r>
            <a:endParaRPr lang="es-ES_tradnl" sz="700" dirty="0">
              <a:latin typeface="Arial Narrow" pitchFamily="34" charset="0"/>
            </a:endParaRPr>
          </a:p>
        </p:txBody>
      </p:sp>
      <p:sp>
        <p:nvSpPr>
          <p:cNvPr id="84" name="17 Rectángulo"/>
          <p:cNvSpPr>
            <a:spLocks noChangeArrowheads="1"/>
          </p:cNvSpPr>
          <p:nvPr/>
        </p:nvSpPr>
        <p:spPr bwMode="auto">
          <a:xfrm>
            <a:off x="1700808" y="6627630"/>
            <a:ext cx="3456384" cy="42149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700" dirty="0" smtClean="0">
                <a:latin typeface="Arial Narrow" pitchFamily="34" charset="0"/>
              </a:rPr>
              <a:t>Se elabora concentrado de </a:t>
            </a:r>
            <a:r>
              <a:rPr lang="es-MX" sz="700" dirty="0" smtClean="0">
                <a:latin typeface="Arial Narrow" pitchFamily="34" charset="0"/>
              </a:rPr>
              <a:t>reportes </a:t>
            </a:r>
            <a:r>
              <a:rPr lang="es-MX" sz="700" dirty="0" smtClean="0">
                <a:latin typeface="Arial Narrow" pitchFamily="34" charset="0"/>
              </a:rPr>
              <a:t>de monitoreo</a:t>
            </a:r>
            <a:endParaRPr lang="es-ES_tradnl" sz="700" dirty="0">
              <a:latin typeface="Arial Narrow" pitchFamily="34" charset="0"/>
            </a:endParaRPr>
          </a:p>
        </p:txBody>
      </p:sp>
      <p:sp>
        <p:nvSpPr>
          <p:cNvPr id="85" name="17 Rectángulo"/>
          <p:cNvSpPr>
            <a:spLocks noChangeArrowheads="1"/>
          </p:cNvSpPr>
          <p:nvPr/>
        </p:nvSpPr>
        <p:spPr bwMode="auto">
          <a:xfrm>
            <a:off x="1700808" y="6113140"/>
            <a:ext cx="3456384" cy="21602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700" dirty="0" smtClean="0">
                <a:latin typeface="Arial Narrow" pitchFamily="34" charset="0"/>
              </a:rPr>
              <a:t>Se notifican a los partidos políticos</a:t>
            </a:r>
            <a:endParaRPr lang="es-ES_tradnl" sz="700" dirty="0">
              <a:latin typeface="Arial Narrow" pitchFamily="34" charset="0"/>
            </a:endParaRPr>
          </a:p>
        </p:txBody>
      </p:sp>
      <p:sp>
        <p:nvSpPr>
          <p:cNvPr id="93" name="15 Rectángulo"/>
          <p:cNvSpPr>
            <a:spLocks noChangeArrowheads="1"/>
          </p:cNvSpPr>
          <p:nvPr/>
        </p:nvSpPr>
        <p:spPr bwMode="auto">
          <a:xfrm>
            <a:off x="1700808" y="3130475"/>
            <a:ext cx="3449093" cy="21748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 smtClean="0">
                <a:latin typeface="Arial Narrow" pitchFamily="34" charset="0"/>
              </a:rPr>
              <a:t>Se solicita la asignación de tiempo en radio y televisión al IFE</a:t>
            </a:r>
            <a:endParaRPr lang="es-MX" sz="800" dirty="0">
              <a:latin typeface="Arial Narrow" pitchFamily="34" charset="0"/>
            </a:endParaRPr>
          </a:p>
        </p:txBody>
      </p:sp>
      <p:cxnSp>
        <p:nvCxnSpPr>
          <p:cNvPr id="102" name="AutoShape 686"/>
          <p:cNvCxnSpPr>
            <a:cxnSpLocks noChangeShapeType="1"/>
            <a:stCxn id="93" idx="2"/>
          </p:cNvCxnSpPr>
          <p:nvPr/>
        </p:nvCxnSpPr>
        <p:spPr bwMode="auto">
          <a:xfrm>
            <a:off x="3425355" y="3347963"/>
            <a:ext cx="3645" cy="23460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8" name="AutoShape 686"/>
          <p:cNvCxnSpPr>
            <a:cxnSpLocks noChangeShapeType="1"/>
            <a:stCxn id="84" idx="2"/>
          </p:cNvCxnSpPr>
          <p:nvPr/>
        </p:nvCxnSpPr>
        <p:spPr bwMode="auto">
          <a:xfrm>
            <a:off x="3429000" y="7049122"/>
            <a:ext cx="0" cy="21614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9" name="Oval 34"/>
          <p:cNvSpPr>
            <a:spLocks noChangeArrowheads="1"/>
          </p:cNvSpPr>
          <p:nvPr/>
        </p:nvSpPr>
        <p:spPr bwMode="auto">
          <a:xfrm>
            <a:off x="3140968" y="7265268"/>
            <a:ext cx="610740" cy="215900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700" dirty="0">
                <a:latin typeface="Arial Narrow" pitchFamily="34" charset="0"/>
              </a:rPr>
              <a:t>FIN</a:t>
            </a:r>
            <a:endParaRPr lang="es-ES" sz="700" dirty="0">
              <a:latin typeface="Arial Narrow" pitchFamily="34" charset="0"/>
            </a:endParaRPr>
          </a:p>
        </p:txBody>
      </p:sp>
      <p:cxnSp>
        <p:nvCxnSpPr>
          <p:cNvPr id="64" name="AutoShape 686"/>
          <p:cNvCxnSpPr>
            <a:cxnSpLocks noChangeShapeType="1"/>
            <a:stCxn id="83" idx="2"/>
            <a:endCxn id="85" idx="0"/>
          </p:cNvCxnSpPr>
          <p:nvPr/>
        </p:nvCxnSpPr>
        <p:spPr bwMode="auto">
          <a:xfrm>
            <a:off x="3429000" y="5745237"/>
            <a:ext cx="0" cy="36790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0" name="AutoShape 686"/>
          <p:cNvCxnSpPr>
            <a:cxnSpLocks noChangeShapeType="1"/>
            <a:stCxn id="85" idx="2"/>
            <a:endCxn id="84" idx="0"/>
          </p:cNvCxnSpPr>
          <p:nvPr/>
        </p:nvCxnSpPr>
        <p:spPr bwMode="auto">
          <a:xfrm>
            <a:off x="3429000" y="6329164"/>
            <a:ext cx="0" cy="29846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0" name="17 Rectángulo"/>
          <p:cNvSpPr>
            <a:spLocks noChangeArrowheads="1"/>
          </p:cNvSpPr>
          <p:nvPr/>
        </p:nvSpPr>
        <p:spPr bwMode="auto">
          <a:xfrm>
            <a:off x="1700808" y="3642784"/>
            <a:ext cx="3456384" cy="42616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 smtClean="0">
                <a:latin typeface="Arial Narrow" pitchFamily="34" charset="0"/>
              </a:rPr>
              <a:t>Se envía los materiales que contienen los promocionales o mensajes al IFE, previa </a:t>
            </a:r>
            <a:r>
              <a:rPr lang="es-ES_tradnl" sz="800" dirty="0" smtClean="0">
                <a:latin typeface="Arial Narrow" pitchFamily="34" charset="0"/>
              </a:rPr>
              <a:t>calificación técnica del área competente del órgano electoral federal, </a:t>
            </a:r>
            <a:r>
              <a:rPr lang="es-ES_tradnl" sz="800" dirty="0" smtClean="0">
                <a:latin typeface="Arial Narrow" pitchFamily="34" charset="0"/>
              </a:rPr>
              <a:t>y se precisa el periodo de vigencia al aire.</a:t>
            </a:r>
            <a:endParaRPr lang="es-ES_tradnl" sz="700" dirty="0">
              <a:latin typeface="Arial Narrow" pitchFamily="34" charset="0"/>
            </a:endParaRPr>
          </a:p>
        </p:txBody>
      </p:sp>
      <p:sp>
        <p:nvSpPr>
          <p:cNvPr id="125" name="Rectangle 664"/>
          <p:cNvSpPr>
            <a:spLocks noChangeArrowheads="1"/>
          </p:cNvSpPr>
          <p:nvPr/>
        </p:nvSpPr>
        <p:spPr bwMode="auto">
          <a:xfrm>
            <a:off x="5389493" y="5422439"/>
            <a:ext cx="1295400" cy="373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 smtClean="0">
                <a:latin typeface="Arial Narrow" pitchFamily="34" charset="0"/>
              </a:rPr>
              <a:t>Oficio del IFE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128" name="Rectangle 661"/>
          <p:cNvSpPr>
            <a:spLocks noChangeArrowheads="1"/>
          </p:cNvSpPr>
          <p:nvPr/>
        </p:nvSpPr>
        <p:spPr bwMode="auto">
          <a:xfrm>
            <a:off x="332656" y="6655535"/>
            <a:ext cx="122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>
                <a:latin typeface="Arial Narrow" pitchFamily="34" charset="0"/>
              </a:rPr>
              <a:t>Director / Jefe </a:t>
            </a:r>
            <a:r>
              <a:rPr lang="es-MX" sz="900" dirty="0" smtClean="0">
                <a:latin typeface="Arial Narrow" pitchFamily="34" charset="0"/>
              </a:rPr>
              <a:t>del departamento de Medios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130" name="Rectangle 666"/>
          <p:cNvSpPr>
            <a:spLocks noChangeArrowheads="1"/>
          </p:cNvSpPr>
          <p:nvPr/>
        </p:nvSpPr>
        <p:spPr bwMode="auto">
          <a:xfrm>
            <a:off x="5373216" y="6717060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Concentrado de monitoreo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131" name="Rectangle 666"/>
          <p:cNvSpPr>
            <a:spLocks noChangeArrowheads="1"/>
          </p:cNvSpPr>
          <p:nvPr/>
        </p:nvSpPr>
        <p:spPr bwMode="auto">
          <a:xfrm>
            <a:off x="5406956" y="2461122"/>
            <a:ext cx="1277937" cy="599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Marco Jurídico Federal y Local relacionado con Radio y Televisión en Matera Electoral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67" name="AutoShape 686"/>
          <p:cNvCxnSpPr>
            <a:cxnSpLocks noChangeShapeType="1"/>
          </p:cNvCxnSpPr>
          <p:nvPr/>
        </p:nvCxnSpPr>
        <p:spPr bwMode="auto">
          <a:xfrm>
            <a:off x="3409950" y="4060218"/>
            <a:ext cx="0" cy="43977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4" name="AutoShape 686"/>
          <p:cNvCxnSpPr>
            <a:cxnSpLocks noChangeShapeType="1"/>
            <a:stCxn id="77" idx="2"/>
            <a:endCxn id="93" idx="0"/>
          </p:cNvCxnSpPr>
          <p:nvPr/>
        </p:nvCxnSpPr>
        <p:spPr bwMode="auto">
          <a:xfrm flipH="1">
            <a:off x="3425355" y="2987948"/>
            <a:ext cx="3645" cy="14252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5" name="AutoShape 686"/>
          <p:cNvCxnSpPr>
            <a:cxnSpLocks noChangeShapeType="1"/>
          </p:cNvCxnSpPr>
          <p:nvPr/>
        </p:nvCxnSpPr>
        <p:spPr bwMode="auto">
          <a:xfrm>
            <a:off x="3429000" y="2411884"/>
            <a:ext cx="0" cy="14401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6" name="Rectangle 700"/>
          <p:cNvSpPr>
            <a:spLocks noChangeArrowheads="1"/>
          </p:cNvSpPr>
          <p:nvPr/>
        </p:nvSpPr>
        <p:spPr bwMode="auto">
          <a:xfrm>
            <a:off x="384715" y="3139901"/>
            <a:ext cx="1150937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Director/Jefe del Departamento de Medios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97" name="Rectangle 666"/>
          <p:cNvSpPr>
            <a:spLocks noChangeArrowheads="1"/>
          </p:cNvSpPr>
          <p:nvPr/>
        </p:nvSpPr>
        <p:spPr bwMode="auto">
          <a:xfrm>
            <a:off x="5373216" y="3131964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Oficio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98" name="Rectangle 661"/>
          <p:cNvSpPr>
            <a:spLocks noChangeArrowheads="1"/>
          </p:cNvSpPr>
          <p:nvPr/>
        </p:nvSpPr>
        <p:spPr bwMode="auto">
          <a:xfrm>
            <a:off x="332656" y="5497202"/>
            <a:ext cx="122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 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133" name="AutoShape 686"/>
          <p:cNvCxnSpPr>
            <a:cxnSpLocks noChangeShapeType="1"/>
          </p:cNvCxnSpPr>
          <p:nvPr/>
        </p:nvCxnSpPr>
        <p:spPr bwMode="auto">
          <a:xfrm>
            <a:off x="3387601" y="4745610"/>
            <a:ext cx="0" cy="676829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6" name="Text Box 503"/>
          <p:cNvSpPr txBox="1">
            <a:spLocks noChangeArrowheads="1"/>
          </p:cNvSpPr>
          <p:nvPr/>
        </p:nvSpPr>
        <p:spPr bwMode="auto">
          <a:xfrm>
            <a:off x="2205038" y="1692275"/>
            <a:ext cx="25193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1000" b="1" dirty="0" smtClean="0">
                <a:latin typeface="Arial Narrow" pitchFamily="34" charset="0"/>
              </a:rPr>
              <a:t>Radio y televisión para el IEPC</a:t>
            </a:r>
            <a:endParaRPr lang="es-MX" sz="10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AutoShape 238"/>
          <p:cNvSpPr>
            <a:spLocks noChangeArrowheads="1"/>
          </p:cNvSpPr>
          <p:nvPr/>
        </p:nvSpPr>
        <p:spPr bwMode="auto">
          <a:xfrm>
            <a:off x="1557338" y="1331913"/>
            <a:ext cx="381635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Actividades </a:t>
            </a:r>
          </a:p>
        </p:txBody>
      </p:sp>
      <p:sp>
        <p:nvSpPr>
          <p:cNvPr id="6146" name="AutoShape 239"/>
          <p:cNvSpPr>
            <a:spLocks noChangeArrowheads="1"/>
          </p:cNvSpPr>
          <p:nvPr/>
        </p:nvSpPr>
        <p:spPr bwMode="auto">
          <a:xfrm>
            <a:off x="5373688" y="1331913"/>
            <a:ext cx="129540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Referencias</a:t>
            </a:r>
          </a:p>
        </p:txBody>
      </p:sp>
      <p:sp>
        <p:nvSpPr>
          <p:cNvPr id="6147" name="AutoShape 240"/>
          <p:cNvSpPr>
            <a:spLocks noChangeArrowheads="1"/>
          </p:cNvSpPr>
          <p:nvPr/>
        </p:nvSpPr>
        <p:spPr bwMode="auto">
          <a:xfrm>
            <a:off x="5373688" y="1619250"/>
            <a:ext cx="1295400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6148" name="AutoShape 241"/>
          <p:cNvSpPr>
            <a:spLocks noChangeArrowheads="1"/>
          </p:cNvSpPr>
          <p:nvPr/>
        </p:nvSpPr>
        <p:spPr bwMode="auto">
          <a:xfrm>
            <a:off x="1557338" y="1619250"/>
            <a:ext cx="3816350" cy="6408738"/>
          </a:xfrm>
          <a:prstGeom prst="roundRect">
            <a:avLst>
              <a:gd name="adj" fmla="val 22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6149" name="AutoShape 242"/>
          <p:cNvSpPr>
            <a:spLocks noChangeArrowheads="1"/>
          </p:cNvSpPr>
          <p:nvPr/>
        </p:nvSpPr>
        <p:spPr bwMode="auto">
          <a:xfrm>
            <a:off x="333375" y="1619250"/>
            <a:ext cx="1223963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6150" name="AutoShape 534"/>
          <p:cNvSpPr>
            <a:spLocks noChangeArrowheads="1"/>
          </p:cNvSpPr>
          <p:nvPr/>
        </p:nvSpPr>
        <p:spPr bwMode="auto">
          <a:xfrm>
            <a:off x="333375" y="1331913"/>
            <a:ext cx="1223963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Responsable</a:t>
            </a:r>
          </a:p>
        </p:txBody>
      </p:sp>
      <p:sp>
        <p:nvSpPr>
          <p:cNvPr id="6151" name="AutoShape 648"/>
          <p:cNvSpPr>
            <a:spLocks noChangeArrowheads="1"/>
          </p:cNvSpPr>
          <p:nvPr/>
        </p:nvSpPr>
        <p:spPr bwMode="auto">
          <a:xfrm>
            <a:off x="2996952" y="2108547"/>
            <a:ext cx="792411" cy="143421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tIns="10800" bIns="10800" anchor="ctr"/>
          <a:lstStyle/>
          <a:p>
            <a:pPr algn="ctr">
              <a:lnSpc>
                <a:spcPct val="70000"/>
              </a:lnSpc>
            </a:pPr>
            <a:r>
              <a:rPr lang="es-MX" sz="800" dirty="0">
                <a:latin typeface="Arial Narrow" pitchFamily="34" charset="0"/>
              </a:rPr>
              <a:t>Inicio</a:t>
            </a:r>
            <a:endParaRPr lang="es-MX" sz="1000" dirty="0">
              <a:latin typeface="Arial Narrow" pitchFamily="34" charset="0"/>
            </a:endParaRPr>
          </a:p>
        </p:txBody>
      </p:sp>
      <p:sp>
        <p:nvSpPr>
          <p:cNvPr id="6156" name="Rectangle 657"/>
          <p:cNvSpPr>
            <a:spLocks noChangeArrowheads="1"/>
          </p:cNvSpPr>
          <p:nvPr/>
        </p:nvSpPr>
        <p:spPr bwMode="auto">
          <a:xfrm>
            <a:off x="406400" y="2396480"/>
            <a:ext cx="1150938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ES" sz="900" dirty="0">
              <a:latin typeface="Arial Narrow" pitchFamily="34" charset="0"/>
            </a:endParaRPr>
          </a:p>
        </p:txBody>
      </p:sp>
      <p:sp>
        <p:nvSpPr>
          <p:cNvPr id="6157" name="Rectangle 660"/>
          <p:cNvSpPr>
            <a:spLocks noChangeArrowheads="1"/>
          </p:cNvSpPr>
          <p:nvPr/>
        </p:nvSpPr>
        <p:spPr bwMode="auto">
          <a:xfrm>
            <a:off x="299115" y="3594001"/>
            <a:ext cx="1223963" cy="360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 /Jefe del Departamento de Medios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158" name="Rectangle 661"/>
          <p:cNvSpPr>
            <a:spLocks noChangeArrowheads="1"/>
          </p:cNvSpPr>
          <p:nvPr/>
        </p:nvSpPr>
        <p:spPr bwMode="auto">
          <a:xfrm>
            <a:off x="356393" y="6124042"/>
            <a:ext cx="122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160" name="Rectangle 663"/>
          <p:cNvSpPr>
            <a:spLocks noChangeArrowheads="1"/>
          </p:cNvSpPr>
          <p:nvPr/>
        </p:nvSpPr>
        <p:spPr bwMode="auto">
          <a:xfrm>
            <a:off x="5372100" y="3680966"/>
            <a:ext cx="1296988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6161" name="Rectangle 664"/>
          <p:cNvSpPr>
            <a:spLocks noChangeArrowheads="1"/>
          </p:cNvSpPr>
          <p:nvPr/>
        </p:nvSpPr>
        <p:spPr bwMode="auto">
          <a:xfrm>
            <a:off x="5375300" y="4882299"/>
            <a:ext cx="1295400" cy="22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 smtClean="0">
                <a:latin typeface="Arial Narrow" pitchFamily="34" charset="0"/>
              </a:rPr>
              <a:t>Oficio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163" name="Rectangle 666"/>
          <p:cNvSpPr>
            <a:spLocks noChangeArrowheads="1"/>
          </p:cNvSpPr>
          <p:nvPr/>
        </p:nvSpPr>
        <p:spPr bwMode="auto">
          <a:xfrm>
            <a:off x="5445224" y="2972643"/>
            <a:ext cx="1277937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ES" sz="900" dirty="0">
              <a:latin typeface="Arial Narrow" pitchFamily="34" charset="0"/>
            </a:endParaRPr>
          </a:p>
        </p:txBody>
      </p:sp>
      <p:sp>
        <p:nvSpPr>
          <p:cNvPr id="6166" name="Rectangle 700"/>
          <p:cNvSpPr>
            <a:spLocks noChangeArrowheads="1"/>
          </p:cNvSpPr>
          <p:nvPr/>
        </p:nvSpPr>
        <p:spPr bwMode="auto">
          <a:xfrm>
            <a:off x="404813" y="2468587"/>
            <a:ext cx="1150937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Director/Jefe del Departamento de Medios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167" name="Rectangle 701"/>
          <p:cNvSpPr>
            <a:spLocks noChangeArrowheads="1"/>
          </p:cNvSpPr>
          <p:nvPr/>
        </p:nvSpPr>
        <p:spPr bwMode="auto">
          <a:xfrm>
            <a:off x="333375" y="2844354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ES" sz="900" dirty="0">
              <a:latin typeface="Arial Narrow" pitchFamily="34" charset="0"/>
            </a:endParaRPr>
          </a:p>
        </p:txBody>
      </p:sp>
      <p:sp>
        <p:nvSpPr>
          <p:cNvPr id="6168" name="Rectangle 666"/>
          <p:cNvSpPr>
            <a:spLocks noChangeArrowheads="1"/>
          </p:cNvSpPr>
          <p:nvPr/>
        </p:nvSpPr>
        <p:spPr bwMode="auto">
          <a:xfrm>
            <a:off x="5358057" y="6068864"/>
            <a:ext cx="1277937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Oficio del IFE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171" name="Rectangle 660"/>
          <p:cNvSpPr>
            <a:spLocks noChangeArrowheads="1"/>
          </p:cNvSpPr>
          <p:nvPr/>
        </p:nvSpPr>
        <p:spPr bwMode="auto">
          <a:xfrm>
            <a:off x="321117" y="4195870"/>
            <a:ext cx="1223963" cy="339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>
                <a:latin typeface="Arial Narrow" pitchFamily="34" charset="0"/>
              </a:rPr>
              <a:t>Director /Jefe </a:t>
            </a:r>
            <a:r>
              <a:rPr lang="es-MX" sz="900" dirty="0" smtClean="0">
                <a:latin typeface="Arial Narrow" pitchFamily="34" charset="0"/>
              </a:rPr>
              <a:t>del Departamento de Medios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174" name="Rectangle 666"/>
          <p:cNvSpPr>
            <a:spLocks noChangeArrowheads="1"/>
          </p:cNvSpPr>
          <p:nvPr/>
        </p:nvSpPr>
        <p:spPr bwMode="auto">
          <a:xfrm>
            <a:off x="5372100" y="3558730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Propuesta de Modelo de Distribución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177" name="Rectangle 661"/>
          <p:cNvSpPr>
            <a:spLocks noChangeArrowheads="1"/>
          </p:cNvSpPr>
          <p:nvPr/>
        </p:nvSpPr>
        <p:spPr bwMode="auto">
          <a:xfrm>
            <a:off x="332656" y="6444208"/>
            <a:ext cx="1223963" cy="370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Director/ Jefe del Departamento de Medios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186" name="Rectangle 666"/>
          <p:cNvSpPr>
            <a:spLocks noChangeArrowheads="1"/>
          </p:cNvSpPr>
          <p:nvPr/>
        </p:nvSpPr>
        <p:spPr bwMode="auto">
          <a:xfrm>
            <a:off x="5364953" y="6655373"/>
            <a:ext cx="1277937" cy="220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Oficio / Acuse de recibido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199" name="Rectangle 701"/>
          <p:cNvSpPr>
            <a:spLocks noChangeArrowheads="1"/>
          </p:cNvSpPr>
          <p:nvPr/>
        </p:nvSpPr>
        <p:spPr bwMode="auto">
          <a:xfrm>
            <a:off x="332829" y="4860032"/>
            <a:ext cx="1223963" cy="390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>
                <a:latin typeface="Arial Narrow" pitchFamily="34" charset="0"/>
              </a:rPr>
              <a:t>Director /Jefe </a:t>
            </a:r>
            <a:r>
              <a:rPr lang="es-MX" sz="900" dirty="0" smtClean="0">
                <a:latin typeface="Arial Narrow" pitchFamily="34" charset="0"/>
              </a:rPr>
              <a:t>del Departamento de Medios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77" name="18 Rectángulo"/>
          <p:cNvSpPr>
            <a:spLocks noChangeArrowheads="1"/>
          </p:cNvSpPr>
          <p:nvPr/>
        </p:nvSpPr>
        <p:spPr bwMode="auto">
          <a:xfrm>
            <a:off x="1667768" y="2396480"/>
            <a:ext cx="3446511" cy="43214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>
                <a:latin typeface="Arial Narrow" pitchFamily="34" charset="0"/>
              </a:rPr>
              <a:t>Se identifican los términos y/o periodos </a:t>
            </a:r>
          </a:p>
          <a:p>
            <a:pPr algn="ctr"/>
            <a:r>
              <a:rPr lang="es-ES_tradnl" sz="800" dirty="0">
                <a:latin typeface="Arial Narrow" pitchFamily="34" charset="0"/>
              </a:rPr>
              <a:t>con fundamento en lo establecido en las disposiciones legales federales y las del </a:t>
            </a:r>
            <a:r>
              <a:rPr lang="es-ES_tradnl" sz="800" dirty="0" smtClean="0">
                <a:latin typeface="Arial Narrow" pitchFamily="34" charset="0"/>
              </a:rPr>
              <a:t>Estado </a:t>
            </a:r>
            <a:r>
              <a:rPr lang="es-ES_tradnl" sz="800" dirty="0">
                <a:latin typeface="Arial Narrow" pitchFamily="34" charset="0"/>
              </a:rPr>
              <a:t>de Jalisco </a:t>
            </a:r>
            <a:r>
              <a:rPr lang="es-ES_tradnl" sz="800" dirty="0" smtClean="0">
                <a:latin typeface="Arial Narrow" pitchFamily="34" charset="0"/>
              </a:rPr>
              <a:t>aplicables</a:t>
            </a:r>
            <a:endParaRPr lang="es-ES_tradnl" sz="800" dirty="0">
              <a:latin typeface="Arial Narrow" pitchFamily="34" charset="0"/>
            </a:endParaRPr>
          </a:p>
        </p:txBody>
      </p:sp>
      <p:sp>
        <p:nvSpPr>
          <p:cNvPr id="83" name="17 Rectángulo"/>
          <p:cNvSpPr>
            <a:spLocks noChangeArrowheads="1"/>
          </p:cNvSpPr>
          <p:nvPr/>
        </p:nvSpPr>
        <p:spPr bwMode="auto">
          <a:xfrm>
            <a:off x="2618664" y="6091908"/>
            <a:ext cx="1563712" cy="28016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700" dirty="0">
                <a:latin typeface="Arial Narrow" pitchFamily="34" charset="0"/>
              </a:rPr>
              <a:t>S</a:t>
            </a:r>
            <a:r>
              <a:rPr lang="es-ES_tradnl" sz="700" dirty="0">
                <a:latin typeface="Arial Narrow" pitchFamily="34" charset="0"/>
              </a:rPr>
              <a:t>e </a:t>
            </a:r>
            <a:r>
              <a:rPr lang="es-ES_tradnl" sz="700" dirty="0" smtClean="0">
                <a:latin typeface="Arial Narrow" pitchFamily="34" charset="0"/>
              </a:rPr>
              <a:t>reciben monitoreos del IFE</a:t>
            </a:r>
            <a:endParaRPr lang="es-ES_tradnl" sz="700" dirty="0">
              <a:latin typeface="Arial Narrow" pitchFamily="34" charset="0"/>
            </a:endParaRPr>
          </a:p>
        </p:txBody>
      </p:sp>
      <p:sp>
        <p:nvSpPr>
          <p:cNvPr id="84" name="17 Rectángulo"/>
          <p:cNvSpPr>
            <a:spLocks noChangeArrowheads="1"/>
          </p:cNvSpPr>
          <p:nvPr/>
        </p:nvSpPr>
        <p:spPr bwMode="auto">
          <a:xfrm>
            <a:off x="2610280" y="7102714"/>
            <a:ext cx="1572096" cy="42149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700" dirty="0" smtClean="0">
                <a:latin typeface="Arial Narrow" pitchFamily="34" charset="0"/>
              </a:rPr>
              <a:t>Se elabora concentrado de los reportes de monitoreo</a:t>
            </a:r>
            <a:endParaRPr lang="es-ES_tradnl" sz="700" dirty="0">
              <a:latin typeface="Arial Narrow" pitchFamily="34" charset="0"/>
            </a:endParaRPr>
          </a:p>
        </p:txBody>
      </p:sp>
      <p:sp>
        <p:nvSpPr>
          <p:cNvPr id="85" name="17 Rectángulo"/>
          <p:cNvSpPr>
            <a:spLocks noChangeArrowheads="1"/>
          </p:cNvSpPr>
          <p:nvPr/>
        </p:nvSpPr>
        <p:spPr bwMode="auto">
          <a:xfrm>
            <a:off x="2610280" y="6629332"/>
            <a:ext cx="1563712" cy="185124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700" dirty="0" smtClean="0">
                <a:latin typeface="Arial Narrow" pitchFamily="34" charset="0"/>
              </a:rPr>
              <a:t>Se notifican a los partidos políticos</a:t>
            </a:r>
            <a:endParaRPr lang="es-ES_tradnl" sz="700" dirty="0">
              <a:latin typeface="Arial Narrow" pitchFamily="34" charset="0"/>
            </a:endParaRPr>
          </a:p>
        </p:txBody>
      </p:sp>
      <p:sp>
        <p:nvSpPr>
          <p:cNvPr id="88" name="17 Rectángulo"/>
          <p:cNvSpPr>
            <a:spLocks noChangeArrowheads="1"/>
          </p:cNvSpPr>
          <p:nvPr/>
        </p:nvSpPr>
        <p:spPr bwMode="auto">
          <a:xfrm>
            <a:off x="1685399" y="4232677"/>
            <a:ext cx="3402688" cy="32766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700" dirty="0" smtClean="0">
                <a:latin typeface="Arial Narrow" pitchFamily="34" charset="0"/>
              </a:rPr>
              <a:t>Se somete a consideración del  Comité de Radio y Televisión del IEPC la propuesta de modelo de distribución </a:t>
            </a:r>
            <a:endParaRPr lang="es-ES_tradnl" sz="700" dirty="0">
              <a:latin typeface="Arial Narrow" pitchFamily="34" charset="0"/>
            </a:endParaRPr>
          </a:p>
        </p:txBody>
      </p:sp>
      <p:sp>
        <p:nvSpPr>
          <p:cNvPr id="89" name="17 Rectángulo"/>
          <p:cNvSpPr>
            <a:spLocks noChangeArrowheads="1"/>
          </p:cNvSpPr>
          <p:nvPr/>
        </p:nvSpPr>
        <p:spPr bwMode="auto">
          <a:xfrm>
            <a:off x="1844824" y="5364088"/>
            <a:ext cx="1040185" cy="483318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700" dirty="0">
                <a:latin typeface="Arial Narrow" pitchFamily="34" charset="0"/>
              </a:rPr>
              <a:t>IFE </a:t>
            </a:r>
            <a:r>
              <a:rPr lang="es-ES_tradnl" sz="700" dirty="0" smtClean="0">
                <a:latin typeface="Arial Narrow" pitchFamily="34" charset="0"/>
              </a:rPr>
              <a:t>aprueba o modifica el modelo y </a:t>
            </a:r>
            <a:r>
              <a:rPr lang="es-ES_tradnl" sz="700" dirty="0">
                <a:latin typeface="Arial Narrow" pitchFamily="34" charset="0"/>
              </a:rPr>
              <a:t>ordena las transmisiones correspondientes</a:t>
            </a:r>
            <a:r>
              <a:rPr lang="es-ES_tradnl" sz="800" dirty="0">
                <a:latin typeface="Arial Narrow" pitchFamily="34" charset="0"/>
              </a:rPr>
              <a:t>.</a:t>
            </a:r>
          </a:p>
        </p:txBody>
      </p:sp>
      <p:cxnSp>
        <p:nvCxnSpPr>
          <p:cNvPr id="108" name="AutoShape 686"/>
          <p:cNvCxnSpPr>
            <a:cxnSpLocks noChangeShapeType="1"/>
          </p:cNvCxnSpPr>
          <p:nvPr/>
        </p:nvCxnSpPr>
        <p:spPr bwMode="auto">
          <a:xfrm>
            <a:off x="3350431" y="7524206"/>
            <a:ext cx="0" cy="21614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1" name="AutoShape 686"/>
          <p:cNvCxnSpPr>
            <a:cxnSpLocks noChangeShapeType="1"/>
            <a:stCxn id="77" idx="2"/>
            <a:endCxn id="78" idx="0"/>
          </p:cNvCxnSpPr>
          <p:nvPr/>
        </p:nvCxnSpPr>
        <p:spPr bwMode="auto">
          <a:xfrm>
            <a:off x="3391024" y="2828627"/>
            <a:ext cx="1111" cy="242119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6" name="AutoShape 686"/>
          <p:cNvCxnSpPr>
            <a:cxnSpLocks noChangeShapeType="1"/>
            <a:stCxn id="65" idx="2"/>
            <a:endCxn id="88" idx="0"/>
          </p:cNvCxnSpPr>
          <p:nvPr/>
        </p:nvCxnSpPr>
        <p:spPr bwMode="auto">
          <a:xfrm flipH="1">
            <a:off x="3386743" y="3954363"/>
            <a:ext cx="5392" cy="27831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9" name="Oval 34"/>
          <p:cNvSpPr>
            <a:spLocks noChangeArrowheads="1"/>
          </p:cNvSpPr>
          <p:nvPr/>
        </p:nvSpPr>
        <p:spPr bwMode="auto">
          <a:xfrm>
            <a:off x="3034284" y="7740352"/>
            <a:ext cx="610740" cy="215900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700" dirty="0">
                <a:latin typeface="Arial Narrow" pitchFamily="34" charset="0"/>
              </a:rPr>
              <a:t>FIN</a:t>
            </a:r>
            <a:endParaRPr lang="es-ES" sz="700" dirty="0">
              <a:latin typeface="Arial Narrow" pitchFamily="34" charset="0"/>
            </a:endParaRPr>
          </a:p>
        </p:txBody>
      </p:sp>
      <p:cxnSp>
        <p:nvCxnSpPr>
          <p:cNvPr id="6" name="5 Conector angular"/>
          <p:cNvCxnSpPr>
            <a:stCxn id="89" idx="2"/>
            <a:endCxn id="83" idx="0"/>
          </p:cNvCxnSpPr>
          <p:nvPr/>
        </p:nvCxnSpPr>
        <p:spPr bwMode="auto">
          <a:xfrm rot="16200000" flipH="1">
            <a:off x="2760467" y="5451855"/>
            <a:ext cx="244502" cy="1035603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4" name="AutoShape 686"/>
          <p:cNvCxnSpPr>
            <a:cxnSpLocks noChangeShapeType="1"/>
            <a:stCxn id="83" idx="2"/>
            <a:endCxn id="85" idx="0"/>
          </p:cNvCxnSpPr>
          <p:nvPr/>
        </p:nvCxnSpPr>
        <p:spPr bwMode="auto">
          <a:xfrm flipH="1">
            <a:off x="3392136" y="6372077"/>
            <a:ext cx="8384" cy="25725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0" name="AutoShape 686"/>
          <p:cNvCxnSpPr>
            <a:cxnSpLocks noChangeShapeType="1"/>
            <a:stCxn id="85" idx="2"/>
            <a:endCxn id="84" idx="0"/>
          </p:cNvCxnSpPr>
          <p:nvPr/>
        </p:nvCxnSpPr>
        <p:spPr bwMode="auto">
          <a:xfrm>
            <a:off x="3392136" y="6814456"/>
            <a:ext cx="4192" cy="28825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5" name="Oval 75"/>
          <p:cNvSpPr>
            <a:spLocks noChangeArrowheads="1"/>
          </p:cNvSpPr>
          <p:nvPr/>
        </p:nvSpPr>
        <p:spPr bwMode="auto">
          <a:xfrm>
            <a:off x="4493092" y="5519757"/>
            <a:ext cx="156720" cy="153194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600" dirty="0">
                <a:latin typeface="Arial" pitchFamily="34" charset="0"/>
              </a:rPr>
              <a:t>1</a:t>
            </a:r>
            <a:endParaRPr lang="es-ES" sz="600" dirty="0">
              <a:latin typeface="Arial" pitchFamily="34" charset="0"/>
            </a:endParaRPr>
          </a:p>
        </p:txBody>
      </p:sp>
      <p:sp>
        <p:nvSpPr>
          <p:cNvPr id="65" name="18 Rectángulo"/>
          <p:cNvSpPr>
            <a:spLocks noChangeArrowheads="1"/>
          </p:cNvSpPr>
          <p:nvPr/>
        </p:nvSpPr>
        <p:spPr bwMode="auto">
          <a:xfrm>
            <a:off x="1685399" y="3594001"/>
            <a:ext cx="3413471" cy="36036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700" dirty="0" smtClean="0">
                <a:latin typeface="Arial Narrow" pitchFamily="34" charset="0"/>
              </a:rPr>
              <a:t>Con el resultado del sorteo se elabora propuesta de modelo de distribución de los mensajes de los partidos políticos para precampañas y campañas electorales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8" name="17 Rectángulo"/>
          <p:cNvSpPr>
            <a:spLocks noChangeArrowheads="1"/>
          </p:cNvSpPr>
          <p:nvPr/>
        </p:nvSpPr>
        <p:spPr bwMode="auto">
          <a:xfrm>
            <a:off x="4077073" y="4750842"/>
            <a:ext cx="988758" cy="58295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700" dirty="0" smtClean="0">
                <a:latin typeface="Arial Narrow" pitchFamily="34" charset="0"/>
              </a:rPr>
              <a:t>Ordena su modificación y se envía a la Dirección para que presente nueva propuesta</a:t>
            </a:r>
            <a:endParaRPr lang="es-ES_tradnl" sz="800" dirty="0">
              <a:latin typeface="Arial Narrow" pitchFamily="34" charset="0"/>
            </a:endParaRPr>
          </a:p>
        </p:txBody>
      </p:sp>
      <p:sp>
        <p:nvSpPr>
          <p:cNvPr id="69" name="17 Rectángulo"/>
          <p:cNvSpPr>
            <a:spLocks noChangeArrowheads="1"/>
          </p:cNvSpPr>
          <p:nvPr/>
        </p:nvSpPr>
        <p:spPr bwMode="auto">
          <a:xfrm>
            <a:off x="1956862" y="4823618"/>
            <a:ext cx="824384" cy="33992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700" dirty="0" smtClean="0">
                <a:latin typeface="Arial Narrow" pitchFamily="34" charset="0"/>
              </a:rPr>
              <a:t>Se aprueba  y se notifica al IFE </a:t>
            </a:r>
            <a:endParaRPr lang="es-ES_tradnl" sz="800" dirty="0">
              <a:latin typeface="Arial Narrow" pitchFamily="34" charset="0"/>
            </a:endParaRPr>
          </a:p>
        </p:txBody>
      </p:sp>
      <p:cxnSp>
        <p:nvCxnSpPr>
          <p:cNvPr id="71" name="AutoShape 686"/>
          <p:cNvCxnSpPr>
            <a:cxnSpLocks noChangeShapeType="1"/>
            <a:endCxn id="69" idx="0"/>
          </p:cNvCxnSpPr>
          <p:nvPr/>
        </p:nvCxnSpPr>
        <p:spPr bwMode="auto">
          <a:xfrm flipH="1">
            <a:off x="2369054" y="4580107"/>
            <a:ext cx="2336" cy="24351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2" name="AutoShape 686"/>
          <p:cNvCxnSpPr>
            <a:cxnSpLocks noChangeShapeType="1"/>
          </p:cNvCxnSpPr>
          <p:nvPr/>
        </p:nvCxnSpPr>
        <p:spPr bwMode="auto">
          <a:xfrm>
            <a:off x="4636694" y="4580107"/>
            <a:ext cx="0" cy="16732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3" name="AutoShape 686"/>
          <p:cNvCxnSpPr>
            <a:cxnSpLocks noChangeShapeType="1"/>
            <a:stCxn id="69" idx="2"/>
            <a:endCxn id="89" idx="0"/>
          </p:cNvCxnSpPr>
          <p:nvPr/>
        </p:nvCxnSpPr>
        <p:spPr bwMode="auto">
          <a:xfrm flipH="1">
            <a:off x="2364917" y="5163545"/>
            <a:ext cx="4137" cy="20054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4" name="AutoShape 686"/>
          <p:cNvCxnSpPr>
            <a:cxnSpLocks noChangeShapeType="1"/>
          </p:cNvCxnSpPr>
          <p:nvPr/>
        </p:nvCxnSpPr>
        <p:spPr bwMode="auto">
          <a:xfrm>
            <a:off x="4571452" y="5352434"/>
            <a:ext cx="0" cy="16732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5" name="Rectangle 664"/>
          <p:cNvSpPr>
            <a:spLocks noChangeArrowheads="1"/>
          </p:cNvSpPr>
          <p:nvPr/>
        </p:nvSpPr>
        <p:spPr bwMode="auto">
          <a:xfrm>
            <a:off x="5389518" y="5465074"/>
            <a:ext cx="1295400" cy="262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 smtClean="0">
                <a:latin typeface="Arial Narrow" pitchFamily="34" charset="0"/>
              </a:rPr>
              <a:t>Oficio del IFE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128" name="Rectangle 661"/>
          <p:cNvSpPr>
            <a:spLocks noChangeArrowheads="1"/>
          </p:cNvSpPr>
          <p:nvPr/>
        </p:nvSpPr>
        <p:spPr bwMode="auto">
          <a:xfrm>
            <a:off x="332656" y="7020272"/>
            <a:ext cx="122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Jefe del departamento de Medios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130" name="Rectangle 666"/>
          <p:cNvSpPr>
            <a:spLocks noChangeArrowheads="1"/>
          </p:cNvSpPr>
          <p:nvPr/>
        </p:nvSpPr>
        <p:spPr bwMode="auto">
          <a:xfrm>
            <a:off x="5364954" y="7171878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Concentrado de monitoreo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131" name="Rectangle 666"/>
          <p:cNvSpPr>
            <a:spLocks noChangeArrowheads="1"/>
          </p:cNvSpPr>
          <p:nvPr/>
        </p:nvSpPr>
        <p:spPr bwMode="auto">
          <a:xfrm>
            <a:off x="5372100" y="2453407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ES" sz="900" dirty="0">
              <a:latin typeface="Arial Narrow" pitchFamily="34" charset="0"/>
            </a:endParaRPr>
          </a:p>
        </p:txBody>
      </p:sp>
      <p:sp>
        <p:nvSpPr>
          <p:cNvPr id="76" name="Rectangle 666"/>
          <p:cNvSpPr>
            <a:spLocks noChangeArrowheads="1"/>
          </p:cNvSpPr>
          <p:nvPr/>
        </p:nvSpPr>
        <p:spPr bwMode="auto">
          <a:xfrm>
            <a:off x="5412828" y="4264471"/>
            <a:ext cx="1277937" cy="202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Acuerdo/P-ADM-16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95" name="AutoShape 686"/>
          <p:cNvCxnSpPr>
            <a:cxnSpLocks noChangeShapeType="1"/>
          </p:cNvCxnSpPr>
          <p:nvPr/>
        </p:nvCxnSpPr>
        <p:spPr bwMode="auto">
          <a:xfrm>
            <a:off x="3429000" y="2252563"/>
            <a:ext cx="0" cy="14401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8" name="Rectangle 661"/>
          <p:cNvSpPr>
            <a:spLocks noChangeArrowheads="1"/>
          </p:cNvSpPr>
          <p:nvPr/>
        </p:nvSpPr>
        <p:spPr bwMode="auto">
          <a:xfrm>
            <a:off x="332656" y="5436096"/>
            <a:ext cx="122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ES" sz="900" dirty="0">
              <a:latin typeface="Arial Narrow" pitchFamily="34" charset="0"/>
            </a:endParaRPr>
          </a:p>
        </p:txBody>
      </p:sp>
      <p:sp>
        <p:nvSpPr>
          <p:cNvPr id="109" name="Text Box 503"/>
          <p:cNvSpPr txBox="1">
            <a:spLocks noChangeArrowheads="1"/>
          </p:cNvSpPr>
          <p:nvPr/>
        </p:nvSpPr>
        <p:spPr bwMode="auto">
          <a:xfrm>
            <a:off x="2205038" y="1692275"/>
            <a:ext cx="251936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1000" b="1" dirty="0" smtClean="0">
                <a:latin typeface="Arial Narrow" pitchFamily="34" charset="0"/>
              </a:rPr>
              <a:t>Radio y </a:t>
            </a:r>
            <a:r>
              <a:rPr lang="es-MX" sz="1000" b="1" dirty="0">
                <a:latin typeface="Arial Narrow" pitchFamily="34" charset="0"/>
              </a:rPr>
              <a:t>T</a:t>
            </a:r>
            <a:r>
              <a:rPr lang="es-MX" sz="1000" b="1" dirty="0" smtClean="0">
                <a:latin typeface="Arial Narrow" pitchFamily="34" charset="0"/>
              </a:rPr>
              <a:t>elevisión para Partidos Políticos</a:t>
            </a:r>
            <a:endParaRPr lang="es-MX" sz="1000" b="1" dirty="0">
              <a:latin typeface="Arial Narrow" pitchFamily="34" charset="0"/>
            </a:endParaRPr>
          </a:p>
        </p:txBody>
      </p:sp>
      <p:sp>
        <p:nvSpPr>
          <p:cNvPr id="58" name="Rectangle 666"/>
          <p:cNvSpPr>
            <a:spLocks noChangeArrowheads="1"/>
          </p:cNvSpPr>
          <p:nvPr/>
        </p:nvSpPr>
        <p:spPr bwMode="auto">
          <a:xfrm>
            <a:off x="5406956" y="2321893"/>
            <a:ext cx="1277937" cy="599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Marco Jurídico Federal y Local relacionado con Radio y Televisión en Matera Electoral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78" name="18 Rectángulo"/>
          <p:cNvSpPr>
            <a:spLocks noChangeArrowheads="1"/>
          </p:cNvSpPr>
          <p:nvPr/>
        </p:nvSpPr>
        <p:spPr bwMode="auto">
          <a:xfrm>
            <a:off x="1685399" y="3070746"/>
            <a:ext cx="3413471" cy="2698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700" dirty="0" smtClean="0">
                <a:latin typeface="Arial Narrow" pitchFamily="34" charset="0"/>
              </a:rPr>
              <a:t>Comité de Radio y Televisión del IEPC realiza sorteo para determinar orden de aparición de los mensajes de los partidos políticos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80" name="Rectangle 660"/>
          <p:cNvSpPr>
            <a:spLocks noChangeArrowheads="1"/>
          </p:cNvSpPr>
          <p:nvPr/>
        </p:nvSpPr>
        <p:spPr bwMode="auto">
          <a:xfrm>
            <a:off x="368299" y="3078908"/>
            <a:ext cx="1223963" cy="214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81" name="AutoShape 686"/>
          <p:cNvCxnSpPr>
            <a:cxnSpLocks noChangeShapeType="1"/>
            <a:stCxn id="78" idx="2"/>
            <a:endCxn id="65" idx="0"/>
          </p:cNvCxnSpPr>
          <p:nvPr/>
        </p:nvCxnSpPr>
        <p:spPr bwMode="auto">
          <a:xfrm>
            <a:off x="3392135" y="3340546"/>
            <a:ext cx="0" cy="25345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6" name="Rectangle 666"/>
          <p:cNvSpPr>
            <a:spLocks noChangeArrowheads="1"/>
          </p:cNvSpPr>
          <p:nvPr/>
        </p:nvSpPr>
        <p:spPr bwMode="auto">
          <a:xfrm>
            <a:off x="5391151" y="3070746"/>
            <a:ext cx="1277937" cy="24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Acta/Acuerdo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87" name="Oval 75"/>
          <p:cNvSpPr>
            <a:spLocks noChangeArrowheads="1"/>
          </p:cNvSpPr>
          <p:nvPr/>
        </p:nvSpPr>
        <p:spPr bwMode="auto">
          <a:xfrm>
            <a:off x="2857783" y="3361073"/>
            <a:ext cx="156720" cy="153194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600" dirty="0">
                <a:latin typeface="Arial" pitchFamily="34" charset="0"/>
              </a:rPr>
              <a:t>1</a:t>
            </a:r>
            <a:endParaRPr lang="es-ES" sz="600" dirty="0">
              <a:latin typeface="Arial" pitchFamily="34" charset="0"/>
            </a:endParaRPr>
          </a:p>
        </p:txBody>
      </p:sp>
      <p:cxnSp>
        <p:nvCxnSpPr>
          <p:cNvPr id="90" name="AutoShape 686"/>
          <p:cNvCxnSpPr>
            <a:cxnSpLocks noChangeShapeType="1"/>
          </p:cNvCxnSpPr>
          <p:nvPr/>
        </p:nvCxnSpPr>
        <p:spPr bwMode="auto">
          <a:xfrm>
            <a:off x="3014503" y="3438177"/>
            <a:ext cx="30537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6" name="Rectangle 661"/>
          <p:cNvSpPr>
            <a:spLocks noChangeArrowheads="1"/>
          </p:cNvSpPr>
          <p:nvPr/>
        </p:nvSpPr>
        <p:spPr bwMode="auto">
          <a:xfrm>
            <a:off x="325066" y="5488403"/>
            <a:ext cx="122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 </a:t>
            </a:r>
            <a:endParaRPr lang="es-ES" sz="9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6120</TotalTime>
  <Words>535</Words>
  <Application>Microsoft Office PowerPoint</Application>
  <PresentationFormat>Presentación en pantalla (4:3)</PresentationFormat>
  <Paragraphs>96</Paragraphs>
  <Slides>3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Diseño predeterminado</vt:lpstr>
      <vt:lpstr>Presentación de PowerPoint</vt:lpstr>
      <vt:lpstr>Presentación de PowerPoint</vt:lpstr>
      <vt:lpstr>Presentación de PowerPoint</vt:lpstr>
    </vt:vector>
  </TitlesOfParts>
  <Company>El Dorado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de la Torre</dc:creator>
  <cp:lastModifiedBy>Luis Roberto Torres</cp:lastModifiedBy>
  <cp:revision>326</cp:revision>
  <cp:lastPrinted>2012-04-04T01:00:04Z</cp:lastPrinted>
  <dcterms:created xsi:type="dcterms:W3CDTF">2003-10-28T18:20:03Z</dcterms:created>
  <dcterms:modified xsi:type="dcterms:W3CDTF">2013-10-04T18:38:25Z</dcterms:modified>
</cp:coreProperties>
</file>