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6858000" cy="9144000" type="screen4x3"/>
  <p:notesSz cx="6881813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746" y="-7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00488" y="0"/>
            <a:ext cx="29813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00488" y="8832850"/>
            <a:ext cx="29813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DB77AEBB-B4C2-47F9-9304-130B69A9BBF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76667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33600" y="696913"/>
            <a:ext cx="2614613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975" y="4416425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9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829675"/>
            <a:ext cx="2982912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48DCF21-524E-48BA-99AC-61D58F70635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430986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55641FB8-D49F-4FBA-A0C0-49ED0D915AE9}" type="slidenum">
              <a:rPr lang="es-ES" sz="1200" smtClean="0"/>
              <a:pPr eaLnBrk="1" hangingPunct="1"/>
              <a:t>1</a:t>
            </a:fld>
            <a:endParaRPr lang="es-ES" sz="1200" dirty="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FA78CFAC-7813-409A-B9B6-9AF2DAA98305}" type="slidenum">
              <a:rPr lang="es-ES" sz="1200" smtClean="0"/>
              <a:pPr eaLnBrk="1" hangingPunct="1"/>
              <a:t>2</a:t>
            </a:fld>
            <a:endParaRPr lang="es-ES" sz="1200" dirty="0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12971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81550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297920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1F2B5B-0044-4DFA-B3D2-26579BBE9A8A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1F35D0-11F9-4365-A78B-54AE70F2BD6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878170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9396-0F94-4F2E-A0B9-A47B24546CD9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930BF-39B6-46BB-9497-05CB0596B4A9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72909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5FDB30-27F3-41AF-9C77-76E365D93EC5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D51EB4-78C5-4A41-BD4E-1A577198D34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57882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31370-2365-401D-AB2C-977A82B28FEC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3B47B-60E9-450F-85B6-B1D12FD21E9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2364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B9D4B-354C-40FF-92E3-44D61A5C723C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E9528-F723-48DE-A03F-346022FAD4A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793353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3E4F6-7833-43DB-BF43-6F9D36ED2C0B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395BF-81C4-49BB-B821-8685253B3E9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698230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C8AC6-934F-44B6-949B-BAB1643B7FAF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E7C6A-51A6-4AE1-92CE-AF573F582A9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290161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E905C-1B1B-4C55-845B-8281DE9C941D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BEFBE-E0A3-4223-8819-475455F2ACD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78778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98361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0C3F1-214A-4ACE-A45C-058D1230474F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3FBDD-081E-4D27-BFA1-1439D5D364C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337272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3CA8D-72F1-4B7F-91DA-867E55EF8B90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D3099-BDBD-4376-9441-061D3692AD9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38251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2BD50-0189-4F57-ABAC-B300963C640F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B23EC-7D45-4910-B98C-090D4EFF8B9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767550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7D996-5FF2-49D0-8ECA-0D93C6BD565C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748EC-F948-4DE0-AAC2-D9E5F287925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68555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6D986-3532-4346-A809-84510CC53B67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C82CB-5A4F-4DC4-8014-D99AFB89ADD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512931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D8836-D785-4A88-9FDA-C3128791A501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09246-7FCC-4DD7-AC29-CE3BB5F183B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423317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D73C8-5327-465C-BCFB-B7839CCF8612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B4758-663B-4F88-A7C1-505F8640ADD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3596628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793AC-34A2-4C03-9153-7B32E84879BF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9BC4C-5F20-4C9A-8FC9-3AFC9D59905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793705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E09F8-2A56-4641-B8FF-35A4435034AE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8BBA6-8AF0-41A0-A598-FCAED790884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65759265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9D4B2-E774-4C91-8733-1B00732E527A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445EA5-AEA0-4F05-A93A-44DE21DFD04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27449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372149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0B760-5721-466E-BBAD-79CE57336294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11AA9-DDD9-42F2-8BD0-422BB2711EE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79230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2C5BC-6734-4562-9BD8-A24956CB0197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BE677-D652-4DCF-B429-18ABD508BCC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878469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BC575-E515-4C9D-93B8-215B9DBCF916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7EA57-523D-4814-9C36-763C29AC5D5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3407461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BE9BB-79AA-445F-A6CC-7A4595E7B134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834B3-5E13-4C18-904E-7675F464C862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24769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05981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5175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4030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355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88008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121167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MX" sz="1400" b="1" dirty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200" dirty="0"/>
              <a:t>Ejercicio de Urna Electrónica 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Gulim" pitchFamily="34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Gulim" pitchFamily="34" charset="-127"/>
              </a:rPr>
              <a:t>  </a:t>
            </a:r>
            <a:fld id="{6CA7FB6E-DD74-4C6E-BDF1-CFEFF08334BC}" type="slidenum">
              <a:rPr lang="es-ES" altLang="ko-KR" sz="1200">
                <a:latin typeface="Arial Narrow" pitchFamily="34" charset="0"/>
                <a:ea typeface="Gulim" pitchFamily="34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Gulim" pitchFamily="34" charset="-127"/>
              </a:rPr>
              <a:t>   de   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30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Director de Informática</a:t>
            </a:r>
          </a:p>
        </p:txBody>
      </p:sp>
      <p:sp>
        <p:nvSpPr>
          <p:cNvPr id="1031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 dirty="0">
                <a:latin typeface="Arial Narrow" pitchFamily="34" charset="0"/>
              </a:rPr>
              <a:t>SIMBOLOGÍA:</a:t>
            </a:r>
            <a:r>
              <a:rPr lang="es-MX" sz="1100" dirty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 dirty="0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 dirty="0"/>
              <a:t> </a:t>
            </a:r>
            <a:endParaRPr lang="es-ES" sz="300" dirty="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 dirty="0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39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Aprobó:</a:t>
            </a:r>
            <a:r>
              <a:rPr lang="es-ES" sz="1200" dirty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dirty="0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P-OPE-04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>
                <a:latin typeface="Arial Narrow" pitchFamily="34" charset="0"/>
              </a:rPr>
              <a:t>17-11-11</a:t>
            </a: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>
                <a:latin typeface="Arial Narrow" pitchFamily="34" charset="0"/>
              </a:rPr>
              <a:t>17-11-11</a:t>
            </a: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CD77D09-1EDA-41B9-8B29-EA77FC855D7B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1E60A469-9BB8-47E4-8CA8-1752EF1A369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3075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833C623-2742-48CD-ADEF-C15CBE06714C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D81419C-C11B-4463-BBCB-F55E75B3C0B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4. CONTROL DE CAMBIOS:</a:t>
            </a:r>
            <a:endParaRPr lang="es-ES" sz="1000" b="1" dirty="0">
              <a:latin typeface="Arial Narrow" pitchFamily="34" charset="0"/>
            </a:endParaRPr>
          </a:p>
        </p:txBody>
      </p:sp>
      <p:sp>
        <p:nvSpPr>
          <p:cNvPr id="4099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66627"/>
              </p:ext>
            </p:extLst>
          </p:nvPr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01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Se mejoró el procedimiento, se agregan manuales y formato de verificación</a:t>
                      </a:r>
                      <a:endParaRPr kumimoji="0" lang="es-MX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31-07-13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2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Atender las solicitudes de ejercicios de Urna Electrónica.</a:t>
            </a:r>
          </a:p>
        </p:txBody>
      </p:sp>
      <p:sp>
        <p:nvSpPr>
          <p:cNvPr id="4123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>
                <a:latin typeface="Arial Narrow" pitchFamily="34" charset="0"/>
              </a:rPr>
              <a:t>Brindar un método eficiente de mecanismo electrónico para poder ejercer el voto. Cumpliendo las leyes y reglamento electoral.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4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                                                                                       N/A (no aplica)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3652164" y="900462"/>
            <a:ext cx="626269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1050" dirty="0" smtClean="0">
                <a:latin typeface="Arial Narrow" pitchFamily="34" charset="0"/>
              </a:rPr>
              <a:t>31-07-13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900053" y="891836"/>
            <a:ext cx="31313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1050" dirty="0" smtClean="0">
                <a:latin typeface="Arial Narrow" pitchFamily="34" charset="0"/>
              </a:rPr>
              <a:t>01</a:t>
            </a:r>
            <a:endParaRPr lang="es-MX" sz="10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Actividades </a:t>
            </a:r>
          </a:p>
        </p:txBody>
      </p:sp>
      <p:sp>
        <p:nvSpPr>
          <p:cNvPr id="5123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Referencias</a:t>
            </a:r>
          </a:p>
        </p:txBody>
      </p:sp>
      <p:sp>
        <p:nvSpPr>
          <p:cNvPr id="5124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5125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5126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5127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Responsable</a:t>
            </a:r>
          </a:p>
        </p:txBody>
      </p:sp>
      <p:sp>
        <p:nvSpPr>
          <p:cNvPr id="5128" name="AutoShape 648"/>
          <p:cNvSpPr>
            <a:spLocks noChangeArrowheads="1"/>
          </p:cNvSpPr>
          <p:nvPr/>
        </p:nvSpPr>
        <p:spPr bwMode="auto">
          <a:xfrm>
            <a:off x="3214688" y="1692275"/>
            <a:ext cx="574675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 dirty="0">
                <a:latin typeface="Arial Narrow" pitchFamily="34" charset="0"/>
              </a:rPr>
              <a:t>Inicio</a:t>
            </a:r>
          </a:p>
        </p:txBody>
      </p:sp>
      <p:cxnSp>
        <p:nvCxnSpPr>
          <p:cNvPr id="5129" name="AutoShape 649"/>
          <p:cNvCxnSpPr>
            <a:cxnSpLocks noChangeShapeType="1"/>
            <a:stCxn id="5128" idx="2"/>
            <a:endCxn id="5130" idx="0"/>
          </p:cNvCxnSpPr>
          <p:nvPr/>
        </p:nvCxnSpPr>
        <p:spPr bwMode="auto">
          <a:xfrm flipH="1">
            <a:off x="3498850" y="1857375"/>
            <a:ext cx="3175" cy="1222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0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latin typeface="Arial Narrow" pitchFamily="34" charset="0"/>
              </a:rPr>
              <a:t>Se recibe solicitud de ejercicio de elección con urna electrónica.</a:t>
            </a:r>
          </a:p>
        </p:txBody>
      </p:sp>
      <p:sp>
        <p:nvSpPr>
          <p:cNvPr id="5131" name="Rectangle 653"/>
          <p:cNvSpPr>
            <a:spLocks noChangeArrowheads="1"/>
          </p:cNvSpPr>
          <p:nvPr/>
        </p:nvSpPr>
        <p:spPr bwMode="auto">
          <a:xfrm>
            <a:off x="1698625" y="2316023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latin typeface="Arial Narrow" pitchFamily="34" charset="0"/>
              </a:rPr>
              <a:t>Se examina el calendario para revisar tiempo de elecciones</a:t>
            </a:r>
          </a:p>
        </p:txBody>
      </p:sp>
      <p:sp>
        <p:nvSpPr>
          <p:cNvPr id="5132" name="Rectangle 661"/>
          <p:cNvSpPr>
            <a:spLocks noChangeArrowheads="1"/>
          </p:cNvSpPr>
          <p:nvPr/>
        </p:nvSpPr>
        <p:spPr bwMode="auto">
          <a:xfrm>
            <a:off x="333375" y="5220072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Personal de dirección de informática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33" name="Rectangle 663"/>
          <p:cNvSpPr>
            <a:spLocks noChangeArrowheads="1"/>
          </p:cNvSpPr>
          <p:nvPr/>
        </p:nvSpPr>
        <p:spPr bwMode="auto">
          <a:xfrm>
            <a:off x="5372100" y="3419475"/>
            <a:ext cx="1296988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 dirty="0">
              <a:latin typeface="Arial Narrow" pitchFamily="34" charset="0"/>
            </a:endParaRPr>
          </a:p>
        </p:txBody>
      </p:sp>
      <p:sp>
        <p:nvSpPr>
          <p:cNvPr id="5134" name="Rectangle 665"/>
          <p:cNvSpPr>
            <a:spLocks noChangeArrowheads="1"/>
          </p:cNvSpPr>
          <p:nvPr/>
        </p:nvSpPr>
        <p:spPr bwMode="auto">
          <a:xfrm>
            <a:off x="5373688" y="4140646"/>
            <a:ext cx="1282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Aplicativo</a:t>
            </a:r>
          </a:p>
        </p:txBody>
      </p:sp>
      <p:sp>
        <p:nvSpPr>
          <p:cNvPr id="5135" name="Rectangle 666"/>
          <p:cNvSpPr>
            <a:spLocks noChangeArrowheads="1"/>
          </p:cNvSpPr>
          <p:nvPr/>
        </p:nvSpPr>
        <p:spPr bwMode="auto">
          <a:xfrm>
            <a:off x="5373688" y="2268538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E- mail / </a:t>
            </a:r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Requerimiento de </a:t>
            </a:r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elección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5136" name="AutoShape 681"/>
          <p:cNvCxnSpPr>
            <a:cxnSpLocks noChangeShapeType="1"/>
            <a:stCxn id="5130" idx="2"/>
            <a:endCxn id="5131" idx="0"/>
          </p:cNvCxnSpPr>
          <p:nvPr/>
        </p:nvCxnSpPr>
        <p:spPr bwMode="auto">
          <a:xfrm>
            <a:off x="3498850" y="2195513"/>
            <a:ext cx="0" cy="12051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7" name="AutoShape 684"/>
          <p:cNvCxnSpPr>
            <a:cxnSpLocks noChangeShapeType="1"/>
            <a:stCxn id="5131" idx="2"/>
            <a:endCxn id="5144" idx="0"/>
          </p:cNvCxnSpPr>
          <p:nvPr/>
        </p:nvCxnSpPr>
        <p:spPr bwMode="auto">
          <a:xfrm>
            <a:off x="3498850" y="2531923"/>
            <a:ext cx="1588" cy="13779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8" name="Rectangle 700"/>
          <p:cNvSpPr>
            <a:spLocks noChangeArrowheads="1"/>
          </p:cNvSpPr>
          <p:nvPr/>
        </p:nvSpPr>
        <p:spPr bwMode="auto">
          <a:xfrm>
            <a:off x="404813" y="226853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Secretaria /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39" name="Rectangle 701"/>
          <p:cNvSpPr>
            <a:spLocks noChangeArrowheads="1"/>
          </p:cNvSpPr>
          <p:nvPr/>
        </p:nvSpPr>
        <p:spPr bwMode="auto">
          <a:xfrm>
            <a:off x="333375" y="2700487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40" name="Rectangle 666"/>
          <p:cNvSpPr>
            <a:spLocks noChangeArrowheads="1"/>
          </p:cNvSpPr>
          <p:nvPr/>
        </p:nvSpPr>
        <p:spPr bwMode="auto">
          <a:xfrm>
            <a:off x="5361283" y="6036468"/>
            <a:ext cx="1277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Reporte de fallas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41" name="Rectangle 666"/>
          <p:cNvSpPr>
            <a:spLocks noChangeArrowheads="1"/>
          </p:cNvSpPr>
          <p:nvPr/>
        </p:nvSpPr>
        <p:spPr bwMode="auto">
          <a:xfrm>
            <a:off x="5373688" y="2683471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Inventario de equipo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42" name="Rectangle 660"/>
          <p:cNvSpPr>
            <a:spLocks noChangeArrowheads="1"/>
          </p:cNvSpPr>
          <p:nvPr/>
        </p:nvSpPr>
        <p:spPr bwMode="auto">
          <a:xfrm>
            <a:off x="333375" y="3422650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software / jefe de hardware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43" name="Rectangle 664"/>
          <p:cNvSpPr>
            <a:spLocks noChangeArrowheads="1"/>
          </p:cNvSpPr>
          <p:nvPr/>
        </p:nvSpPr>
        <p:spPr bwMode="auto">
          <a:xfrm>
            <a:off x="5373688" y="3419475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solidFill>
                  <a:srgbClr val="FF0000"/>
                </a:solidFill>
                <a:latin typeface="Arial Narrow" pitchFamily="34" charset="0"/>
              </a:rPr>
              <a:t>Requerimientos de elecciones</a:t>
            </a:r>
            <a:r>
              <a:rPr lang="es-ES" sz="900" dirty="0">
                <a:latin typeface="Arial Narrow" pitchFamily="34" charset="0"/>
              </a:rPr>
              <a:t>/ E-mail</a:t>
            </a:r>
          </a:p>
        </p:txBody>
      </p:sp>
      <p:sp>
        <p:nvSpPr>
          <p:cNvPr id="5144" name="Rectangle 656"/>
          <p:cNvSpPr>
            <a:spLocks noChangeArrowheads="1"/>
          </p:cNvSpPr>
          <p:nvPr/>
        </p:nvSpPr>
        <p:spPr bwMode="auto">
          <a:xfrm>
            <a:off x="1700213" y="2669718"/>
            <a:ext cx="3600450" cy="26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>
                <a:latin typeface="Arial Narrow" pitchFamily="34" charset="0"/>
              </a:rPr>
              <a:t>Se revisa la capacidad de cumplimiento de la solicitud y se informa a Dirección General para </a:t>
            </a:r>
            <a:r>
              <a:rPr lang="es-ES_tradnl" sz="900" dirty="0" smtClean="0">
                <a:latin typeface="Arial Narrow" pitchFamily="34" charset="0"/>
              </a:rPr>
              <a:t>visto bueno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145" name="AutoShape 685"/>
          <p:cNvCxnSpPr>
            <a:cxnSpLocks noChangeShapeType="1"/>
            <a:stCxn id="5144" idx="2"/>
          </p:cNvCxnSpPr>
          <p:nvPr/>
        </p:nvCxnSpPr>
        <p:spPr bwMode="auto">
          <a:xfrm>
            <a:off x="3500438" y="2930957"/>
            <a:ext cx="0" cy="12179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46" name="Rectangle 701"/>
          <p:cNvSpPr>
            <a:spLocks noChangeArrowheads="1"/>
          </p:cNvSpPr>
          <p:nvPr/>
        </p:nvSpPr>
        <p:spPr bwMode="auto">
          <a:xfrm>
            <a:off x="333375" y="4499992"/>
            <a:ext cx="122396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Personal de dirección de informática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47" name="Oval 34"/>
          <p:cNvSpPr>
            <a:spLocks noChangeArrowheads="1"/>
          </p:cNvSpPr>
          <p:nvPr/>
        </p:nvSpPr>
        <p:spPr bwMode="auto">
          <a:xfrm>
            <a:off x="4714875" y="7708672"/>
            <a:ext cx="576263" cy="215900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48" name="18 Rectángulo"/>
          <p:cNvSpPr>
            <a:spLocks noChangeArrowheads="1"/>
          </p:cNvSpPr>
          <p:nvPr/>
        </p:nvSpPr>
        <p:spPr bwMode="auto">
          <a:xfrm>
            <a:off x="1700213" y="3352800"/>
            <a:ext cx="1152525" cy="290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>
                <a:latin typeface="Arial Narrow" pitchFamily="34" charset="0"/>
              </a:rPr>
              <a:t>Se realiza la definición de ejecución</a:t>
            </a:r>
          </a:p>
        </p:txBody>
      </p:sp>
      <p:sp>
        <p:nvSpPr>
          <p:cNvPr id="5149" name="18 Rectángulo"/>
          <p:cNvSpPr>
            <a:spLocks noChangeArrowheads="1"/>
          </p:cNvSpPr>
          <p:nvPr/>
        </p:nvSpPr>
        <p:spPr bwMode="auto">
          <a:xfrm>
            <a:off x="1700213" y="4129405"/>
            <a:ext cx="3600450" cy="23749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realiza el aplicativo para elección </a:t>
            </a:r>
            <a:r>
              <a:rPr lang="es-ES_tradnl" sz="800" dirty="0">
                <a:latin typeface="Arial Narrow" pitchFamily="34" charset="0"/>
              </a:rPr>
              <a:t>solicitada </a:t>
            </a:r>
            <a:r>
              <a:rPr lang="es-ES_tradnl" sz="800" dirty="0">
                <a:solidFill>
                  <a:srgbClr val="FF0000"/>
                </a:solidFill>
                <a:latin typeface="Arial Narrow" pitchFamily="34" charset="0"/>
              </a:rPr>
              <a:t>y se carga prueba de </a:t>
            </a:r>
            <a:r>
              <a:rPr lang="es-ES_tradnl" sz="800" dirty="0" smtClean="0">
                <a:solidFill>
                  <a:srgbClr val="FF0000"/>
                </a:solidFill>
                <a:latin typeface="Arial Narrow" pitchFamily="34" charset="0"/>
              </a:rPr>
              <a:t>aplicación </a:t>
            </a:r>
            <a:r>
              <a:rPr lang="es-ES_tradnl" sz="800" dirty="0">
                <a:solidFill>
                  <a:srgbClr val="FF0000"/>
                </a:solidFill>
                <a:latin typeface="Arial Narrow" pitchFamily="34" charset="0"/>
              </a:rPr>
              <a:t>en equipos</a:t>
            </a:r>
            <a:endParaRPr lang="es-ES" sz="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5150" name="AutoShape 32"/>
          <p:cNvCxnSpPr>
            <a:cxnSpLocks noChangeShapeType="1"/>
          </p:cNvCxnSpPr>
          <p:nvPr/>
        </p:nvCxnSpPr>
        <p:spPr bwMode="auto">
          <a:xfrm rot="5400000">
            <a:off x="2219339" y="4066413"/>
            <a:ext cx="139700" cy="787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51" name="18 Rectángulo"/>
          <p:cNvSpPr>
            <a:spLocks noChangeArrowheads="1"/>
          </p:cNvSpPr>
          <p:nvPr/>
        </p:nvSpPr>
        <p:spPr bwMode="auto">
          <a:xfrm>
            <a:off x="1700213" y="4500563"/>
            <a:ext cx="36004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solidFill>
                  <a:srgbClr val="FF0000"/>
                </a:solidFill>
                <a:latin typeface="Arial Narrow" pitchFamily="34" charset="0"/>
              </a:rPr>
              <a:t>En caso de ser necesario se capacitará al personal que utilizará los equipos</a:t>
            </a:r>
            <a:endParaRPr lang="es-ES" sz="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5152" name="AutoShape 32"/>
          <p:cNvCxnSpPr>
            <a:cxnSpLocks noChangeShapeType="1"/>
            <a:stCxn id="5149" idx="2"/>
            <a:endCxn id="5151" idx="0"/>
          </p:cNvCxnSpPr>
          <p:nvPr/>
        </p:nvCxnSpPr>
        <p:spPr bwMode="auto">
          <a:xfrm>
            <a:off x="3500438" y="4366895"/>
            <a:ext cx="0" cy="13366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53" name="18 Rectángulo"/>
          <p:cNvSpPr>
            <a:spLocks noChangeArrowheads="1"/>
          </p:cNvSpPr>
          <p:nvPr/>
        </p:nvSpPr>
        <p:spPr bwMode="auto">
          <a:xfrm>
            <a:off x="1700213" y="4825194"/>
            <a:ext cx="3600450" cy="2873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solidFill>
                  <a:srgbClr val="FF0000"/>
                </a:solidFill>
                <a:latin typeface="Arial Narrow" pitchFamily="34" charset="0"/>
              </a:rPr>
              <a:t>Se realizan pruebas del aplicativo y se empacan los equipos con los dispositivos y consumibles necesarios para su operación</a:t>
            </a:r>
            <a:endParaRPr lang="es-ES" sz="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5154" name="AutoShape 32"/>
          <p:cNvCxnSpPr>
            <a:cxnSpLocks noChangeShapeType="1"/>
            <a:stCxn id="5151" idx="2"/>
            <a:endCxn id="5153" idx="0"/>
          </p:cNvCxnSpPr>
          <p:nvPr/>
        </p:nvCxnSpPr>
        <p:spPr bwMode="auto">
          <a:xfrm>
            <a:off x="3500438" y="4716463"/>
            <a:ext cx="0" cy="10873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55" name="Rectangle 701"/>
          <p:cNvSpPr>
            <a:spLocks noChangeArrowheads="1"/>
          </p:cNvSpPr>
          <p:nvPr/>
        </p:nvSpPr>
        <p:spPr bwMode="auto">
          <a:xfrm>
            <a:off x="333375" y="4140646"/>
            <a:ext cx="122396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Software / Jefe de Hardware</a:t>
            </a:r>
            <a:endParaRPr lang="es-ES" sz="900" dirty="0">
              <a:latin typeface="Arial Narrow" pitchFamily="34" charset="0"/>
            </a:endParaRP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5156" name="Rectangle 701"/>
          <p:cNvSpPr>
            <a:spLocks noChangeArrowheads="1"/>
          </p:cNvSpPr>
          <p:nvPr/>
        </p:nvSpPr>
        <p:spPr bwMode="auto">
          <a:xfrm>
            <a:off x="333375" y="4860032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Personal de dirección de informática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57" name="Rectangle 666"/>
          <p:cNvSpPr>
            <a:spLocks noChangeArrowheads="1"/>
          </p:cNvSpPr>
          <p:nvPr/>
        </p:nvSpPr>
        <p:spPr bwMode="auto">
          <a:xfrm>
            <a:off x="5391151" y="5220072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5158" name="Rectangle 666"/>
          <p:cNvSpPr>
            <a:spLocks noChangeArrowheads="1"/>
          </p:cNvSpPr>
          <p:nvPr/>
        </p:nvSpPr>
        <p:spPr bwMode="auto">
          <a:xfrm>
            <a:off x="5391151" y="4816946"/>
            <a:ext cx="1277937" cy="26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Formato de verificación</a:t>
            </a:r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aprobatorio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59" name="18 Rectángulo"/>
          <p:cNvSpPr>
            <a:spLocks noChangeArrowheads="1"/>
          </p:cNvSpPr>
          <p:nvPr/>
        </p:nvSpPr>
        <p:spPr bwMode="auto">
          <a:xfrm>
            <a:off x="1700213" y="5219700"/>
            <a:ext cx="36004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solidFill>
                  <a:srgbClr val="FF0000"/>
                </a:solidFill>
                <a:latin typeface="Arial Narrow" pitchFamily="34" charset="0"/>
              </a:rPr>
              <a:t>En caso de ser necesario se realizan simulacros y pruebas en sitio</a:t>
            </a:r>
            <a:endParaRPr lang="es-ES" sz="8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5160" name="AutoShape 32"/>
          <p:cNvCxnSpPr>
            <a:cxnSpLocks noChangeShapeType="1"/>
            <a:stCxn id="5153" idx="2"/>
            <a:endCxn id="5159" idx="0"/>
          </p:cNvCxnSpPr>
          <p:nvPr/>
        </p:nvCxnSpPr>
        <p:spPr bwMode="auto">
          <a:xfrm>
            <a:off x="3500438" y="5112557"/>
            <a:ext cx="0" cy="10714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61" name="AutoShape 32"/>
          <p:cNvCxnSpPr>
            <a:cxnSpLocks noChangeShapeType="1"/>
            <a:stCxn id="5159" idx="2"/>
          </p:cNvCxnSpPr>
          <p:nvPr/>
        </p:nvCxnSpPr>
        <p:spPr bwMode="auto">
          <a:xfrm>
            <a:off x="3500438" y="5435600"/>
            <a:ext cx="0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63" name="Rectangle 666"/>
          <p:cNvSpPr>
            <a:spLocks noChangeArrowheads="1"/>
          </p:cNvSpPr>
          <p:nvPr/>
        </p:nvSpPr>
        <p:spPr bwMode="auto">
          <a:xfrm>
            <a:off x="5373688" y="1982637"/>
            <a:ext cx="1277937" cy="215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Calendario electoral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64" name="Rectangle 666"/>
          <p:cNvSpPr>
            <a:spLocks noChangeArrowheads="1"/>
          </p:cNvSpPr>
          <p:nvPr/>
        </p:nvSpPr>
        <p:spPr bwMode="auto">
          <a:xfrm>
            <a:off x="5373688" y="7092280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Base de datos </a:t>
            </a:r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/ Reporte de </a:t>
            </a:r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Resultados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65" name="Rectangle 700"/>
          <p:cNvSpPr>
            <a:spLocks noChangeArrowheads="1"/>
          </p:cNvSpPr>
          <p:nvPr/>
        </p:nvSpPr>
        <p:spPr bwMode="auto">
          <a:xfrm>
            <a:off x="404813" y="1979613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66" name="Rectangle 701"/>
          <p:cNvSpPr>
            <a:spLocks noChangeArrowheads="1"/>
          </p:cNvSpPr>
          <p:nvPr/>
        </p:nvSpPr>
        <p:spPr bwMode="auto">
          <a:xfrm>
            <a:off x="333375" y="5983447"/>
            <a:ext cx="1223963" cy="301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Jefes </a:t>
            </a:r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de </a:t>
            </a:r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departamento</a:t>
            </a:r>
          </a:p>
        </p:txBody>
      </p:sp>
      <p:sp>
        <p:nvSpPr>
          <p:cNvPr id="5168" name="Rectangle 701"/>
          <p:cNvSpPr>
            <a:spLocks noChangeArrowheads="1"/>
          </p:cNvSpPr>
          <p:nvPr/>
        </p:nvSpPr>
        <p:spPr bwMode="auto">
          <a:xfrm>
            <a:off x="333375" y="6732240"/>
            <a:ext cx="122396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Personal de dirección de informática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69" name="56 Rombo"/>
          <p:cNvSpPr>
            <a:spLocks noChangeArrowheads="1"/>
          </p:cNvSpPr>
          <p:nvPr/>
        </p:nvSpPr>
        <p:spPr bwMode="auto">
          <a:xfrm>
            <a:off x="3090863" y="5597525"/>
            <a:ext cx="857250" cy="358775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 dirty="0">
              <a:latin typeface="Arial Narrow" pitchFamily="34" charset="0"/>
            </a:endParaRPr>
          </a:p>
        </p:txBody>
      </p:sp>
      <p:sp>
        <p:nvSpPr>
          <p:cNvPr id="5170" name="57 CuadroTexto"/>
          <p:cNvSpPr txBox="1">
            <a:spLocks noChangeArrowheads="1"/>
          </p:cNvSpPr>
          <p:nvPr/>
        </p:nvSpPr>
        <p:spPr bwMode="auto">
          <a:xfrm>
            <a:off x="3141663" y="5667375"/>
            <a:ext cx="785812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s-ES" sz="700" dirty="0">
                <a:solidFill>
                  <a:srgbClr val="000000"/>
                </a:solidFill>
                <a:latin typeface="Arial Narrow" pitchFamily="34" charset="0"/>
              </a:rPr>
              <a:t>¿Fallas?</a:t>
            </a:r>
            <a:endParaRPr lang="es-MX" sz="7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cxnSp>
        <p:nvCxnSpPr>
          <p:cNvPr id="5171" name="64 Conector angular"/>
          <p:cNvCxnSpPr>
            <a:cxnSpLocks noChangeShapeType="1"/>
            <a:stCxn id="5169" idx="1"/>
            <a:endCxn id="5174" idx="0"/>
          </p:cNvCxnSpPr>
          <p:nvPr/>
        </p:nvCxnSpPr>
        <p:spPr bwMode="auto">
          <a:xfrm rot="10800000" flipV="1">
            <a:off x="2572545" y="5776912"/>
            <a:ext cx="518319" cy="213579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72" name="72 CuadroTexto"/>
          <p:cNvSpPr txBox="1">
            <a:spLocks noChangeArrowheads="1"/>
          </p:cNvSpPr>
          <p:nvPr/>
        </p:nvSpPr>
        <p:spPr bwMode="auto">
          <a:xfrm>
            <a:off x="2708275" y="5524500"/>
            <a:ext cx="3603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SI</a:t>
            </a:r>
          </a:p>
        </p:txBody>
      </p:sp>
      <p:sp>
        <p:nvSpPr>
          <p:cNvPr id="5173" name="73 CuadroTexto"/>
          <p:cNvSpPr txBox="1">
            <a:spLocks noChangeArrowheads="1"/>
          </p:cNvSpPr>
          <p:nvPr/>
        </p:nvSpPr>
        <p:spPr bwMode="auto">
          <a:xfrm>
            <a:off x="3860800" y="5508625"/>
            <a:ext cx="3603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NO</a:t>
            </a:r>
          </a:p>
        </p:txBody>
      </p:sp>
      <p:sp>
        <p:nvSpPr>
          <p:cNvPr id="5174" name="Rectangle 656"/>
          <p:cNvSpPr>
            <a:spLocks noChangeArrowheads="1"/>
          </p:cNvSpPr>
          <p:nvPr/>
        </p:nvSpPr>
        <p:spPr bwMode="auto">
          <a:xfrm>
            <a:off x="1785938" y="5990492"/>
            <a:ext cx="1573212" cy="3256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>
                <a:solidFill>
                  <a:srgbClr val="FF0000"/>
                </a:solidFill>
                <a:latin typeface="Arial Narrow" pitchFamily="34" charset="0"/>
              </a:rPr>
              <a:t>Se revisan y corrigen </a:t>
            </a:r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fallas y se realizan </a:t>
            </a:r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pruebas</a:t>
            </a:r>
            <a:endParaRPr lang="es-ES" sz="900" dirty="0" smtClean="0">
              <a:latin typeface="Arial Narrow" pitchFamily="34" charset="0"/>
            </a:endParaRPr>
          </a:p>
        </p:txBody>
      </p:sp>
      <p:cxnSp>
        <p:nvCxnSpPr>
          <p:cNvPr id="5175" name="64 Conector angular"/>
          <p:cNvCxnSpPr>
            <a:cxnSpLocks noChangeShapeType="1"/>
            <a:stCxn id="5169" idx="3"/>
            <a:endCxn id="5187" idx="0"/>
          </p:cNvCxnSpPr>
          <p:nvPr/>
        </p:nvCxnSpPr>
        <p:spPr bwMode="auto">
          <a:xfrm flipH="1">
            <a:off x="3459957" y="5776913"/>
            <a:ext cx="488156" cy="955327"/>
          </a:xfrm>
          <a:prstGeom prst="bentConnector4">
            <a:avLst>
              <a:gd name="adj1" fmla="val -46829"/>
              <a:gd name="adj2" fmla="val 59389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76" name="Oval 75"/>
          <p:cNvSpPr>
            <a:spLocks noChangeArrowheads="1"/>
          </p:cNvSpPr>
          <p:nvPr/>
        </p:nvSpPr>
        <p:spPr bwMode="auto">
          <a:xfrm>
            <a:off x="3838575" y="7522788"/>
            <a:ext cx="215900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1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77" name="56 Rombo"/>
          <p:cNvSpPr>
            <a:spLocks noChangeArrowheads="1"/>
          </p:cNvSpPr>
          <p:nvPr/>
        </p:nvSpPr>
        <p:spPr bwMode="auto">
          <a:xfrm>
            <a:off x="3089275" y="3060700"/>
            <a:ext cx="857250" cy="358775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 dirty="0">
              <a:latin typeface="Arial Narrow" pitchFamily="34" charset="0"/>
            </a:endParaRPr>
          </a:p>
        </p:txBody>
      </p:sp>
      <p:sp>
        <p:nvSpPr>
          <p:cNvPr id="5178" name="57 CuadroTexto"/>
          <p:cNvSpPr txBox="1">
            <a:spLocks noChangeArrowheads="1"/>
          </p:cNvSpPr>
          <p:nvPr/>
        </p:nvSpPr>
        <p:spPr bwMode="auto">
          <a:xfrm>
            <a:off x="3068638" y="3130550"/>
            <a:ext cx="86518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s-ES" sz="700" dirty="0">
                <a:solidFill>
                  <a:srgbClr val="000000"/>
                </a:solidFill>
                <a:latin typeface="Arial Narrow" pitchFamily="34" charset="0"/>
              </a:rPr>
              <a:t>¿Cumplimiento?</a:t>
            </a:r>
            <a:endParaRPr lang="es-MX" sz="7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cxnSp>
        <p:nvCxnSpPr>
          <p:cNvPr id="5179" name="64 Conector angular"/>
          <p:cNvCxnSpPr>
            <a:cxnSpLocks noChangeShapeType="1"/>
            <a:stCxn id="5177" idx="1"/>
            <a:endCxn id="5148" idx="0"/>
          </p:cNvCxnSpPr>
          <p:nvPr/>
        </p:nvCxnSpPr>
        <p:spPr bwMode="auto">
          <a:xfrm rot="10800000" flipV="1">
            <a:off x="2276475" y="3240088"/>
            <a:ext cx="812800" cy="112712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80" name="72 CuadroTexto"/>
          <p:cNvSpPr txBox="1">
            <a:spLocks noChangeArrowheads="1"/>
          </p:cNvSpPr>
          <p:nvPr/>
        </p:nvSpPr>
        <p:spPr bwMode="auto">
          <a:xfrm>
            <a:off x="2706688" y="2987675"/>
            <a:ext cx="360362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SI</a:t>
            </a:r>
          </a:p>
        </p:txBody>
      </p:sp>
      <p:cxnSp>
        <p:nvCxnSpPr>
          <p:cNvPr id="5181" name="64 Conector angular"/>
          <p:cNvCxnSpPr>
            <a:cxnSpLocks noChangeShapeType="1"/>
            <a:stCxn id="5177" idx="3"/>
          </p:cNvCxnSpPr>
          <p:nvPr/>
        </p:nvCxnSpPr>
        <p:spPr bwMode="auto">
          <a:xfrm>
            <a:off x="3946525" y="3240088"/>
            <a:ext cx="452438" cy="179387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82" name="73 CuadroTexto"/>
          <p:cNvSpPr txBox="1">
            <a:spLocks noChangeArrowheads="1"/>
          </p:cNvSpPr>
          <p:nvPr/>
        </p:nvSpPr>
        <p:spPr bwMode="auto">
          <a:xfrm>
            <a:off x="4005263" y="2987675"/>
            <a:ext cx="360362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NO</a:t>
            </a:r>
          </a:p>
        </p:txBody>
      </p:sp>
      <p:sp>
        <p:nvSpPr>
          <p:cNvPr id="5183" name="18 Rectángulo"/>
          <p:cNvSpPr>
            <a:spLocks noChangeArrowheads="1"/>
          </p:cNvSpPr>
          <p:nvPr/>
        </p:nvSpPr>
        <p:spPr bwMode="auto">
          <a:xfrm>
            <a:off x="3644900" y="3419475"/>
            <a:ext cx="1655763" cy="2889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>
                <a:latin typeface="Arial Narrow" pitchFamily="34" charset="0"/>
              </a:rPr>
              <a:t>Se informa a solicitantes que no se pude cumplir y su justificación</a:t>
            </a:r>
          </a:p>
        </p:txBody>
      </p:sp>
      <p:cxnSp>
        <p:nvCxnSpPr>
          <p:cNvPr id="5184" name="AutoShape 32"/>
          <p:cNvCxnSpPr>
            <a:cxnSpLocks noChangeShapeType="1"/>
          </p:cNvCxnSpPr>
          <p:nvPr/>
        </p:nvCxnSpPr>
        <p:spPr bwMode="auto">
          <a:xfrm>
            <a:off x="4508500" y="3708400"/>
            <a:ext cx="0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85" name="Oval 75"/>
          <p:cNvSpPr>
            <a:spLocks noChangeArrowheads="1"/>
          </p:cNvSpPr>
          <p:nvPr/>
        </p:nvSpPr>
        <p:spPr bwMode="auto">
          <a:xfrm>
            <a:off x="4437063" y="3851275"/>
            <a:ext cx="215900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1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87" name="Rectangle 656"/>
          <p:cNvSpPr>
            <a:spLocks noChangeArrowheads="1"/>
          </p:cNvSpPr>
          <p:nvPr/>
        </p:nvSpPr>
        <p:spPr bwMode="auto">
          <a:xfrm>
            <a:off x="1628775" y="6732240"/>
            <a:ext cx="3662363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Se lleva a cabo la </a:t>
            </a:r>
            <a:r>
              <a:rPr lang="es-MX" sz="900" dirty="0" smtClean="0">
                <a:latin typeface="Arial Narrow" pitchFamily="34" charset="0"/>
              </a:rPr>
              <a:t>elección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88" name="Rectangle 666"/>
          <p:cNvSpPr>
            <a:spLocks noChangeArrowheads="1"/>
          </p:cNvSpPr>
          <p:nvPr/>
        </p:nvSpPr>
        <p:spPr bwMode="auto">
          <a:xfrm>
            <a:off x="5373688" y="6732240"/>
            <a:ext cx="1277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Base de datos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91" name="Rectangle 656"/>
          <p:cNvSpPr>
            <a:spLocks noChangeArrowheads="1"/>
          </p:cNvSpPr>
          <p:nvPr/>
        </p:nvSpPr>
        <p:spPr bwMode="auto">
          <a:xfrm>
            <a:off x="1628775" y="7092280"/>
            <a:ext cx="3662363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Se almacena </a:t>
            </a:r>
            <a:r>
              <a:rPr lang="es-MX" sz="900" dirty="0" smtClean="0">
                <a:latin typeface="Arial Narrow" pitchFamily="34" charset="0"/>
              </a:rPr>
              <a:t>información, </a:t>
            </a:r>
            <a:r>
              <a:rPr lang="es-MX" sz="900" dirty="0">
                <a:latin typeface="Arial Narrow" pitchFamily="34" charset="0"/>
              </a:rPr>
              <a:t>se realiza respaldo y se entrega reporte final con </a:t>
            </a:r>
            <a:r>
              <a:rPr lang="es-MX" sz="900" dirty="0" smtClean="0">
                <a:latin typeface="Arial Narrow" pitchFamily="34" charset="0"/>
              </a:rPr>
              <a:t>resultados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192" name="AutoShape 32"/>
          <p:cNvCxnSpPr>
            <a:cxnSpLocks noChangeShapeType="1"/>
            <a:stCxn id="5187" idx="2"/>
            <a:endCxn id="5191" idx="0"/>
          </p:cNvCxnSpPr>
          <p:nvPr/>
        </p:nvCxnSpPr>
        <p:spPr bwMode="auto">
          <a:xfrm>
            <a:off x="3459957" y="6948140"/>
            <a:ext cx="0" cy="14414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93" name="AutoShape 32"/>
          <p:cNvCxnSpPr>
            <a:cxnSpLocks noChangeShapeType="1"/>
            <a:endCxn id="5194" idx="0"/>
          </p:cNvCxnSpPr>
          <p:nvPr/>
        </p:nvCxnSpPr>
        <p:spPr bwMode="auto">
          <a:xfrm>
            <a:off x="2493169" y="7454056"/>
            <a:ext cx="0" cy="21339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94" name="Rectangle 656"/>
          <p:cNvSpPr>
            <a:spLocks noChangeArrowheads="1"/>
          </p:cNvSpPr>
          <p:nvPr/>
        </p:nvSpPr>
        <p:spPr bwMode="auto">
          <a:xfrm>
            <a:off x="1628775" y="7667451"/>
            <a:ext cx="1728788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Se recoge equipo y se almacena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95" name="Rectangle 666"/>
          <p:cNvSpPr>
            <a:spLocks noChangeArrowheads="1"/>
          </p:cNvSpPr>
          <p:nvPr/>
        </p:nvSpPr>
        <p:spPr bwMode="auto">
          <a:xfrm>
            <a:off x="5373688" y="7653338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Inventario de equipo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196" name="AutoShape 649"/>
          <p:cNvCxnSpPr>
            <a:cxnSpLocks noChangeShapeType="1"/>
            <a:stCxn id="5176" idx="4"/>
          </p:cNvCxnSpPr>
          <p:nvPr/>
        </p:nvCxnSpPr>
        <p:spPr bwMode="auto">
          <a:xfrm>
            <a:off x="3946525" y="7738688"/>
            <a:ext cx="107950" cy="7793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97" name="Rectangle 701"/>
          <p:cNvSpPr>
            <a:spLocks noChangeArrowheads="1"/>
          </p:cNvSpPr>
          <p:nvPr/>
        </p:nvSpPr>
        <p:spPr bwMode="auto">
          <a:xfrm>
            <a:off x="333375" y="716438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Jefe de </a:t>
            </a:r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Software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98" name="Rectangle 701"/>
          <p:cNvSpPr>
            <a:spLocks noChangeArrowheads="1"/>
          </p:cNvSpPr>
          <p:nvPr/>
        </p:nvSpPr>
        <p:spPr bwMode="auto">
          <a:xfrm>
            <a:off x="333375" y="759618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Operaciones y logística/ Jefe de Hardware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199" name="64 Conector angular"/>
          <p:cNvCxnSpPr>
            <a:cxnSpLocks noChangeShapeType="1"/>
            <a:stCxn id="5194" idx="3"/>
            <a:endCxn id="5147" idx="2"/>
          </p:cNvCxnSpPr>
          <p:nvPr/>
        </p:nvCxnSpPr>
        <p:spPr bwMode="auto">
          <a:xfrm>
            <a:off x="3357563" y="7811914"/>
            <a:ext cx="1357312" cy="470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00" name="18 Rectángulo"/>
          <p:cNvSpPr>
            <a:spLocks noChangeArrowheads="1"/>
          </p:cNvSpPr>
          <p:nvPr/>
        </p:nvSpPr>
        <p:spPr bwMode="auto">
          <a:xfrm>
            <a:off x="1714500" y="3714750"/>
            <a:ext cx="1428750" cy="29051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>
                <a:latin typeface="Arial Narrow" pitchFamily="34" charset="0"/>
              </a:rPr>
              <a:t>Se solicitan las condiciones e información del ejercicio</a:t>
            </a:r>
          </a:p>
        </p:txBody>
      </p:sp>
      <p:cxnSp>
        <p:nvCxnSpPr>
          <p:cNvPr id="5201" name="AutoShape 32"/>
          <p:cNvCxnSpPr>
            <a:cxnSpLocks noChangeShapeType="1"/>
          </p:cNvCxnSpPr>
          <p:nvPr/>
        </p:nvCxnSpPr>
        <p:spPr bwMode="auto">
          <a:xfrm rot="5400000">
            <a:off x="2255044" y="3674269"/>
            <a:ext cx="71437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02" name="112 Conector angular"/>
          <p:cNvCxnSpPr>
            <a:cxnSpLocks noChangeShapeType="1"/>
            <a:stCxn id="5174" idx="2"/>
          </p:cNvCxnSpPr>
          <p:nvPr/>
        </p:nvCxnSpPr>
        <p:spPr bwMode="auto">
          <a:xfrm rot="5400000" flipH="1" flipV="1">
            <a:off x="2593052" y="5480181"/>
            <a:ext cx="815439" cy="856456"/>
          </a:xfrm>
          <a:prstGeom prst="bentConnector4">
            <a:avLst>
              <a:gd name="adj1" fmla="val -28034"/>
              <a:gd name="adj2" fmla="val -108325"/>
            </a:avLst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" name="80 CuadroTexto"/>
          <p:cNvSpPr txBox="1"/>
          <p:nvPr/>
        </p:nvSpPr>
        <p:spPr>
          <a:xfrm>
            <a:off x="3652164" y="900462"/>
            <a:ext cx="626269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1050" dirty="0" smtClean="0">
                <a:latin typeface="Arial Narrow" pitchFamily="34" charset="0"/>
              </a:rPr>
              <a:t>31-07-13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82" name="81 CuadroTexto"/>
          <p:cNvSpPr txBox="1"/>
          <p:nvPr/>
        </p:nvSpPr>
        <p:spPr>
          <a:xfrm>
            <a:off x="4900053" y="891836"/>
            <a:ext cx="313135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1050" dirty="0" smtClean="0">
                <a:latin typeface="Arial Narrow" pitchFamily="34" charset="0"/>
              </a:rPr>
              <a:t>01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103" name="Rectangle 666"/>
          <p:cNvSpPr>
            <a:spLocks noChangeArrowheads="1"/>
          </p:cNvSpPr>
          <p:nvPr/>
        </p:nvSpPr>
        <p:spPr bwMode="auto">
          <a:xfrm>
            <a:off x="5391370" y="4427984"/>
            <a:ext cx="1277937" cy="288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solidFill>
                  <a:srgbClr val="FF0000"/>
                </a:solidFill>
                <a:latin typeface="Arial Narrow" pitchFamily="34" charset="0"/>
              </a:rPr>
              <a:t>Manual de capacitación de urna electrónica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4770</TotalTime>
  <Words>360</Words>
  <Application>Microsoft Office PowerPoint</Application>
  <PresentationFormat>Presentación en pantalla (4:3)</PresentationFormat>
  <Paragraphs>73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Diseño predeterminado</vt:lpstr>
      <vt:lpstr>1_Diseño personalizado</vt:lpstr>
      <vt:lpstr>Diseño personalizado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Héctor Gallego Ávila</cp:lastModifiedBy>
  <cp:revision>313</cp:revision>
  <dcterms:created xsi:type="dcterms:W3CDTF">2003-10-28T18:20:03Z</dcterms:created>
  <dcterms:modified xsi:type="dcterms:W3CDTF">2013-07-31T19:48:28Z</dcterms:modified>
</cp:coreProperties>
</file>