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6858000" cy="9144000" type="screen4x3"/>
  <p:notesSz cx="6985000" cy="9271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1" autoAdjust="0"/>
    <p:restoredTop sz="94712" autoAdjust="0"/>
  </p:normalViewPr>
  <p:slideViewPr>
    <p:cSldViewPr>
      <p:cViewPr>
        <p:scale>
          <a:sx n="150" d="100"/>
          <a:sy n="150" d="100"/>
        </p:scale>
        <p:origin x="-210" y="144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78"/>
      </p:cViewPr>
      <p:guideLst>
        <p:guide orient="horz" pos="2920"/>
        <p:guide pos="22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8167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8167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57D5A9EC-10F2-454B-AA2D-80EA9E74D3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135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55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89163" y="695325"/>
            <a:ext cx="2606675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4359"/>
            <a:ext cx="5588000" cy="417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55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DFCCB8-1DDC-45F3-9E0C-5E34F3E103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146648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F0A3015F-0179-4017-BFD9-3D18E86F49F9}" type="slidenum">
              <a:rPr lang="es-ES" sz="1200" smtClean="0"/>
              <a:pPr eaLnBrk="1" hangingPunct="1"/>
              <a:t>1</a:t>
            </a:fld>
            <a:endParaRPr lang="es-ES" sz="120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5B7E4538-1646-470F-BFD3-0DB670A028C6}" type="slidenum">
              <a:rPr lang="es-ES" sz="1200" smtClean="0"/>
              <a:pPr eaLnBrk="1" hangingPunct="1"/>
              <a:t>2</a:t>
            </a:fld>
            <a:endParaRPr lang="es-ES" sz="1200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64697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50368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661694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899555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17599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72554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95389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18046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759595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541097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160493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MX" sz="1400" b="1" smtClean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/>
              <a:t>Ciudadanos por la Calidad Democratica</a:t>
            </a:r>
            <a:endParaRPr lang="es-ES" sz="1200" dirty="0" smtClean="0">
              <a:latin typeface="Arial Narrow" pitchFamily="34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BFA9251E-CE60-4922-90B1-25E3112CBB03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Elaboró:</a:t>
            </a:r>
            <a:r>
              <a:rPr lang="es-ES" sz="1200" smtClean="0">
                <a:latin typeface="Arial Narrow" pitchFamily="34" charset="0"/>
              </a:rPr>
              <a:t> Directora de Participación Ciudadana</a:t>
            </a: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b="1" smtClean="0">
                <a:latin typeface="Arial Narrow" pitchFamily="34" charset="0"/>
              </a:rPr>
              <a:t>SIMBOLOGÍA:</a:t>
            </a:r>
            <a:r>
              <a:rPr lang="es-MX" sz="1100" smtClean="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 smtClean="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Aprobó:</a:t>
            </a:r>
            <a:r>
              <a:rPr lang="es-ES" sz="1200" smtClean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Cambio:</a:t>
            </a:r>
            <a:r>
              <a:rPr lang="es-MX" sz="1200">
                <a:latin typeface="Arial Narrow" pitchFamily="34" charset="0"/>
              </a:rPr>
              <a:t>  </a:t>
            </a:r>
            <a:r>
              <a:rPr lang="es-MX" sz="1200" smtClean="0">
                <a:latin typeface="Arial Narrow" pitchFamily="34" charset="0"/>
              </a:rPr>
              <a:t>00</a:t>
            </a:r>
            <a:endParaRPr lang="es-MX" sz="1200" b="1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P-OPE-33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23-12-11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23-12-11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051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23-12-11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74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ES" sz="1000" dirty="0">
                <a:latin typeface="Arial Narrow" pitchFamily="34" charset="0"/>
              </a:rPr>
              <a:t>Asegurar que las actividades de vinculación cumplan con las expectativas del solicitante y cumpla con su objetivo la oferta a las Organizaciones de la Sociedad Civil.</a:t>
            </a:r>
          </a:p>
        </p:txBody>
      </p:sp>
      <p:sp>
        <p:nvSpPr>
          <p:cNvPr id="2075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2. ALCANCE. </a:t>
            </a:r>
            <a:r>
              <a:rPr lang="es-ES_tradnl" sz="1000">
                <a:latin typeface="Arial Narrow" pitchFamily="34" charset="0"/>
              </a:rPr>
              <a:t>En este espacio se pondrá en que se certificara la empresa aun no esta definido los procesos a certificar</a:t>
            </a:r>
            <a:r>
              <a:rPr lang="es-MX" sz="1000">
                <a:latin typeface="Arial Narrow" pitchFamily="34" charset="0"/>
              </a:rPr>
              <a:t>.</a:t>
            </a:r>
            <a:endParaRPr lang="es-ES" sz="1000">
              <a:latin typeface="Arial Narrow" pitchFamily="34" charset="0"/>
            </a:endParaRPr>
          </a:p>
        </p:txBody>
      </p:sp>
      <p:sp>
        <p:nvSpPr>
          <p:cNvPr id="2076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 dirty="0" smtClean="0">
                <a:latin typeface="Arial Narrow" pitchFamily="34" charset="0"/>
              </a:rPr>
              <a:t>Catalogo de vinculación: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5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6" name="AutoShape 240"/>
          <p:cNvSpPr>
            <a:spLocks noChangeArrowheads="1"/>
          </p:cNvSpPr>
          <p:nvPr/>
        </p:nvSpPr>
        <p:spPr bwMode="auto">
          <a:xfrm>
            <a:off x="5372100" y="1619250"/>
            <a:ext cx="131445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7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8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9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80" name="AutoShape 648"/>
          <p:cNvSpPr>
            <a:spLocks noChangeArrowheads="1"/>
          </p:cNvSpPr>
          <p:nvPr/>
        </p:nvSpPr>
        <p:spPr bwMode="auto">
          <a:xfrm>
            <a:off x="3194050" y="1668463"/>
            <a:ext cx="614363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 </a:t>
            </a:r>
          </a:p>
        </p:txBody>
      </p:sp>
      <p:cxnSp>
        <p:nvCxnSpPr>
          <p:cNvPr id="3081" name="AutoShape 649"/>
          <p:cNvCxnSpPr>
            <a:cxnSpLocks noChangeShapeType="1"/>
            <a:stCxn id="3080" idx="2"/>
            <a:endCxn id="3082" idx="0"/>
          </p:cNvCxnSpPr>
          <p:nvPr/>
        </p:nvCxnSpPr>
        <p:spPr bwMode="auto">
          <a:xfrm flipH="1">
            <a:off x="3498850" y="1833563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82" name="Rectangle 652"/>
          <p:cNvSpPr>
            <a:spLocks noChangeArrowheads="1"/>
          </p:cNvSpPr>
          <p:nvPr/>
        </p:nvSpPr>
        <p:spPr bwMode="auto">
          <a:xfrm>
            <a:off x="1698625" y="19796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elabora plan anual y se envía a Presidencia, Secretario Ejecutivo y Dirección General</a:t>
            </a:r>
            <a:endParaRPr lang="es-ES" sz="900" dirty="0"/>
          </a:p>
        </p:txBody>
      </p:sp>
      <p:sp>
        <p:nvSpPr>
          <p:cNvPr id="3083" name="Rectangle 653"/>
          <p:cNvSpPr>
            <a:spLocks noChangeArrowheads="1"/>
          </p:cNvSpPr>
          <p:nvPr/>
        </p:nvSpPr>
        <p:spPr bwMode="auto">
          <a:xfrm>
            <a:off x="1698625" y="24114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 revisa plan anual y se incluyen mensualmente actividades requeridas por el IEPC o la dirección misma</a:t>
            </a:r>
            <a:endParaRPr lang="es-ES_tradnl" sz="900" dirty="0"/>
          </a:p>
        </p:txBody>
      </p:sp>
      <p:sp>
        <p:nvSpPr>
          <p:cNvPr id="3084" name="Rectangle 657"/>
          <p:cNvSpPr>
            <a:spLocks noChangeArrowheads="1"/>
          </p:cNvSpPr>
          <p:nvPr/>
        </p:nvSpPr>
        <p:spPr bwMode="auto">
          <a:xfrm>
            <a:off x="365125" y="1692275"/>
            <a:ext cx="11509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85" name="Rectangle 660"/>
          <p:cNvSpPr>
            <a:spLocks noChangeArrowheads="1"/>
          </p:cNvSpPr>
          <p:nvPr/>
        </p:nvSpPr>
        <p:spPr bwMode="auto">
          <a:xfrm>
            <a:off x="333375" y="2888109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cxnSp>
        <p:nvCxnSpPr>
          <p:cNvPr id="3090" name="AutoShape 681"/>
          <p:cNvCxnSpPr>
            <a:cxnSpLocks noChangeShapeType="1"/>
            <a:stCxn id="3082" idx="2"/>
            <a:endCxn id="3083" idx="0"/>
          </p:cNvCxnSpPr>
          <p:nvPr/>
        </p:nvCxnSpPr>
        <p:spPr bwMode="auto">
          <a:xfrm>
            <a:off x="3498850" y="2268538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92" name="Rectangle 700"/>
          <p:cNvSpPr>
            <a:spLocks noChangeArrowheads="1"/>
          </p:cNvSpPr>
          <p:nvPr/>
        </p:nvSpPr>
        <p:spPr bwMode="auto">
          <a:xfrm>
            <a:off x="404813" y="2411413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3093" name="Rectangle 701"/>
          <p:cNvSpPr>
            <a:spLocks noChangeArrowheads="1"/>
          </p:cNvSpPr>
          <p:nvPr/>
        </p:nvSpPr>
        <p:spPr bwMode="auto">
          <a:xfrm>
            <a:off x="333375" y="270033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5" name="Rectangle 660"/>
          <p:cNvSpPr>
            <a:spLocks noChangeArrowheads="1"/>
          </p:cNvSpPr>
          <p:nvPr/>
        </p:nvSpPr>
        <p:spPr bwMode="auto">
          <a:xfrm>
            <a:off x="333375" y="3348484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6" name="Rectangle 664"/>
          <p:cNvSpPr>
            <a:spLocks noChangeArrowheads="1"/>
          </p:cNvSpPr>
          <p:nvPr/>
        </p:nvSpPr>
        <p:spPr bwMode="auto">
          <a:xfrm>
            <a:off x="5373688" y="3348484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8" name="Rectangle 666"/>
          <p:cNvSpPr>
            <a:spLocks noChangeArrowheads="1"/>
          </p:cNvSpPr>
          <p:nvPr/>
        </p:nvSpPr>
        <p:spPr bwMode="auto">
          <a:xfrm>
            <a:off x="5373688" y="2915097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113" name="1 CuadroTexto"/>
          <p:cNvSpPr txBox="1">
            <a:spLocks noChangeArrowheads="1"/>
          </p:cNvSpPr>
          <p:nvPr/>
        </p:nvSpPr>
        <p:spPr bwMode="auto">
          <a:xfrm>
            <a:off x="332656" y="1970420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 / Jefes de departamento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14" name="4 CuadroTexto"/>
          <p:cNvSpPr txBox="1">
            <a:spLocks noChangeArrowheads="1"/>
          </p:cNvSpPr>
          <p:nvPr/>
        </p:nvSpPr>
        <p:spPr bwMode="auto">
          <a:xfrm>
            <a:off x="5373216" y="2267744"/>
            <a:ext cx="127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IT-OPE-02 / IT-OPE-03 / IT-04 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26" name="4 CuadroTexto"/>
          <p:cNvSpPr txBox="1">
            <a:spLocks noChangeArrowheads="1"/>
          </p:cNvSpPr>
          <p:nvPr/>
        </p:nvSpPr>
        <p:spPr bwMode="auto">
          <a:xfrm>
            <a:off x="5373688" y="1965549"/>
            <a:ext cx="10795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- </a:t>
            </a:r>
            <a:r>
              <a:rPr lang="es-MX" sz="900" dirty="0" smtClean="0">
                <a:latin typeface="Arial Narrow" pitchFamily="34" charset="0"/>
              </a:rPr>
              <a:t>Plan anual </a:t>
            </a:r>
            <a:endParaRPr lang="es-MX" sz="900" dirty="0">
              <a:latin typeface="Arial Narrow" pitchFamily="34" charset="0"/>
            </a:endParaRPr>
          </a:p>
        </p:txBody>
      </p:sp>
      <p:cxnSp>
        <p:nvCxnSpPr>
          <p:cNvPr id="60" name="AutoShape 649"/>
          <p:cNvCxnSpPr>
            <a:cxnSpLocks noChangeShapeType="1"/>
            <a:endCxn id="61" idx="0"/>
          </p:cNvCxnSpPr>
          <p:nvPr/>
        </p:nvCxnSpPr>
        <p:spPr bwMode="auto">
          <a:xfrm flipH="1">
            <a:off x="3501033" y="2699792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1" name="Rectangle 652"/>
          <p:cNvSpPr>
            <a:spLocks noChangeArrowheads="1"/>
          </p:cNvSpPr>
          <p:nvPr/>
        </p:nvSpPr>
        <p:spPr bwMode="auto">
          <a:xfrm>
            <a:off x="1700808" y="2845842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gestionan los espacio y requisiciones materiales para realizar la actividad planeada</a:t>
            </a:r>
            <a:endParaRPr lang="es-ES" sz="900" dirty="0"/>
          </a:p>
        </p:txBody>
      </p:sp>
      <p:sp>
        <p:nvSpPr>
          <p:cNvPr id="62" name="Rectangle 653"/>
          <p:cNvSpPr>
            <a:spLocks noChangeArrowheads="1"/>
          </p:cNvSpPr>
          <p:nvPr/>
        </p:nvSpPr>
        <p:spPr bwMode="auto">
          <a:xfrm>
            <a:off x="1700808" y="3277642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define facilitador del taller con características necesaria para impartición de curso</a:t>
            </a:r>
            <a:endParaRPr lang="es-ES_tradnl" sz="900" dirty="0"/>
          </a:p>
        </p:txBody>
      </p:sp>
      <p:cxnSp>
        <p:nvCxnSpPr>
          <p:cNvPr id="63" name="AutoShape 681"/>
          <p:cNvCxnSpPr>
            <a:cxnSpLocks noChangeShapeType="1"/>
            <a:stCxn id="61" idx="2"/>
            <a:endCxn id="62" idx="0"/>
          </p:cNvCxnSpPr>
          <p:nvPr/>
        </p:nvCxnSpPr>
        <p:spPr bwMode="auto">
          <a:xfrm>
            <a:off x="3501033" y="3134767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64" name="AutoShape 684"/>
          <p:cNvCxnSpPr>
            <a:cxnSpLocks noChangeShapeType="1"/>
            <a:stCxn id="62" idx="2"/>
            <a:endCxn id="79" idx="0"/>
          </p:cNvCxnSpPr>
          <p:nvPr/>
        </p:nvCxnSpPr>
        <p:spPr bwMode="auto">
          <a:xfrm>
            <a:off x="3501033" y="3566567"/>
            <a:ext cx="0" cy="15540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5" name="Rectangle 700"/>
          <p:cNvSpPr>
            <a:spLocks noChangeArrowheads="1"/>
          </p:cNvSpPr>
          <p:nvPr/>
        </p:nvSpPr>
        <p:spPr bwMode="auto">
          <a:xfrm>
            <a:off x="423020" y="3277642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Jefes de departamento / auxiliares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6" name="Rectangle 701"/>
          <p:cNvSpPr>
            <a:spLocks noChangeArrowheads="1"/>
          </p:cNvSpPr>
          <p:nvPr/>
        </p:nvSpPr>
        <p:spPr bwMode="auto">
          <a:xfrm>
            <a:off x="351582" y="3566567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67" name="1 CuadroTexto"/>
          <p:cNvSpPr txBox="1">
            <a:spLocks noChangeArrowheads="1"/>
          </p:cNvSpPr>
          <p:nvPr/>
        </p:nvSpPr>
        <p:spPr bwMode="auto">
          <a:xfrm>
            <a:off x="567482" y="2917279"/>
            <a:ext cx="7921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1" name="4 CuadroTexto"/>
          <p:cNvSpPr txBox="1">
            <a:spLocks noChangeArrowheads="1"/>
          </p:cNvSpPr>
          <p:nvPr/>
        </p:nvSpPr>
        <p:spPr bwMode="auto">
          <a:xfrm>
            <a:off x="5391423" y="3203848"/>
            <a:ext cx="127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D</a:t>
            </a:r>
            <a:r>
              <a:rPr lang="es-MX" sz="900" dirty="0" smtClean="0">
                <a:latin typeface="Arial Narrow" pitchFamily="34" charset="0"/>
              </a:rPr>
              <a:t>iseño de curricula / plan anual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2" name="4 CuadroTexto"/>
          <p:cNvSpPr txBox="1">
            <a:spLocks noChangeArrowheads="1"/>
          </p:cNvSpPr>
          <p:nvPr/>
        </p:nvSpPr>
        <p:spPr bwMode="auto">
          <a:xfrm>
            <a:off x="5391895" y="2831778"/>
            <a:ext cx="1079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Diseño de curricula / plan anual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4" name="Rectangle 660"/>
          <p:cNvSpPr>
            <a:spLocks noChangeArrowheads="1"/>
          </p:cNvSpPr>
          <p:nvPr/>
        </p:nvSpPr>
        <p:spPr bwMode="auto">
          <a:xfrm>
            <a:off x="332656" y="3764235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6" name="Rectangle 664"/>
          <p:cNvSpPr>
            <a:spLocks noChangeArrowheads="1"/>
          </p:cNvSpPr>
          <p:nvPr/>
        </p:nvSpPr>
        <p:spPr bwMode="auto">
          <a:xfrm>
            <a:off x="5372969" y="4224610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8" name="Rectangle 666"/>
          <p:cNvSpPr>
            <a:spLocks noChangeArrowheads="1"/>
          </p:cNvSpPr>
          <p:nvPr/>
        </p:nvSpPr>
        <p:spPr bwMode="auto">
          <a:xfrm>
            <a:off x="5372969" y="3791223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9" name="Rectangle 652"/>
          <p:cNvSpPr>
            <a:spLocks noChangeArrowheads="1"/>
          </p:cNvSpPr>
          <p:nvPr/>
        </p:nvSpPr>
        <p:spPr bwMode="auto">
          <a:xfrm>
            <a:off x="1700808" y="3721968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reúnen los recursos necesarios en el lugar designado y se acondiciona el lugar </a:t>
            </a:r>
            <a:endParaRPr lang="es-ES" sz="900" dirty="0"/>
          </a:p>
        </p:txBody>
      </p:sp>
      <p:sp>
        <p:nvSpPr>
          <p:cNvPr id="80" name="Rectangle 653"/>
          <p:cNvSpPr>
            <a:spLocks noChangeArrowheads="1"/>
          </p:cNvSpPr>
          <p:nvPr/>
        </p:nvSpPr>
        <p:spPr bwMode="auto">
          <a:xfrm>
            <a:off x="1700808" y="4153768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realiza la evaluación de curso y se recaban evidencias</a:t>
            </a:r>
            <a:endParaRPr lang="es-ES_tradnl" sz="900" dirty="0"/>
          </a:p>
        </p:txBody>
      </p:sp>
      <p:cxnSp>
        <p:nvCxnSpPr>
          <p:cNvPr id="81" name="AutoShape 681"/>
          <p:cNvCxnSpPr>
            <a:cxnSpLocks noChangeShapeType="1"/>
            <a:stCxn id="79" idx="2"/>
            <a:endCxn id="80" idx="0"/>
          </p:cNvCxnSpPr>
          <p:nvPr/>
        </p:nvCxnSpPr>
        <p:spPr bwMode="auto">
          <a:xfrm>
            <a:off x="3501033" y="4010893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82" name="AutoShape 684"/>
          <p:cNvCxnSpPr>
            <a:cxnSpLocks noChangeShapeType="1"/>
            <a:stCxn id="80" idx="2"/>
            <a:endCxn id="90" idx="0"/>
          </p:cNvCxnSpPr>
          <p:nvPr/>
        </p:nvCxnSpPr>
        <p:spPr bwMode="auto">
          <a:xfrm>
            <a:off x="3501033" y="4442693"/>
            <a:ext cx="0" cy="273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3" name="Rectangle 700"/>
          <p:cNvSpPr>
            <a:spLocks noChangeArrowheads="1"/>
          </p:cNvSpPr>
          <p:nvPr/>
        </p:nvSpPr>
        <p:spPr bwMode="auto">
          <a:xfrm>
            <a:off x="422301" y="4212084"/>
            <a:ext cx="1150937" cy="28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Jefes de departamento / auxiliares</a:t>
            </a:r>
          </a:p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84" name="Rectangle 701"/>
          <p:cNvSpPr>
            <a:spLocks noChangeArrowheads="1"/>
          </p:cNvSpPr>
          <p:nvPr/>
        </p:nvSpPr>
        <p:spPr bwMode="auto">
          <a:xfrm>
            <a:off x="350863" y="4442693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85" name="1 CuadroTexto"/>
          <p:cNvSpPr txBox="1">
            <a:spLocks noChangeArrowheads="1"/>
          </p:cNvSpPr>
          <p:nvPr/>
        </p:nvSpPr>
        <p:spPr bwMode="auto">
          <a:xfrm>
            <a:off x="332656" y="3635896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r>
              <a:rPr lang="es-ES" sz="900" dirty="0">
                <a:latin typeface="Arial Narrow" pitchFamily="34" charset="0"/>
              </a:rPr>
              <a:t>Jefes de departamento / auxiliares</a:t>
            </a:r>
          </a:p>
        </p:txBody>
      </p:sp>
      <p:sp>
        <p:nvSpPr>
          <p:cNvPr id="86" name="4 CuadroTexto"/>
          <p:cNvSpPr txBox="1">
            <a:spLocks noChangeArrowheads="1"/>
          </p:cNvSpPr>
          <p:nvPr/>
        </p:nvSpPr>
        <p:spPr bwMode="auto">
          <a:xfrm>
            <a:off x="5390704" y="4067944"/>
            <a:ext cx="127793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F</a:t>
            </a:r>
            <a:r>
              <a:rPr lang="es-MX" sz="900" dirty="0" smtClean="0">
                <a:latin typeface="Arial Narrow" pitchFamily="34" charset="0"/>
              </a:rPr>
              <a:t>otos / evaluaciones de cursos / listas de asistencias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87" name="4 CuadroTexto"/>
          <p:cNvSpPr txBox="1">
            <a:spLocks noChangeArrowheads="1"/>
          </p:cNvSpPr>
          <p:nvPr/>
        </p:nvSpPr>
        <p:spPr bwMode="auto">
          <a:xfrm>
            <a:off x="5391176" y="3606279"/>
            <a:ext cx="10795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800" dirty="0" smtClean="0">
                <a:latin typeface="Arial Narrow" pitchFamily="34" charset="0"/>
              </a:rPr>
              <a:t>P-ADM-15 / check list acondicionamiento del lugar </a:t>
            </a:r>
            <a:endParaRPr lang="es-MX" sz="800" dirty="0">
              <a:latin typeface="Arial Narrow" pitchFamily="34" charset="0"/>
            </a:endParaRPr>
          </a:p>
        </p:txBody>
      </p:sp>
      <p:sp>
        <p:nvSpPr>
          <p:cNvPr id="88" name="Rectangle 660"/>
          <p:cNvSpPr>
            <a:spLocks noChangeArrowheads="1"/>
          </p:cNvSpPr>
          <p:nvPr/>
        </p:nvSpPr>
        <p:spPr bwMode="auto">
          <a:xfrm>
            <a:off x="332656" y="4786858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0" name="Rectangle 653"/>
          <p:cNvSpPr>
            <a:spLocks noChangeArrowheads="1"/>
          </p:cNvSpPr>
          <p:nvPr/>
        </p:nvSpPr>
        <p:spPr bwMode="auto">
          <a:xfrm>
            <a:off x="1700808" y="4716016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</a:t>
            </a:r>
            <a:r>
              <a:rPr lang="es-ES_tradnl" sz="900" dirty="0" smtClean="0"/>
              <a:t>e emite reporte del taller y se envía a Dirección General con el Cronograma de actividades de participación ciudadana Adjunto.</a:t>
            </a:r>
            <a:endParaRPr lang="es-ES_tradnl" sz="900" dirty="0"/>
          </a:p>
        </p:txBody>
      </p:sp>
      <p:cxnSp>
        <p:nvCxnSpPr>
          <p:cNvPr id="91" name="AutoShape 684"/>
          <p:cNvCxnSpPr>
            <a:cxnSpLocks noChangeShapeType="1"/>
            <a:stCxn id="90" idx="2"/>
          </p:cNvCxnSpPr>
          <p:nvPr/>
        </p:nvCxnSpPr>
        <p:spPr bwMode="auto">
          <a:xfrm flipH="1">
            <a:off x="3501008" y="5004941"/>
            <a:ext cx="25" cy="28713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92" name="Rectangle 700"/>
          <p:cNvSpPr>
            <a:spLocks noChangeArrowheads="1"/>
          </p:cNvSpPr>
          <p:nvPr/>
        </p:nvSpPr>
        <p:spPr bwMode="auto">
          <a:xfrm>
            <a:off x="422301" y="4716016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93" name="Rectangle 701"/>
          <p:cNvSpPr>
            <a:spLocks noChangeArrowheads="1"/>
          </p:cNvSpPr>
          <p:nvPr/>
        </p:nvSpPr>
        <p:spPr bwMode="auto">
          <a:xfrm>
            <a:off x="350863" y="5004941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4" name="4 CuadroTexto"/>
          <p:cNvSpPr txBox="1">
            <a:spLocks noChangeArrowheads="1"/>
          </p:cNvSpPr>
          <p:nvPr/>
        </p:nvSpPr>
        <p:spPr bwMode="auto">
          <a:xfrm>
            <a:off x="5373216" y="4716016"/>
            <a:ext cx="12779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_tradnl" sz="900" dirty="0" smtClean="0">
                <a:latin typeface="Arial Narrow" pitchFamily="34" charset="0"/>
              </a:rPr>
              <a:t>Informe final / cronograma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103" name="Oval 34"/>
          <p:cNvSpPr>
            <a:spLocks noChangeArrowheads="1"/>
          </p:cNvSpPr>
          <p:nvPr/>
        </p:nvSpPr>
        <p:spPr bwMode="auto">
          <a:xfrm>
            <a:off x="3140968" y="5292080"/>
            <a:ext cx="792088" cy="2873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/>
              <a:t>FIN</a:t>
            </a:r>
            <a:endParaRPr lang="es-ES" sz="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8177</TotalTime>
  <Words>264</Words>
  <Application>Microsoft Office PowerPoint</Application>
  <PresentationFormat>Presentación en pantalla (4:3)</PresentationFormat>
  <Paragraphs>42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314</cp:revision>
  <cp:lastPrinted>2012-01-20T18:46:29Z</cp:lastPrinted>
  <dcterms:created xsi:type="dcterms:W3CDTF">2003-10-28T18:20:03Z</dcterms:created>
  <dcterms:modified xsi:type="dcterms:W3CDTF">2013-07-18T19:09:34Z</dcterms:modified>
</cp:coreProperties>
</file>