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3" r:id="rId2"/>
    <p:sldId id="260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50" d="100"/>
          <a:sy n="150" d="100"/>
        </p:scale>
        <p:origin x="-774" y="533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1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1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1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416426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 dirty="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7"/>
          <p:cNvSpPr txBox="1">
            <a:spLocks noGrp="1" noChangeArrowheads="1"/>
          </p:cNvSpPr>
          <p:nvPr/>
        </p:nvSpPr>
        <p:spPr bwMode="auto">
          <a:xfrm>
            <a:off x="3884614" y="8829675"/>
            <a:ext cx="2971800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81AA4D44-B2A4-494C-B24B-365DD58B451C}" type="slidenum">
              <a:rPr lang="es-ES" sz="1200"/>
              <a:pPr algn="r" eaLnBrk="1" hangingPunct="1"/>
              <a:t>2</a:t>
            </a:fld>
            <a:endParaRPr lang="es-ES" sz="1200" dirty="0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dirty="0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Registro de Candidatos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 dirty="0">
                <a:latin typeface="Arial Narrow" pitchFamily="34" charset="0"/>
              </a:rPr>
              <a:t>SIMBOLOGÍA:</a:t>
            </a:r>
            <a:r>
              <a:rPr lang="es-MX" sz="1100" dirty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1033" name="Rectangle 102"/>
          <p:cNvSpPr>
            <a:spLocks noChangeArrowheads="1"/>
          </p:cNvSpPr>
          <p:nvPr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 dirty="0"/>
              <a:t> </a:t>
            </a:r>
            <a:endParaRPr lang="es-ES" sz="300" dirty="0"/>
          </a:p>
        </p:txBody>
      </p:sp>
      <p:sp>
        <p:nvSpPr>
          <p:cNvPr id="1034" name="AutoShape 103"/>
          <p:cNvSpPr>
            <a:spLocks noChangeArrowheads="1"/>
          </p:cNvSpPr>
          <p:nvPr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 dirty="0"/>
          </a:p>
        </p:txBody>
      </p:sp>
      <p:sp>
        <p:nvSpPr>
          <p:cNvPr id="1035" name="Line 104"/>
          <p:cNvSpPr>
            <a:spLocks noChangeShapeType="1"/>
          </p:cNvSpPr>
          <p:nvPr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 dirty="0"/>
          </a:p>
        </p:txBody>
      </p:sp>
      <p:sp>
        <p:nvSpPr>
          <p:cNvPr id="1036" name="AutoShape 105"/>
          <p:cNvSpPr>
            <a:spLocks noChangeArrowheads="1"/>
          </p:cNvSpPr>
          <p:nvPr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dirty="0"/>
          </a:p>
        </p:txBody>
      </p:sp>
      <p:sp>
        <p:nvSpPr>
          <p:cNvPr id="1043" name="AutoShape 139"/>
          <p:cNvSpPr>
            <a:spLocks noChangeArrowheads="1"/>
          </p:cNvSpPr>
          <p:nvPr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01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P-ADM-41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13-12-13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4. CONTROL DE CAMBIOS:</a:t>
            </a:r>
            <a:endParaRPr lang="es-ES" sz="1000" b="1" dirty="0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 dirty="0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7973232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precisa el procedimiento para ser más específico.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13-12-13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b="1" dirty="0" smtClean="0">
                <a:latin typeface="Arial Narrow" pitchFamily="34" charset="0"/>
              </a:rPr>
              <a:t> </a:t>
            </a:r>
            <a:r>
              <a:rPr lang="es-MX" sz="1000" dirty="0" smtClean="0">
                <a:latin typeface="Arial Narrow" pitchFamily="34" charset="0"/>
              </a:rPr>
              <a:t>Conforme lo determine el Secretario Ejecutivo del Instituto, coadyuvar en la etapa del proceso electoral relativa a la presentación de solicitudes de registro de candidatos a los diferentes cargos de elección popular en el Estado de Jalisco.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Recepción de solicitudes de registro de candidatos durante los procesos electorales locales.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31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Actividades </a:t>
            </a:r>
          </a:p>
        </p:txBody>
      </p:sp>
      <p:sp>
        <p:nvSpPr>
          <p:cNvPr id="1024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Referencias</a:t>
            </a:r>
          </a:p>
        </p:txBody>
      </p:sp>
      <p:sp>
        <p:nvSpPr>
          <p:cNvPr id="10243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 dirty="0">
                <a:latin typeface="Arial Narrow" pitchFamily="34" charset="0"/>
              </a:rPr>
              <a:t>Responsable</a:t>
            </a:r>
          </a:p>
        </p:txBody>
      </p:sp>
      <p:sp>
        <p:nvSpPr>
          <p:cNvPr id="10248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10249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10250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 dirty="0">
                <a:latin typeface="Arial Narrow" pitchFamily="34" charset="0"/>
              </a:rPr>
              <a:t> </a:t>
            </a:r>
          </a:p>
        </p:txBody>
      </p:sp>
      <p:sp>
        <p:nvSpPr>
          <p:cNvPr id="10254" name="Rectangle 668"/>
          <p:cNvSpPr>
            <a:spLocks noChangeArrowheads="1"/>
          </p:cNvSpPr>
          <p:nvPr/>
        </p:nvSpPr>
        <p:spPr bwMode="auto">
          <a:xfrm>
            <a:off x="5382072" y="1739900"/>
            <a:ext cx="1295400" cy="40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Marco Jurídico Local</a:t>
            </a:r>
          </a:p>
          <a:p>
            <a:pPr algn="ctr"/>
            <a:r>
              <a:rPr lang="es-MX" sz="900" dirty="0" smtClean="0">
                <a:latin typeface="Arial Narrow" pitchFamily="34" charset="0"/>
              </a:rPr>
              <a:t>Calendario Integral del Proceso Electoral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255" name="Rectangle 672"/>
          <p:cNvSpPr>
            <a:spLocks noChangeArrowheads="1"/>
          </p:cNvSpPr>
          <p:nvPr/>
        </p:nvSpPr>
        <p:spPr bwMode="auto">
          <a:xfrm>
            <a:off x="1719620" y="2345532"/>
            <a:ext cx="3529012" cy="3606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Lineamientos Sobre el Registro de Candidatos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10256" name="AutoShape 686"/>
          <p:cNvCxnSpPr>
            <a:cxnSpLocks noChangeShapeType="1"/>
            <a:stCxn id="10255" idx="2"/>
          </p:cNvCxnSpPr>
          <p:nvPr/>
        </p:nvCxnSpPr>
        <p:spPr bwMode="auto">
          <a:xfrm>
            <a:off x="3484126" y="2706171"/>
            <a:ext cx="0" cy="1856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7" name="AutoShape 685"/>
          <p:cNvCxnSpPr>
            <a:cxnSpLocks noChangeShapeType="1"/>
          </p:cNvCxnSpPr>
          <p:nvPr/>
        </p:nvCxnSpPr>
        <p:spPr bwMode="auto">
          <a:xfrm>
            <a:off x="3466460" y="2180432"/>
            <a:ext cx="0" cy="165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8" name="Rectangle 655"/>
          <p:cNvSpPr>
            <a:spLocks noChangeArrowheads="1"/>
          </p:cNvSpPr>
          <p:nvPr/>
        </p:nvSpPr>
        <p:spPr bwMode="auto">
          <a:xfrm>
            <a:off x="1730326" y="2891862"/>
            <a:ext cx="3529012" cy="38399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Elaboración de Estrategia General Operativa del Registro de Candidatos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10259" name="Rectangle 661"/>
          <p:cNvSpPr>
            <a:spLocks noChangeArrowheads="1"/>
          </p:cNvSpPr>
          <p:nvPr/>
        </p:nvSpPr>
        <p:spPr bwMode="auto">
          <a:xfrm>
            <a:off x="333375" y="248443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10261" name="Rectangle 661"/>
          <p:cNvSpPr>
            <a:spLocks noChangeArrowheads="1"/>
          </p:cNvSpPr>
          <p:nvPr/>
        </p:nvSpPr>
        <p:spPr bwMode="auto">
          <a:xfrm>
            <a:off x="333375" y="1734741"/>
            <a:ext cx="1223963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/Jefes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5" name="17 Rectángulo"/>
          <p:cNvSpPr>
            <a:spLocks noChangeArrowheads="1"/>
          </p:cNvSpPr>
          <p:nvPr/>
        </p:nvSpPr>
        <p:spPr bwMode="auto">
          <a:xfrm>
            <a:off x="1711362" y="4030194"/>
            <a:ext cx="3529012" cy="344443"/>
          </a:xfrm>
          <a:prstGeom prst="rect">
            <a:avLst/>
          </a:prstGeom>
          <a:ln w="3175"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Implementación de la estrategia general operativa para el registro de candidatos</a:t>
            </a:r>
            <a:endParaRPr lang="es-ES_tradnl" sz="800" dirty="0"/>
          </a:p>
        </p:txBody>
      </p:sp>
      <p:sp>
        <p:nvSpPr>
          <p:cNvPr id="40" name="18 Rectángulo"/>
          <p:cNvSpPr>
            <a:spLocks noChangeArrowheads="1"/>
          </p:cNvSpPr>
          <p:nvPr/>
        </p:nvSpPr>
        <p:spPr bwMode="auto">
          <a:xfrm>
            <a:off x="1711362" y="1739900"/>
            <a:ext cx="3537270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electorales aplicables </a:t>
            </a:r>
            <a:r>
              <a:rPr lang="es-ES_tradnl" sz="800" dirty="0" smtClean="0">
                <a:latin typeface="Arial Narrow" pitchFamily="34" charset="0"/>
              </a:rPr>
              <a:t>en el Estado de Jalisco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55" name="Rectangle 661"/>
          <p:cNvSpPr>
            <a:spLocks noChangeArrowheads="1"/>
          </p:cNvSpPr>
          <p:nvPr/>
        </p:nvSpPr>
        <p:spPr bwMode="auto">
          <a:xfrm>
            <a:off x="316258" y="2436622"/>
            <a:ext cx="1223963" cy="1784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Consejo General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6" name="Rectangle 661"/>
          <p:cNvSpPr>
            <a:spLocks noChangeArrowheads="1"/>
          </p:cNvSpPr>
          <p:nvPr/>
        </p:nvSpPr>
        <p:spPr bwMode="auto">
          <a:xfrm>
            <a:off x="325784" y="2891861"/>
            <a:ext cx="1223963" cy="28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Director/Jefes de 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7" name="Rectangle 661"/>
          <p:cNvSpPr>
            <a:spLocks noChangeArrowheads="1"/>
          </p:cNvSpPr>
          <p:nvPr/>
        </p:nvSpPr>
        <p:spPr bwMode="auto">
          <a:xfrm>
            <a:off x="306735" y="4105069"/>
            <a:ext cx="1223963" cy="235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0" name="Rectangle 668"/>
          <p:cNvSpPr>
            <a:spLocks noChangeArrowheads="1"/>
          </p:cNvSpPr>
          <p:nvPr/>
        </p:nvSpPr>
        <p:spPr bwMode="auto">
          <a:xfrm>
            <a:off x="5382072" y="2891862"/>
            <a:ext cx="1295400" cy="459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Proyecto de Estrategia General Operativa del </a:t>
            </a:r>
            <a:r>
              <a:rPr lang="es-MX" sz="800" dirty="0">
                <a:latin typeface="Arial Narrow" pitchFamily="34" charset="0"/>
              </a:rPr>
              <a:t>R</a:t>
            </a:r>
            <a:r>
              <a:rPr lang="es-MX" sz="800" dirty="0" smtClean="0">
                <a:latin typeface="Arial Narrow" pitchFamily="34" charset="0"/>
              </a:rPr>
              <a:t>egistro </a:t>
            </a:r>
            <a:r>
              <a:rPr lang="es-MX" sz="800" dirty="0">
                <a:latin typeface="Arial Narrow" pitchFamily="34" charset="0"/>
              </a:rPr>
              <a:t>de </a:t>
            </a:r>
            <a:r>
              <a:rPr lang="es-MX" sz="800" dirty="0" smtClean="0">
                <a:latin typeface="Arial Narrow" pitchFamily="34" charset="0"/>
              </a:rPr>
              <a:t>Candidatos / P-ADM-15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41" name="Oval 34"/>
          <p:cNvSpPr>
            <a:spLocks noChangeArrowheads="1"/>
          </p:cNvSpPr>
          <p:nvPr/>
        </p:nvSpPr>
        <p:spPr bwMode="auto">
          <a:xfrm>
            <a:off x="3285803" y="4572000"/>
            <a:ext cx="503237" cy="28790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44" name="AutoShape 686"/>
          <p:cNvCxnSpPr>
            <a:cxnSpLocks noChangeShapeType="1"/>
          </p:cNvCxnSpPr>
          <p:nvPr/>
        </p:nvCxnSpPr>
        <p:spPr bwMode="auto">
          <a:xfrm>
            <a:off x="3509748" y="4374637"/>
            <a:ext cx="0" cy="210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Rectangle 655"/>
          <p:cNvSpPr>
            <a:spLocks noChangeArrowheads="1"/>
          </p:cNvSpPr>
          <p:nvPr/>
        </p:nvSpPr>
        <p:spPr bwMode="auto">
          <a:xfrm>
            <a:off x="1719620" y="3486460"/>
            <a:ext cx="3529012" cy="33237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Obtención de los formatos en físico y digital, de las solicitudes de registro de candidatos y software de dicho registro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62" name="AutoShape 686"/>
          <p:cNvCxnSpPr>
            <a:cxnSpLocks noChangeShapeType="1"/>
          </p:cNvCxnSpPr>
          <p:nvPr/>
        </p:nvCxnSpPr>
        <p:spPr bwMode="auto">
          <a:xfrm>
            <a:off x="3497886" y="3275856"/>
            <a:ext cx="3930" cy="21951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3" name="Rectangle 661"/>
          <p:cNvSpPr>
            <a:spLocks noChangeArrowheads="1"/>
          </p:cNvSpPr>
          <p:nvPr/>
        </p:nvSpPr>
        <p:spPr bwMode="auto">
          <a:xfrm>
            <a:off x="333375" y="3508140"/>
            <a:ext cx="1223963" cy="289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 / Secretaría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668"/>
          <p:cNvSpPr>
            <a:spLocks noChangeArrowheads="1"/>
          </p:cNvSpPr>
          <p:nvPr/>
        </p:nvSpPr>
        <p:spPr bwMode="auto">
          <a:xfrm>
            <a:off x="5379765" y="3486460"/>
            <a:ext cx="1295400" cy="332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E-mail / P-ADM-13 /  </a:t>
            </a:r>
            <a:r>
              <a:rPr lang="es-MX" sz="800" b="1" dirty="0" smtClean="0">
                <a:latin typeface="Arial Narrow" pitchFamily="34" charset="0"/>
              </a:rPr>
              <a:t>P-OPE-05</a:t>
            </a:r>
            <a:endParaRPr lang="es-ES" sz="800" b="1" dirty="0">
              <a:latin typeface="Arial Narrow" pitchFamily="34" charset="0"/>
            </a:endParaRPr>
          </a:p>
        </p:txBody>
      </p:sp>
      <p:cxnSp>
        <p:nvCxnSpPr>
          <p:cNvPr id="69" name="AutoShape 686"/>
          <p:cNvCxnSpPr>
            <a:cxnSpLocks noChangeShapeType="1"/>
          </p:cNvCxnSpPr>
          <p:nvPr/>
        </p:nvCxnSpPr>
        <p:spPr bwMode="auto">
          <a:xfrm>
            <a:off x="3494832" y="3838193"/>
            <a:ext cx="0" cy="21034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668"/>
          <p:cNvSpPr>
            <a:spLocks noChangeArrowheads="1"/>
          </p:cNvSpPr>
          <p:nvPr/>
        </p:nvSpPr>
        <p:spPr bwMode="auto">
          <a:xfrm>
            <a:off x="5373688" y="2345532"/>
            <a:ext cx="1295400" cy="352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Lineamientos Generales del Proceso Electoral Local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1" name="Rectangle 668"/>
          <p:cNvSpPr>
            <a:spLocks noChangeArrowheads="1"/>
          </p:cNvSpPr>
          <p:nvPr/>
        </p:nvSpPr>
        <p:spPr bwMode="auto">
          <a:xfrm>
            <a:off x="5402858" y="4035186"/>
            <a:ext cx="1295400" cy="229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Estrategia General Operativa</a:t>
            </a:r>
            <a:endParaRPr lang="es-ES" sz="8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6152</TotalTime>
  <Words>219</Words>
  <Application>Microsoft Office PowerPoint</Application>
  <PresentationFormat>Presentación en pantalla (4:3)</PresentationFormat>
  <Paragraphs>38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Luis Roberto Torres</cp:lastModifiedBy>
  <cp:revision>329</cp:revision>
  <cp:lastPrinted>2013-12-13T20:14:56Z</cp:lastPrinted>
  <dcterms:created xsi:type="dcterms:W3CDTF">2003-10-28T18:20:03Z</dcterms:created>
  <dcterms:modified xsi:type="dcterms:W3CDTF">2013-12-13T20:15:16Z</dcterms:modified>
</cp:coreProperties>
</file>