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9" r:id="rId3"/>
  </p:sldIdLst>
  <p:sldSz cx="6858000" cy="9144000" type="screen4x3"/>
  <p:notesSz cx="6797675" cy="992822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1518" y="-7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78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317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3170"/>
            <a:ext cx="2945659" cy="495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21E07881-8988-4639-B7A8-F3B4753E436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66617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3425" y="744538"/>
            <a:ext cx="27908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6585"/>
            <a:ext cx="5438140" cy="446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79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29779"/>
            <a:ext cx="2945659" cy="496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A6179F-670F-4391-B45E-79772FA9BE8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242714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85A1278E-8F05-4013-B4C0-3B5168FF06E1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 txBox="1">
            <a:spLocks noGrp="1" noChangeArrowheads="1"/>
          </p:cNvSpPr>
          <p:nvPr/>
        </p:nvSpPr>
        <p:spPr bwMode="auto">
          <a:xfrm>
            <a:off x="3850443" y="9429779"/>
            <a:ext cx="2945659" cy="496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/>
            <a:fld id="{D0A0C33A-9022-4C0C-97B4-053C52A036CA}" type="slidenum">
              <a:rPr lang="es-ES" sz="1200"/>
              <a:pPr algn="r" eaLnBrk="1" hangingPunct="1"/>
              <a:t>2</a:t>
            </a:fld>
            <a:endParaRPr lang="es-ES" sz="120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962846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81685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080803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384740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2991527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056584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347939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02011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080783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1619672"/>
            <a:ext cx="2255838" cy="29326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1619672"/>
            <a:ext cx="3833812" cy="654801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84165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475155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  Financiamiento</a:t>
            </a:r>
            <a:r>
              <a:rPr lang="es-MX" sz="1200" baseline="0" dirty="0" smtClean="0">
                <a:latin typeface="Arial Narrow" charset="0"/>
              </a:rPr>
              <a:t> público a partidos políticos 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8E5AD78B-8F81-4DB1-8C4C-DD9BE77E0FB6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6863"/>
            <a:ext cx="3167063" cy="24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100" dirty="0">
                <a:latin typeface="Arial Narrow" pitchFamily="34" charset="0"/>
              </a:rPr>
              <a:t>Director de </a:t>
            </a:r>
            <a:r>
              <a:rPr lang="es-ES" sz="1100" dirty="0" smtClean="0">
                <a:latin typeface="Arial Narrow" pitchFamily="34" charset="0"/>
              </a:rPr>
              <a:t>Prerrogativas a Partidos Políticos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>
                <a:latin typeface="Arial Narrow" pitchFamily="34" charset="0"/>
              </a:rPr>
              <a:t>Aprobó:</a:t>
            </a:r>
            <a:r>
              <a:rPr lang="es-ES" sz="120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P-ADM-40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05-11-13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179389"/>
            <a:ext cx="16557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4098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41560137"/>
              </p:ext>
            </p:extLst>
          </p:nvPr>
        </p:nvGraphicFramePr>
        <p:xfrm>
          <a:off x="476250" y="4841875"/>
          <a:ext cx="6048375" cy="1071685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17-11-11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01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Se modificó una actividad y se cambio el conector para una mejor revisión del procedimiento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23-07-13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02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Modificación para precisar el procedimiento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05-11-13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1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</a:t>
            </a:r>
            <a:r>
              <a:rPr lang="es-MX" sz="1000" b="1" dirty="0" smtClean="0">
                <a:latin typeface="Arial Narrow" pitchFamily="34" charset="0"/>
              </a:rPr>
              <a:t>. </a:t>
            </a:r>
            <a:r>
              <a:rPr lang="es-MX" sz="1000" dirty="0" smtClean="0">
                <a:latin typeface="Arial Narrow" pitchFamily="34" charset="0"/>
              </a:rPr>
              <a:t>Coadyuvar en la determinación del financiamiento público, mediante la elaboración de documento que contenga los partidos políticos que tienen derecho a recibir dicho financiamiento, así como los montos a entregar del resultado de aplicar las fórmulas de cálculo y los criterios de distribución que establece el marco jurídico.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2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MX" sz="1000" dirty="0" smtClean="0">
                <a:latin typeface="Arial Narrow" pitchFamily="34" charset="0"/>
              </a:rPr>
              <a:t>Se determina  el monto de financiamiento público que corresponde a cada partido político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3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</a:t>
            </a:r>
            <a:r>
              <a:rPr lang="es-MX" sz="1000" b="1" dirty="0" smtClean="0">
                <a:latin typeface="Arial Narrow" pitchFamily="34" charset="0"/>
              </a:rPr>
              <a:t>.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8194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8195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8199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8200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8201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44" name="Rectangle 675"/>
          <p:cNvSpPr>
            <a:spLocks noChangeArrowheads="1"/>
          </p:cNvSpPr>
          <p:nvPr/>
        </p:nvSpPr>
        <p:spPr bwMode="auto">
          <a:xfrm>
            <a:off x="333375" y="3072867"/>
            <a:ext cx="12239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Director/Jefe del Departamento Jurídico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5" name="Rectangle 676"/>
          <p:cNvSpPr>
            <a:spLocks noChangeArrowheads="1"/>
          </p:cNvSpPr>
          <p:nvPr/>
        </p:nvSpPr>
        <p:spPr bwMode="auto">
          <a:xfrm>
            <a:off x="5382419" y="3168911"/>
            <a:ext cx="1295400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/Memorándum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6" name="Rectangle 668"/>
          <p:cNvSpPr>
            <a:spLocks noChangeArrowheads="1"/>
          </p:cNvSpPr>
          <p:nvPr/>
        </p:nvSpPr>
        <p:spPr bwMode="auto">
          <a:xfrm>
            <a:off x="5373688" y="1979613"/>
            <a:ext cx="129540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47" name="Rectangle 672"/>
          <p:cNvSpPr>
            <a:spLocks noChangeArrowheads="1"/>
          </p:cNvSpPr>
          <p:nvPr/>
        </p:nvSpPr>
        <p:spPr bwMode="auto">
          <a:xfrm>
            <a:off x="1702410" y="2608263"/>
            <a:ext cx="3529012" cy="30755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elabora documento, mediante el cual se realiza el cálculo del monto de financiamiento público que corresponde anualmente a cada partido político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48" name="AutoShape 686"/>
          <p:cNvCxnSpPr>
            <a:cxnSpLocks noChangeShapeType="1"/>
            <a:stCxn id="47" idx="2"/>
            <a:endCxn id="49" idx="0"/>
          </p:cNvCxnSpPr>
          <p:nvPr/>
        </p:nvCxnSpPr>
        <p:spPr bwMode="auto">
          <a:xfrm>
            <a:off x="3466916" y="2915816"/>
            <a:ext cx="7765" cy="14414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49" name="Rectangle 655"/>
          <p:cNvSpPr>
            <a:spLocks noChangeArrowheads="1"/>
          </p:cNvSpPr>
          <p:nvPr/>
        </p:nvSpPr>
        <p:spPr bwMode="auto">
          <a:xfrm>
            <a:off x="1710175" y="3059957"/>
            <a:ext cx="3529012" cy="35919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envía el documento a la Dirección General y Secretaría Ejecutiva para  </a:t>
            </a:r>
            <a:r>
              <a:rPr lang="es-ES" sz="800" dirty="0" err="1" smtClean="0">
                <a:latin typeface="Arial Narrow" pitchFamily="34" charset="0"/>
              </a:rPr>
              <a:t>Vo.Bo</a:t>
            </a:r>
            <a:r>
              <a:rPr lang="es-ES" sz="800" dirty="0" smtClean="0">
                <a:latin typeface="Arial Narrow" pitchFamily="34" charset="0"/>
              </a:rPr>
              <a:t>.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50" name="Rectangle 661"/>
          <p:cNvSpPr>
            <a:spLocks noChangeArrowheads="1"/>
          </p:cNvSpPr>
          <p:nvPr/>
        </p:nvSpPr>
        <p:spPr bwMode="auto">
          <a:xfrm>
            <a:off x="333857" y="2555210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Director/Jefe del Departamento Jurídico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51" name="Rectangle 668"/>
          <p:cNvSpPr>
            <a:spLocks noChangeArrowheads="1"/>
          </p:cNvSpPr>
          <p:nvPr/>
        </p:nvSpPr>
        <p:spPr bwMode="auto">
          <a:xfrm>
            <a:off x="5373688" y="2547740"/>
            <a:ext cx="1295400" cy="296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Cálculo del financiamiento público a partidos políticos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52" name="AutoShape 685"/>
          <p:cNvCxnSpPr>
            <a:cxnSpLocks noChangeShapeType="1"/>
          </p:cNvCxnSpPr>
          <p:nvPr/>
        </p:nvCxnSpPr>
        <p:spPr bwMode="auto">
          <a:xfrm flipH="1">
            <a:off x="3459956" y="2465388"/>
            <a:ext cx="794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3" name="Rectangle 655"/>
          <p:cNvSpPr>
            <a:spLocks noChangeArrowheads="1"/>
          </p:cNvSpPr>
          <p:nvPr/>
        </p:nvSpPr>
        <p:spPr bwMode="auto">
          <a:xfrm>
            <a:off x="1710175" y="3563614"/>
            <a:ext cx="3529012" cy="2952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remite a la Comisión de Prerrogativas a Partidos Políticos para su análisis, discusión y en su caso, aprobación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54" name="Rectangle 655"/>
          <p:cNvSpPr>
            <a:spLocks noChangeArrowheads="1"/>
          </p:cNvSpPr>
          <p:nvPr/>
        </p:nvSpPr>
        <p:spPr bwMode="auto">
          <a:xfrm>
            <a:off x="1716945" y="3995415"/>
            <a:ext cx="3529012" cy="3440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Una vez aprobado el dictamen,  la Comisión lo envía al Consejo </a:t>
            </a:r>
            <a:r>
              <a:rPr lang="es-ES" sz="800" dirty="0">
                <a:latin typeface="Arial Narrow" pitchFamily="34" charset="0"/>
              </a:rPr>
              <a:t>General </a:t>
            </a:r>
            <a:r>
              <a:rPr lang="es-ES" sz="800" dirty="0" smtClean="0">
                <a:latin typeface="Arial Narrow" pitchFamily="34" charset="0"/>
              </a:rPr>
              <a:t> para su análisis, discusión y en su caso, aprobación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56" name="AutoShape 685"/>
          <p:cNvCxnSpPr>
            <a:cxnSpLocks noChangeShapeType="1"/>
          </p:cNvCxnSpPr>
          <p:nvPr/>
        </p:nvCxnSpPr>
        <p:spPr bwMode="auto">
          <a:xfrm>
            <a:off x="3432393" y="1907704"/>
            <a:ext cx="0" cy="1444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57" name="Rectangle 675"/>
          <p:cNvSpPr>
            <a:spLocks noChangeArrowheads="1"/>
          </p:cNvSpPr>
          <p:nvPr/>
        </p:nvSpPr>
        <p:spPr bwMode="auto">
          <a:xfrm>
            <a:off x="333375" y="3621559"/>
            <a:ext cx="12239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0" name="Rectangle 675"/>
          <p:cNvSpPr>
            <a:spLocks noChangeArrowheads="1"/>
          </p:cNvSpPr>
          <p:nvPr/>
        </p:nvSpPr>
        <p:spPr bwMode="auto">
          <a:xfrm>
            <a:off x="333375" y="4066059"/>
            <a:ext cx="12239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1" name="Rectangle 675"/>
          <p:cNvSpPr>
            <a:spLocks noChangeArrowheads="1"/>
          </p:cNvSpPr>
          <p:nvPr/>
        </p:nvSpPr>
        <p:spPr bwMode="auto">
          <a:xfrm>
            <a:off x="311691" y="4751383"/>
            <a:ext cx="1223963" cy="333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Secretaría Ejecutiva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2" name="Rectangle 676"/>
          <p:cNvSpPr>
            <a:spLocks noChangeArrowheads="1"/>
          </p:cNvSpPr>
          <p:nvPr/>
        </p:nvSpPr>
        <p:spPr bwMode="auto">
          <a:xfrm>
            <a:off x="5382419" y="3633904"/>
            <a:ext cx="1295400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Memorándum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3" name="Rectangle 676"/>
          <p:cNvSpPr>
            <a:spLocks noChangeArrowheads="1"/>
          </p:cNvSpPr>
          <p:nvPr/>
        </p:nvSpPr>
        <p:spPr bwMode="auto">
          <a:xfrm>
            <a:off x="5382419" y="4066652"/>
            <a:ext cx="1295400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/ P-ADM-16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4" name="Rectangle 676"/>
          <p:cNvSpPr>
            <a:spLocks noChangeArrowheads="1"/>
          </p:cNvSpPr>
          <p:nvPr/>
        </p:nvSpPr>
        <p:spPr bwMode="auto">
          <a:xfrm>
            <a:off x="5373688" y="4751382"/>
            <a:ext cx="1295400" cy="333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P-OPE-31/ Acuerdo del Consejo General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65" name="64 Conector recto"/>
          <p:cNvCxnSpPr>
            <a:stCxn id="54" idx="2"/>
          </p:cNvCxnSpPr>
          <p:nvPr/>
        </p:nvCxnSpPr>
        <p:spPr bwMode="auto">
          <a:xfrm>
            <a:off x="3481451" y="4339425"/>
            <a:ext cx="0" cy="10683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AutoShape 55"/>
          <p:cNvCxnSpPr>
            <a:cxnSpLocks noChangeShapeType="1"/>
          </p:cNvCxnSpPr>
          <p:nvPr/>
        </p:nvCxnSpPr>
        <p:spPr bwMode="auto">
          <a:xfrm rot="10800000" flipV="1">
            <a:off x="2669738" y="4446264"/>
            <a:ext cx="802958" cy="249239"/>
          </a:xfrm>
          <a:prstGeom prst="bentConnector3">
            <a:avLst>
              <a:gd name="adj1" fmla="val 100297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69" name="AutoShape 76"/>
          <p:cNvCxnSpPr>
            <a:cxnSpLocks noChangeShapeType="1"/>
            <a:endCxn id="73" idx="0"/>
          </p:cNvCxnSpPr>
          <p:nvPr/>
        </p:nvCxnSpPr>
        <p:spPr bwMode="auto">
          <a:xfrm>
            <a:off x="3470798" y="4446265"/>
            <a:ext cx="1001176" cy="220662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2" name="17 Rectángulo"/>
          <p:cNvSpPr>
            <a:spLocks noChangeArrowheads="1"/>
          </p:cNvSpPr>
          <p:nvPr/>
        </p:nvSpPr>
        <p:spPr bwMode="auto">
          <a:xfrm>
            <a:off x="1759834" y="4695504"/>
            <a:ext cx="1521686" cy="8847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El Consejo General rechaza el dictamen y ordena se realicen modificaciones al mismo</a:t>
            </a:r>
            <a:endParaRPr lang="es-ES_tradnl" sz="900" dirty="0">
              <a:latin typeface="Arial Narrow" pitchFamily="34" charset="0"/>
            </a:endParaRPr>
          </a:p>
        </p:txBody>
      </p:sp>
      <p:sp>
        <p:nvSpPr>
          <p:cNvPr id="73" name="17 Rectángulo"/>
          <p:cNvSpPr>
            <a:spLocks noChangeArrowheads="1"/>
          </p:cNvSpPr>
          <p:nvPr/>
        </p:nvSpPr>
        <p:spPr bwMode="auto">
          <a:xfrm>
            <a:off x="3712526" y="4666927"/>
            <a:ext cx="1518896" cy="112920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just"/>
            <a:r>
              <a:rPr lang="es-ES_tradnl" sz="800" dirty="0" smtClean="0">
                <a:latin typeface="Arial Narrow" pitchFamily="34" charset="0"/>
              </a:rPr>
              <a:t>El Consejo General aprueba el dictamen. </a:t>
            </a:r>
          </a:p>
          <a:p>
            <a:pPr algn="just"/>
            <a:r>
              <a:rPr lang="es-ES_tradnl" sz="800" dirty="0" smtClean="0">
                <a:latin typeface="Arial Narrow" pitchFamily="34" charset="0"/>
              </a:rPr>
              <a:t>Se procede a la entrega del financiamiento público en la temporalidad que corresponda, y en su caso, se disminuye el reintegro de financiamiento público y/o multas que ordene el propio Consejo General.</a:t>
            </a:r>
          </a:p>
        </p:txBody>
      </p:sp>
      <p:cxnSp>
        <p:nvCxnSpPr>
          <p:cNvPr id="74" name="AutoShape 55"/>
          <p:cNvCxnSpPr>
            <a:cxnSpLocks noChangeShapeType="1"/>
            <a:stCxn id="72" idx="2"/>
          </p:cNvCxnSpPr>
          <p:nvPr/>
        </p:nvCxnSpPr>
        <p:spPr bwMode="auto">
          <a:xfrm rot="16200000" flipH="1">
            <a:off x="2688089" y="5412824"/>
            <a:ext cx="204927" cy="53975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75" name="AutoShape 74"/>
          <p:cNvSpPr>
            <a:spLocks noChangeArrowheads="1"/>
          </p:cNvSpPr>
          <p:nvPr/>
        </p:nvSpPr>
        <p:spPr bwMode="auto">
          <a:xfrm>
            <a:off x="4005064" y="4463613"/>
            <a:ext cx="159991" cy="180395"/>
          </a:xfrm>
          <a:prstGeom prst="flowChartConnector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600" dirty="0"/>
              <a:t>2</a:t>
            </a:r>
            <a:endParaRPr lang="es-ES" sz="600" dirty="0"/>
          </a:p>
        </p:txBody>
      </p:sp>
      <p:sp>
        <p:nvSpPr>
          <p:cNvPr id="76" name="AutoShape 74"/>
          <p:cNvSpPr>
            <a:spLocks noChangeArrowheads="1"/>
          </p:cNvSpPr>
          <p:nvPr/>
        </p:nvSpPr>
        <p:spPr bwMode="auto">
          <a:xfrm>
            <a:off x="3089313" y="5676419"/>
            <a:ext cx="192208" cy="217488"/>
          </a:xfrm>
          <a:prstGeom prst="flowChartConnector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600" dirty="0"/>
              <a:t>2</a:t>
            </a:r>
            <a:endParaRPr lang="es-ES" sz="600" dirty="0"/>
          </a:p>
        </p:txBody>
      </p:sp>
      <p:sp>
        <p:nvSpPr>
          <p:cNvPr id="77" name="Line 75"/>
          <p:cNvSpPr>
            <a:spLocks noChangeShapeType="1"/>
          </p:cNvSpPr>
          <p:nvPr/>
        </p:nvSpPr>
        <p:spPr bwMode="auto">
          <a:xfrm>
            <a:off x="4184699" y="4572000"/>
            <a:ext cx="2524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78" name="AutoShape 648"/>
          <p:cNvSpPr>
            <a:spLocks noChangeArrowheads="1"/>
          </p:cNvSpPr>
          <p:nvPr/>
        </p:nvSpPr>
        <p:spPr bwMode="auto">
          <a:xfrm>
            <a:off x="3172776" y="1692275"/>
            <a:ext cx="491929" cy="2154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800" dirty="0">
                <a:latin typeface="Arial Narrow" pitchFamily="34" charset="0"/>
              </a:rPr>
              <a:t>Inicio</a:t>
            </a:r>
            <a:endParaRPr lang="es-MX" sz="1000" dirty="0">
              <a:latin typeface="Arial Narrow" pitchFamily="34" charset="0"/>
            </a:endParaRPr>
          </a:p>
        </p:txBody>
      </p:sp>
      <p:sp>
        <p:nvSpPr>
          <p:cNvPr id="79" name="18 Rectángulo"/>
          <p:cNvSpPr>
            <a:spLocks noChangeArrowheads="1"/>
          </p:cNvSpPr>
          <p:nvPr/>
        </p:nvSpPr>
        <p:spPr bwMode="auto">
          <a:xfrm>
            <a:off x="1700809" y="2051049"/>
            <a:ext cx="3530614" cy="42306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Se identifican los términos y/o periodos </a:t>
            </a:r>
          </a:p>
          <a:p>
            <a:pPr algn="ctr"/>
            <a:r>
              <a:rPr lang="es-ES_tradnl" sz="800" dirty="0">
                <a:latin typeface="Arial Narrow" pitchFamily="34" charset="0"/>
              </a:rPr>
              <a:t>con fundamento en lo establecido en las disposiciones legales federales y las del </a:t>
            </a:r>
            <a:r>
              <a:rPr lang="es-ES_tradnl" sz="800" dirty="0" smtClean="0">
                <a:latin typeface="Arial Narrow" pitchFamily="34" charset="0"/>
              </a:rPr>
              <a:t>Estado </a:t>
            </a:r>
            <a:r>
              <a:rPr lang="es-ES_tradnl" sz="800" dirty="0">
                <a:latin typeface="Arial Narrow" pitchFamily="34" charset="0"/>
              </a:rPr>
              <a:t>de Jalisco </a:t>
            </a:r>
            <a:r>
              <a:rPr lang="es-ES_tradnl" sz="800" dirty="0" smtClean="0">
                <a:latin typeface="Arial Narrow" pitchFamily="34" charset="0"/>
              </a:rPr>
              <a:t>aplicables </a:t>
            </a:r>
            <a:endParaRPr lang="es-ES_tradnl" sz="800" dirty="0">
              <a:latin typeface="Arial Narrow" pitchFamily="34" charset="0"/>
            </a:endParaRPr>
          </a:p>
        </p:txBody>
      </p:sp>
      <p:cxnSp>
        <p:nvCxnSpPr>
          <p:cNvPr id="80" name="AutoShape 685"/>
          <p:cNvCxnSpPr>
            <a:cxnSpLocks noChangeShapeType="1"/>
            <a:stCxn id="49" idx="2"/>
            <a:endCxn id="53" idx="0"/>
          </p:cNvCxnSpPr>
          <p:nvPr/>
        </p:nvCxnSpPr>
        <p:spPr bwMode="auto">
          <a:xfrm>
            <a:off x="3474681" y="3419153"/>
            <a:ext cx="0" cy="14446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81" name="AutoShape 685"/>
          <p:cNvCxnSpPr>
            <a:cxnSpLocks noChangeShapeType="1"/>
          </p:cNvCxnSpPr>
          <p:nvPr/>
        </p:nvCxnSpPr>
        <p:spPr bwMode="auto">
          <a:xfrm flipH="1">
            <a:off x="3465513" y="3858890"/>
            <a:ext cx="794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82" name="AutoShape 685"/>
          <p:cNvCxnSpPr>
            <a:cxnSpLocks noChangeShapeType="1"/>
          </p:cNvCxnSpPr>
          <p:nvPr/>
        </p:nvCxnSpPr>
        <p:spPr bwMode="auto">
          <a:xfrm>
            <a:off x="4509120" y="5796136"/>
            <a:ext cx="0" cy="28604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83" name="Rectangle 666"/>
          <p:cNvSpPr>
            <a:spLocks noChangeArrowheads="1"/>
          </p:cNvSpPr>
          <p:nvPr/>
        </p:nvSpPr>
        <p:spPr bwMode="auto">
          <a:xfrm>
            <a:off x="5382419" y="5248124"/>
            <a:ext cx="1277937" cy="285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es-MX" sz="900" dirty="0" smtClean="0">
                <a:latin typeface="Arial Narrow" pitchFamily="34" charset="0"/>
              </a:rPr>
              <a:t>Memorándum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4" name="Rectangle 661"/>
          <p:cNvSpPr>
            <a:spLocks noChangeArrowheads="1"/>
          </p:cNvSpPr>
          <p:nvPr/>
        </p:nvSpPr>
        <p:spPr bwMode="auto">
          <a:xfrm>
            <a:off x="332829" y="2123728"/>
            <a:ext cx="1223963" cy="350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Director/Jefe del Departamento Jurídico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5" name="Rectangle 668"/>
          <p:cNvSpPr>
            <a:spLocks noChangeArrowheads="1"/>
          </p:cNvSpPr>
          <p:nvPr/>
        </p:nvSpPr>
        <p:spPr bwMode="auto">
          <a:xfrm>
            <a:off x="5373216" y="2115692"/>
            <a:ext cx="1295400" cy="296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Código electoral / reglamento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6" name="AutoShape 648"/>
          <p:cNvSpPr>
            <a:spLocks noChangeArrowheads="1"/>
          </p:cNvSpPr>
          <p:nvPr/>
        </p:nvSpPr>
        <p:spPr bwMode="auto">
          <a:xfrm>
            <a:off x="4263155" y="6082184"/>
            <a:ext cx="491929" cy="2154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800" dirty="0" smtClean="0">
                <a:latin typeface="Arial Narrow" pitchFamily="34" charset="0"/>
              </a:rPr>
              <a:t>Fin</a:t>
            </a:r>
            <a:endParaRPr lang="es-MX" sz="10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5401</TotalTime>
  <Words>330</Words>
  <Application>Microsoft Office PowerPoint</Application>
  <PresentationFormat>Presentación en pantalla (4:3)</PresentationFormat>
  <Paragraphs>50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302</cp:revision>
  <cp:lastPrinted>2012-04-04T00:56:22Z</cp:lastPrinted>
  <dcterms:created xsi:type="dcterms:W3CDTF">2003-10-28T18:20:03Z</dcterms:created>
  <dcterms:modified xsi:type="dcterms:W3CDTF">2013-11-06T20:30:25Z</dcterms:modified>
</cp:coreProperties>
</file>