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1" r:id="rId2"/>
    <p:sldId id="897" r:id="rId3"/>
    <p:sldId id="314" r:id="rId4"/>
    <p:sldId id="377" r:id="rId5"/>
    <p:sldId id="437" r:id="rId6"/>
    <p:sldId id="378" r:id="rId7"/>
    <p:sldId id="911" r:id="rId8"/>
    <p:sldId id="965" r:id="rId9"/>
    <p:sldId id="962" r:id="rId10"/>
    <p:sldId id="963" r:id="rId11"/>
    <p:sldId id="983" r:id="rId12"/>
    <p:sldId id="982" r:id="rId13"/>
    <p:sldId id="993" r:id="rId14"/>
    <p:sldId id="994" r:id="rId15"/>
    <p:sldId id="1002" r:id="rId16"/>
    <p:sldId id="973" r:id="rId17"/>
    <p:sldId id="974" r:id="rId18"/>
    <p:sldId id="971" r:id="rId19"/>
    <p:sldId id="1001" r:id="rId20"/>
    <p:sldId id="978" r:id="rId21"/>
    <p:sldId id="980" r:id="rId22"/>
    <p:sldId id="981" r:id="rId23"/>
    <p:sldId id="990" r:id="rId24"/>
    <p:sldId id="992" r:id="rId25"/>
    <p:sldId id="986" r:id="rId26"/>
    <p:sldId id="987" r:id="rId27"/>
    <p:sldId id="989" r:id="rId28"/>
    <p:sldId id="996" r:id="rId29"/>
    <p:sldId id="998" r:id="rId30"/>
    <p:sldId id="999" r:id="rId31"/>
  </p:sldIdLst>
  <p:sldSz cx="9144000" cy="6858000" type="screen4x3"/>
  <p:notesSz cx="68580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AABD"/>
    <a:srgbClr val="9954CC"/>
    <a:srgbClr val="8F2525"/>
    <a:srgbClr val="0270D4"/>
    <a:srgbClr val="FF7619"/>
    <a:srgbClr val="027AE8"/>
    <a:srgbClr val="002E8A"/>
    <a:srgbClr val="C02E00"/>
    <a:srgbClr val="BF9FFF"/>
    <a:srgbClr val="B08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431" autoAdjust="0"/>
    <p:restoredTop sz="98492" autoAdjust="0"/>
  </p:normalViewPr>
  <p:slideViewPr>
    <p:cSldViewPr>
      <p:cViewPr>
        <p:scale>
          <a:sx n="80" d="100"/>
          <a:sy n="80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46" y="-96"/>
      </p:cViewPr>
      <p:guideLst>
        <p:guide orient="horz" pos="292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7.7828740157480522E-2"/>
          <c:y val="3.9912004342699488E-2"/>
          <c:w val="0.89856014873139956"/>
          <c:h val="0.84264183010196425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flip="none" rotWithShape="1">
              <a:gsLst>
                <a:gs pos="0">
                  <a:srgbClr val="ED8F05">
                    <a:shade val="30000"/>
                    <a:satMod val="115000"/>
                  </a:srgbClr>
                </a:gs>
                <a:gs pos="50000">
                  <a:srgbClr val="ED8F05">
                    <a:shade val="67500"/>
                    <a:satMod val="115000"/>
                  </a:srgbClr>
                </a:gs>
                <a:gs pos="100000">
                  <a:srgbClr val="ED8F05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c:spPr>
          <c:dPt>
            <c:idx val="0"/>
            <c:spPr>
              <a:gradFill flip="none" rotWithShape="1">
                <a:gsLst>
                  <a:gs pos="0">
                    <a:srgbClr val="0270D4">
                      <a:shade val="30000"/>
                      <a:satMod val="115000"/>
                    </a:srgbClr>
                  </a:gs>
                  <a:gs pos="50000">
                    <a:srgbClr val="0270D4">
                      <a:shade val="67500"/>
                      <a:satMod val="115000"/>
                    </a:srgbClr>
                  </a:gs>
                  <a:gs pos="100000">
                    <a:srgbClr val="0270D4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8F2525">
                      <a:shade val="30000"/>
                      <a:satMod val="115000"/>
                    </a:srgbClr>
                  </a:gs>
                  <a:gs pos="50000">
                    <a:srgbClr val="8F2525">
                      <a:shade val="67500"/>
                      <a:satMod val="115000"/>
                    </a:srgbClr>
                  </a:gs>
                  <a:gs pos="100000">
                    <a:srgbClr val="8F2525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9954CC">
                      <a:shade val="30000"/>
                      <a:satMod val="115000"/>
                    </a:srgbClr>
                  </a:gs>
                  <a:gs pos="50000">
                    <a:srgbClr val="9954CC">
                      <a:shade val="67500"/>
                      <a:satMod val="115000"/>
                    </a:srgbClr>
                  </a:gs>
                  <a:gs pos="100000">
                    <a:srgbClr val="9954CC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5"/>
            <c:spPr>
              <a:solidFill>
                <a:srgbClr val="92D050"/>
              </a:solidFill>
            </c:spPr>
          </c:dPt>
          <c:dPt>
            <c:idx val="6"/>
            <c:spPr>
              <a:solidFill>
                <a:srgbClr val="57AABD"/>
              </a:solidFill>
            </c:spPr>
          </c:dPt>
          <c:dPt>
            <c:idx val="7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4.6296296296297534E-3"/>
                  <c:y val="1.0571480061314621E-2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200"/>
                </a:pPr>
                <a:endParaRPr lang="es-ES"/>
              </a:p>
            </c:txPr>
            <c:showVal val="1"/>
          </c:dLbls>
          <c:cat>
            <c:strRef>
              <c:f>Hoja1!$A$2:$A$10</c:f>
              <c:strCache>
                <c:ptCount val="9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Compromiso por Jalisco (PRI-PVEM)</c:v>
                </c:pt>
                <c:pt idx="8">
                  <c:v>Alianza Progresista por Jalisco (PT-Mov. Ciudadano)</c:v>
                </c:pt>
              </c:strCache>
            </c:strRef>
          </c:cat>
          <c:val>
            <c:numRef>
              <c:f>Hoja1!$B$2:$B$10</c:f>
              <c:numCache>
                <c:formatCode>#,##0</c:formatCode>
                <c:ptCount val="9"/>
                <c:pt idx="0">
                  <c:v>1870</c:v>
                </c:pt>
                <c:pt idx="1">
                  <c:v>684</c:v>
                </c:pt>
                <c:pt idx="2">
                  <c:v>910</c:v>
                </c:pt>
                <c:pt idx="3">
                  <c:v>10</c:v>
                </c:pt>
                <c:pt idx="4">
                  <c:v>1521</c:v>
                </c:pt>
                <c:pt idx="5">
                  <c:v>17</c:v>
                </c:pt>
                <c:pt idx="6">
                  <c:v>343</c:v>
                </c:pt>
                <c:pt idx="7">
                  <c:v>2154</c:v>
                </c:pt>
                <c:pt idx="8">
                  <c:v>654</c:v>
                </c:pt>
              </c:numCache>
            </c:numRef>
          </c:val>
        </c:ser>
        <c:gapWidth val="60"/>
        <c:axId val="90892928"/>
        <c:axId val="91697536"/>
      </c:barChart>
      <c:catAx>
        <c:axId val="9089292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s-ES" sz="900" b="1"/>
            </a:pPr>
            <a:endParaRPr lang="es-ES"/>
          </a:p>
        </c:txPr>
        <c:crossAx val="91697536"/>
        <c:crosses val="autoZero"/>
        <c:auto val="1"/>
        <c:lblAlgn val="ctr"/>
        <c:lblOffset val="100"/>
      </c:catAx>
      <c:valAx>
        <c:axId val="91697536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" sourceLinked="1"/>
        <c:tickLblPos val="nextTo"/>
        <c:txPr>
          <a:bodyPr/>
          <a:lstStyle/>
          <a:p>
            <a:pPr>
              <a:defRPr lang="es-ES" sz="1200"/>
            </a:pPr>
            <a:endParaRPr lang="es-ES"/>
          </a:p>
        </c:txPr>
        <c:crossAx val="908929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1.11646462666928E-2"/>
          <c:y val="9.6869313250651026E-2"/>
          <c:w val="0.6461531677818525"/>
          <c:h val="0.764868137405866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spPr>
              <a:solidFill>
                <a:srgbClr val="AE85FF">
                  <a:alpha val="80000"/>
                </a:srgbClr>
              </a:solidFill>
            </c:spPr>
          </c:dPt>
          <c:dPt>
            <c:idx val="1"/>
            <c:spPr>
              <a:solidFill>
                <a:srgbClr val="ADADAD"/>
              </a:solidFill>
            </c:spPr>
          </c:dPt>
          <c:dPt>
            <c:idx val="2"/>
            <c:spPr>
              <a:solidFill>
                <a:srgbClr val="002E8A"/>
              </a:solidFill>
            </c:spPr>
          </c:dPt>
          <c:dLbls>
            <c:dLbl>
              <c:idx val="0"/>
              <c:layout>
                <c:manualLayout>
                  <c:x val="0.1941185825326727"/>
                  <c:y val="6.8013172261261509E-2"/>
                </c:manualLayout>
              </c:layout>
              <c:showVal val="1"/>
            </c:dLbl>
            <c:dLbl>
              <c:idx val="1"/>
              <c:layout>
                <c:manualLayout>
                  <c:x val="-0.18855539934707999"/>
                  <c:y val="4.8395811752848621E-2"/>
                </c:manualLayout>
              </c:layout>
              <c:showVal val="1"/>
            </c:dLbl>
            <c:dLbl>
              <c:idx val="2"/>
              <c:layout>
                <c:manualLayout>
                  <c:x val="-3.9638149207603612E-2"/>
                  <c:y val="-7.4879615890702505E-3"/>
                </c:manualLayout>
              </c:layout>
              <c:showVal val="1"/>
            </c:dLbl>
            <c:dLbl>
              <c:idx val="3"/>
              <c:layout>
                <c:manualLayout>
                  <c:x val="9.735727743959495E-2"/>
                  <c:y val="0.10253590336909607"/>
                </c:manualLayout>
              </c:layout>
              <c:showVal val="1"/>
            </c:dLbl>
            <c:dLbl>
              <c:idx val="4"/>
              <c:layout>
                <c:manualLayout>
                  <c:x val="2.941548908245239E-3"/>
                  <c:y val="-1.1068620412506221E-2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200" b="1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Val val="1"/>
            <c:showLeaderLines val="1"/>
          </c:dLbls>
          <c:cat>
            <c:strRef>
              <c:f>Hoja1!$A$2:$A$4</c:f>
              <c:strCache>
                <c:ptCount val="3"/>
                <c:pt idx="0">
                  <c:v>RADIO     55.24%</c:v>
                </c:pt>
                <c:pt idx="1">
                  <c:v>PRENSA  36.00%</c:v>
                </c:pt>
                <c:pt idx="2">
                  <c:v>TV         8.76%</c:v>
                </c:pt>
              </c:strCache>
            </c:strRef>
          </c:cat>
          <c:val>
            <c:numRef>
              <c:f>Hoja1!$B$2:$B$4</c:f>
              <c:numCache>
                <c:formatCode>0.00%</c:formatCode>
                <c:ptCount val="3"/>
                <c:pt idx="0">
                  <c:v>0.55237045203969126</c:v>
                </c:pt>
                <c:pt idx="1">
                  <c:v>0.36003920127404143</c:v>
                </c:pt>
                <c:pt idx="2">
                  <c:v>8.7590346686267306E-2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3952462274980146"/>
          <c:y val="0.29817604076262127"/>
          <c:w val="0.18982110361432294"/>
          <c:h val="0.40899715241347129"/>
        </c:manualLayout>
      </c:layout>
      <c:txPr>
        <a:bodyPr/>
        <a:lstStyle/>
        <a:p>
          <a:pPr>
            <a:defRPr lang="es-ES" sz="1100"/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1.5277777777777781E-2"/>
          <c:y val="2.5730814058860092E-2"/>
          <c:w val="0.96944444444445088"/>
          <c:h val="0.79102858422688205"/>
        </c:manualLayout>
      </c:layout>
      <c:barChart>
        <c:barDir val="col"/>
        <c:grouping val="percentStacked"/>
        <c:ser>
          <c:idx val="0"/>
          <c:order val="0"/>
          <c:tx>
            <c:strRef>
              <c:f>Hoja1!$B$1</c:f>
              <c:strCache>
                <c:ptCount val="1"/>
                <c:pt idx="0">
                  <c:v>Negativa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Lbl>
              <c:idx val="0"/>
              <c:layout>
                <c:manualLayout>
                  <c:x val="1.5866141732283465E-3"/>
                  <c:y val="-1.9606617405954468E-2"/>
                </c:manualLayout>
              </c:layout>
              <c:showVal val="1"/>
            </c:dLbl>
            <c:dLbl>
              <c:idx val="1"/>
              <c:layout>
                <c:manualLayout>
                  <c:x val="2.9496937882764656E-3"/>
                  <c:y val="-3.8965870203763242E-2"/>
                </c:manualLayout>
              </c:layout>
              <c:showVal val="1"/>
            </c:dLbl>
            <c:dLbl>
              <c:idx val="2"/>
              <c:layout>
                <c:manualLayout>
                  <c:x val="4.285651793525809E-3"/>
                  <c:y val="-2.2172114376792673E-2"/>
                </c:manualLayout>
              </c:layout>
              <c:showVal val="1"/>
            </c:dLbl>
            <c:dLbl>
              <c:idx val="3"/>
              <c:layout>
                <c:manualLayout>
                  <c:x val="-1.8514873140857446E-4"/>
                  <c:y val="4.9568799384235732E-3"/>
                </c:manualLayout>
              </c:layout>
              <c:showVal val="1"/>
            </c:dLbl>
            <c:dLbl>
              <c:idx val="4"/>
              <c:layout>
                <c:manualLayout>
                  <c:x val="-5.2909011373578302E-4"/>
                  <c:y val="-3.2341676104233601E-2"/>
                </c:manualLayout>
              </c:layout>
              <c:showVal val="1"/>
            </c:dLbl>
            <c:dLbl>
              <c:idx val="5"/>
              <c:layout>
                <c:manualLayout>
                  <c:x val="2.8704068241469818E-3"/>
                  <c:y val="-2.1848814586611594E-2"/>
                </c:manualLayout>
              </c:layout>
              <c:showVal val="1"/>
            </c:dLbl>
            <c:dLbl>
              <c:idx val="6"/>
              <c:layout>
                <c:manualLayout>
                  <c:x val="-3.7567804024496972E-3"/>
                  <c:y val="-2.6667247046677566E-2"/>
                </c:manualLayout>
              </c:layout>
              <c:showVal val="1"/>
            </c:dLbl>
            <c:dLbl>
              <c:idx val="7"/>
              <c:layout>
                <c:manualLayout>
                  <c:x val="-1.4815179352579923E-3"/>
                  <c:y val="-2.8612223186539401E-2"/>
                </c:manualLayout>
              </c:layout>
              <c:showVal val="1"/>
            </c:dLbl>
            <c:dLbl>
              <c:idx val="8"/>
              <c:layout>
                <c:manualLayout>
                  <c:x val="2.7777777777778798E-3"/>
                  <c:y val="-2.3549312543376454E-2"/>
                </c:manualLayout>
              </c:layout>
              <c:showVal val="1"/>
            </c:dLbl>
            <c:dLbl>
              <c:idx val="9"/>
              <c:layout>
                <c:manualLayout>
                  <c:x val="-4.4444133374394578E-3"/>
                  <c:y val="-2.1762197254612186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-2.3391649144418197E-2"/>
                </c:manualLayout>
              </c:layout>
              <c:showVal val="1"/>
            </c:dLbl>
            <c:dLbl>
              <c:idx val="13"/>
              <c:layout>
                <c:manualLayout>
                  <c:x val="-1.388888888888915E-3"/>
                  <c:y val="-1.8713319315534563E-2"/>
                </c:manualLayout>
              </c:layout>
              <c:showVal val="1"/>
            </c:dLbl>
            <c:txPr>
              <a:bodyPr/>
              <a:lstStyle/>
              <a:p>
                <a:pPr>
                  <a:defRPr lang="es-ES" sz="1000" b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Val val="1"/>
          </c:dLbls>
          <c:cat>
            <c:strRef>
              <c:f>Hoja1!$A$2:$A$10</c:f>
              <c:strCache>
                <c:ptCount val="9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Compromiso por Jalisco (PRI-PVEM)</c:v>
                </c:pt>
                <c:pt idx="8">
                  <c:v>Alianza Progresista por Jalisco (PT-Mov. Ciudadano)</c:v>
                </c:pt>
              </c:strCache>
            </c:strRef>
          </c:cat>
          <c:val>
            <c:numRef>
              <c:f>Hoja1!$B$2:$B$10</c:f>
              <c:numCache>
                <c:formatCode>0.00%</c:formatCode>
                <c:ptCount val="9"/>
                <c:pt idx="0">
                  <c:v>2.8342245989304814E-2</c:v>
                </c:pt>
                <c:pt idx="1">
                  <c:v>4.8245614035087717E-2</c:v>
                </c:pt>
                <c:pt idx="2">
                  <c:v>2.0879120879120878E-2</c:v>
                </c:pt>
                <c:pt idx="4">
                  <c:v>3.3530571992110451E-2</c:v>
                </c:pt>
                <c:pt idx="6">
                  <c:v>8.7463556851311956E-3</c:v>
                </c:pt>
                <c:pt idx="7">
                  <c:v>3.3426183844011144E-2</c:v>
                </c:pt>
                <c:pt idx="8">
                  <c:v>4.2813455657492352E-2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Neutra</c:v>
                </c:pt>
              </c:strCache>
            </c:strRef>
          </c:tx>
          <c:spPr>
            <a:gradFill flip="none" rotWithShape="1">
              <a:gsLst>
                <a:gs pos="0">
                  <a:srgbClr val="BF9FFF">
                    <a:shade val="30000"/>
                    <a:satMod val="115000"/>
                  </a:srgbClr>
                </a:gs>
                <a:gs pos="50000">
                  <a:srgbClr val="BF9FFF">
                    <a:shade val="67500"/>
                    <a:satMod val="115000"/>
                  </a:srgbClr>
                </a:gs>
                <a:gs pos="100000">
                  <a:srgbClr val="BF9FFF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c:spPr>
          <c:dLbls>
            <c:dLbl>
              <c:idx val="0"/>
              <c:layout>
                <c:manualLayout>
                  <c:x val="-1.3888888888888928E-3"/>
                  <c:y val="1.4611769876513287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1.2176474897094404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7.305884938256688E-3"/>
                </c:manualLayout>
              </c:layout>
              <c:showVal val="1"/>
            </c:dLbl>
            <c:dLbl>
              <c:idx val="3"/>
              <c:layout>
                <c:manualLayout>
                  <c:x val="1.3888888888888928E-3"/>
                  <c:y val="1.9482359835351085E-2"/>
                </c:manualLayout>
              </c:layout>
              <c:showVal val="1"/>
            </c:dLbl>
            <c:dLbl>
              <c:idx val="4"/>
              <c:layout>
                <c:manualLayout>
                  <c:x val="4.1666666666666683E-3"/>
                  <c:y val="-4.8707817143479534E-3"/>
                </c:manualLayout>
              </c:layout>
              <c:showVal val="1"/>
            </c:dLbl>
            <c:dLbl>
              <c:idx val="5"/>
              <c:layout>
                <c:manualLayout>
                  <c:x val="1.3888888888888928E-3"/>
                  <c:y val="-4.8705899588377625E-3"/>
                </c:manualLayout>
              </c:layout>
              <c:showVal val="1"/>
            </c:dLbl>
            <c:dLbl>
              <c:idx val="8"/>
              <c:layout>
                <c:manualLayout>
                  <c:x val="1.0185067526416074E-16"/>
                  <c:y val="-1.9482359835351092E-2"/>
                </c:manualLayout>
              </c:layout>
              <c:showVal val="1"/>
            </c:dLbl>
            <c:txPr>
              <a:bodyPr/>
              <a:lstStyle/>
              <a:p>
                <a:pPr algn="just">
                  <a:defRPr lang="es-MX" sz="1000" b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Val val="1"/>
          </c:dLbls>
          <c:cat>
            <c:strRef>
              <c:f>Hoja1!$A$2:$A$10</c:f>
              <c:strCache>
                <c:ptCount val="9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Compromiso por Jalisco (PRI-PVEM)</c:v>
                </c:pt>
                <c:pt idx="8">
                  <c:v>Alianza Progresista por Jalisco (PT-Mov. Ciudadano)</c:v>
                </c:pt>
              </c:strCache>
            </c:strRef>
          </c:cat>
          <c:val>
            <c:numRef>
              <c:f>Hoja1!$C$2:$C$10</c:f>
              <c:numCache>
                <c:formatCode>0.00%</c:formatCode>
                <c:ptCount val="9"/>
                <c:pt idx="0">
                  <c:v>0.96844919786096262</c:v>
                </c:pt>
                <c:pt idx="1">
                  <c:v>0.95175438596491224</c:v>
                </c:pt>
                <c:pt idx="2">
                  <c:v>0.9747252747252747</c:v>
                </c:pt>
                <c:pt idx="3">
                  <c:v>1</c:v>
                </c:pt>
                <c:pt idx="4">
                  <c:v>0.95923734385272852</c:v>
                </c:pt>
                <c:pt idx="5">
                  <c:v>1</c:v>
                </c:pt>
                <c:pt idx="6">
                  <c:v>0.98250728862973757</c:v>
                </c:pt>
                <c:pt idx="7">
                  <c:v>0.94986072423398327</c:v>
                </c:pt>
                <c:pt idx="8">
                  <c:v>0.94954128440366969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Positiva</c:v>
                </c:pt>
              </c:strCache>
            </c:strRef>
          </c:tx>
          <c:spPr>
            <a:solidFill>
              <a:srgbClr val="002E8A"/>
            </a:solidFill>
          </c:spPr>
          <c:dLbls>
            <c:dLbl>
              <c:idx val="0"/>
              <c:layout>
                <c:manualLayout>
                  <c:x val="2.6058617672791171E-3"/>
                  <c:y val="2.6659960337290272E-2"/>
                </c:manualLayout>
              </c:layout>
              <c:showVal val="1"/>
            </c:dLbl>
            <c:dLbl>
              <c:idx val="1"/>
              <c:layout>
                <c:manualLayout>
                  <c:x val="-3.1613079615048353E-3"/>
                  <c:y val="2.414547033216273E-2"/>
                </c:manualLayout>
              </c:layout>
              <c:showVal val="1"/>
            </c:dLbl>
            <c:dLbl>
              <c:idx val="2"/>
              <c:layout>
                <c:manualLayout>
                  <c:x val="-2.1032370953631007E-3"/>
                  <c:y val="2.6580765311581607E-2"/>
                </c:manualLayout>
              </c:layout>
              <c:showVal val="1"/>
            </c:dLbl>
            <c:dLbl>
              <c:idx val="3"/>
              <c:layout>
                <c:manualLayout>
                  <c:x val="1.0978783902012249E-3"/>
                  <c:y val="2.4416829610070419E-2"/>
                </c:manualLayout>
              </c:layout>
              <c:showVal val="1"/>
            </c:dLbl>
            <c:dLbl>
              <c:idx val="4"/>
              <c:layout>
                <c:manualLayout>
                  <c:x val="-4.3650481189851324E-3"/>
                  <c:y val="1.9482359835351223E-2"/>
                </c:manualLayout>
              </c:layout>
              <c:showVal val="1"/>
            </c:dLbl>
            <c:dLbl>
              <c:idx val="5"/>
              <c:layout>
                <c:manualLayout>
                  <c:x val="5.9258844499192774E-3"/>
                  <c:y val="2.4180219171791341E-2"/>
                </c:manualLayout>
              </c:layout>
              <c:showVal val="1"/>
            </c:dLbl>
            <c:dLbl>
              <c:idx val="6"/>
              <c:layout>
                <c:manualLayout>
                  <c:x val="-6.5345581802274113E-3"/>
                  <c:y val="2.1693109112336902E-2"/>
                </c:manualLayout>
              </c:layout>
              <c:showVal val="1"/>
            </c:dLbl>
            <c:dLbl>
              <c:idx val="7"/>
              <c:layout>
                <c:manualLayout>
                  <c:x val="5.8333333333333978E-3"/>
                  <c:y val="2.899899405059354E-2"/>
                </c:manualLayout>
              </c:layout>
              <c:showVal val="1"/>
            </c:dLbl>
            <c:dLbl>
              <c:idx val="8"/>
              <c:layout>
                <c:manualLayout>
                  <c:x val="2.8704068241469818E-3"/>
                  <c:y val="2.3943655226983742E-2"/>
                </c:manualLayout>
              </c:layout>
              <c:showVal val="1"/>
            </c:dLbl>
            <c:dLbl>
              <c:idx val="9"/>
              <c:layout>
                <c:manualLayout>
                  <c:x val="-1.6666666666666941E-3"/>
                  <c:y val="1.9344157097579261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6374154401092741E-2"/>
                </c:manualLayout>
              </c:layout>
              <c:showVal val="1"/>
            </c:dLbl>
            <c:dLbl>
              <c:idx val="11"/>
              <c:layout>
                <c:manualLayout>
                  <c:x val="1.388888888888915E-3"/>
                  <c:y val="2.3391649144418197E-2"/>
                </c:manualLayout>
              </c:layout>
              <c:showVal val="1"/>
            </c:dLbl>
            <c:txPr>
              <a:bodyPr/>
              <a:lstStyle/>
              <a:p>
                <a:pPr>
                  <a:defRPr lang="es-MX" sz="1000" b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Val val="1"/>
          </c:dLbls>
          <c:cat>
            <c:strRef>
              <c:f>Hoja1!$A$2:$A$10</c:f>
              <c:strCache>
                <c:ptCount val="9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Compromiso por Jalisco (PRI-PVEM)</c:v>
                </c:pt>
                <c:pt idx="8">
                  <c:v>Alianza Progresista por Jalisco (PT-Mov. Ciudadano)</c:v>
                </c:pt>
              </c:strCache>
            </c:strRef>
          </c:cat>
          <c:val>
            <c:numRef>
              <c:f>Hoja1!$D$2:$D$10</c:f>
              <c:numCache>
                <c:formatCode>0.00%</c:formatCode>
                <c:ptCount val="9"/>
                <c:pt idx="0">
                  <c:v>3.2085561497326204E-3</c:v>
                </c:pt>
                <c:pt idx="2">
                  <c:v>4.3956043956043956E-3</c:v>
                </c:pt>
                <c:pt idx="4">
                  <c:v>7.2320841551610782E-3</c:v>
                </c:pt>
                <c:pt idx="6">
                  <c:v>8.7463556851311956E-3</c:v>
                </c:pt>
                <c:pt idx="7">
                  <c:v>1.6713091922005572E-2</c:v>
                </c:pt>
                <c:pt idx="8">
                  <c:v>7.6452599388379203E-3</c:v>
                </c:pt>
              </c:numCache>
            </c:numRef>
          </c:val>
        </c:ser>
        <c:dLbls>
          <c:showVal val="1"/>
        </c:dLbls>
        <c:gapWidth val="50"/>
        <c:overlap val="100"/>
        <c:axId val="97431552"/>
        <c:axId val="97433088"/>
      </c:barChart>
      <c:catAx>
        <c:axId val="974315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ES" sz="900" b="1"/>
            </a:pPr>
            <a:endParaRPr lang="es-ES"/>
          </a:p>
        </c:txPr>
        <c:crossAx val="97433088"/>
        <c:crosses val="autoZero"/>
        <c:auto val="1"/>
        <c:lblAlgn val="ctr"/>
        <c:lblOffset val="100"/>
      </c:catAx>
      <c:valAx>
        <c:axId val="97433088"/>
        <c:scaling>
          <c:orientation val="minMax"/>
        </c:scaling>
        <c:delete val="1"/>
        <c:axPos val="l"/>
        <c:numFmt formatCode="0%" sourceLinked="1"/>
        <c:tickLblPos val="none"/>
        <c:crossAx val="974315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3588845144356955"/>
          <c:y val="0.94356807915053842"/>
          <c:w val="0.33655643044619421"/>
          <c:h val="4.6942515916666115E-2"/>
        </c:manualLayout>
      </c:layout>
      <c:txPr>
        <a:bodyPr/>
        <a:lstStyle/>
        <a:p>
          <a:pPr>
            <a:defRPr lang="es-ES" sz="1200" b="1"/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MX"/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endParaRPr lang="es-MX"/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MX"/>
          </a:p>
        </p:txBody>
      </p:sp>
      <p:sp>
        <p:nvSpPr>
          <p:cNvPr id="75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3F36B375-DAE4-4510-B07C-38D8312BBB9C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endParaRPr lang="es-E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C1D8ECF3-4D51-432F-A101-F39A5AFB7C5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68AA3-1857-4F92-B843-D31AD5C2365E}" type="slidenum">
              <a:rPr lang="es-ES"/>
              <a:pPr/>
              <a:t>1</a:t>
            </a:fld>
            <a:endParaRPr lang="es-ES"/>
          </a:p>
        </p:txBody>
      </p:sp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Rectangle 9"/>
          <p:cNvSpPr>
            <a:spLocks noChangeArrowheads="1"/>
          </p:cNvSpPr>
          <p:nvPr userDrawn="1"/>
        </p:nvSpPr>
        <p:spPr bwMode="auto">
          <a:xfrm>
            <a:off x="0" y="4437063"/>
            <a:ext cx="9144000" cy="144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79700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868863"/>
            <a:ext cx="7775575" cy="1346200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40650" y="6381750"/>
            <a:ext cx="1223963" cy="36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510835-68B8-4CF5-9F0E-C1BDC4A04115}" type="slidenum">
              <a:rPr lang="es-ES"/>
              <a:pPr/>
              <a:t>‹Nº›</a:t>
            </a:fld>
            <a:endParaRPr lang="es-ES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5543550" y="427038"/>
          <a:ext cx="2628900" cy="1228725"/>
        </p:xfrm>
        <a:graphic>
          <a:graphicData uri="http://schemas.openxmlformats.org/presentationml/2006/ole">
            <p:oleObj spid="_x0000_s18440" name="CorelDRAW" r:id="rId3" imgW="4396320" imgH="2054520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1092-7199-4EA6-B8AD-2C2509EA61A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337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337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9FB06-CF5D-4A3F-A2AD-6E4769375A0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115888"/>
            <a:ext cx="6913563" cy="9366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4316412" cy="5040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12875"/>
            <a:ext cx="4316413" cy="2443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008438"/>
            <a:ext cx="4316413" cy="24447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5868988" y="6545263"/>
            <a:ext cx="1800225" cy="2682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>
            <a:lvl1pPr>
              <a:defRPr/>
            </a:lvl1pPr>
          </a:lstStyle>
          <a:p>
            <a:fld id="{8F130C08-6993-486B-964A-6057DA78508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2051050" y="115888"/>
            <a:ext cx="6913563" cy="9366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388" y="1412875"/>
            <a:ext cx="4316412" cy="2443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12875"/>
            <a:ext cx="4316413" cy="2443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179388" y="4008438"/>
            <a:ext cx="4316412" cy="24447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4008438"/>
            <a:ext cx="4316413" cy="24447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5868988" y="6545263"/>
            <a:ext cx="1800225" cy="2682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>
            <a:lvl1pPr>
              <a:defRPr/>
            </a:lvl1pPr>
          </a:lstStyle>
          <a:p>
            <a:fld id="{D84F2C51-2FB1-45D2-AB2F-74D3DB7C1A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E2334D-63D8-4070-8E4B-458A048580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FC64D-5A21-41C4-8FDB-D3505FC6B06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4316412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316413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36D5B-4FDC-4ADD-A828-204116A3DB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79C63-E128-4B8D-9A23-68C56D7273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A94A6-5856-4698-A562-224D868742A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06F91-1D69-41C6-AB78-55822386ED7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EC4DF-CFDF-474B-85EF-653A0714CF2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5F6B8-7F30-4DDB-879D-65615DB43A7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25538"/>
            <a:ext cx="9144000" cy="144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1050" y="115888"/>
            <a:ext cx="69135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12875"/>
            <a:ext cx="87852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68988" y="6545263"/>
            <a:ext cx="18002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545263"/>
            <a:ext cx="11525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5BD3204D-F0EB-4E39-A41D-90F49E015B4D}" type="slidenum">
              <a:rPr lang="es-ES"/>
              <a:pPr/>
              <a:t>‹Nº›</a:t>
            </a:fld>
            <a:endParaRPr lang="es-ES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77800" y="206375"/>
          <a:ext cx="1657350" cy="774700"/>
        </p:xfrm>
        <a:graphic>
          <a:graphicData uri="http://schemas.openxmlformats.org/presentationml/2006/ole">
            <p:oleObj spid="_x0000_s1032" name="CorelDRAW" r:id="rId16" imgW="4396320" imgH="205452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8690" y="2285992"/>
            <a:ext cx="7772400" cy="1792295"/>
          </a:xfrm>
        </p:spPr>
        <p:txBody>
          <a:bodyPr/>
          <a:lstStyle/>
          <a:p>
            <a:r>
              <a:rPr lang="es-ES" sz="2400" dirty="0" smtClean="0"/>
              <a:t>INSTITUTO ELECTORAL Y DE PARTICIPACIÓN CIUDADANA JALISCO</a:t>
            </a:r>
            <a:r>
              <a:rPr lang="es-ES" sz="2800" dirty="0" smtClean="0"/>
              <a:t> </a:t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 Monitoreo Cualitativo de Radio, </a:t>
            </a:r>
            <a:br>
              <a:rPr lang="es-ES" sz="2800" dirty="0" smtClean="0"/>
            </a:br>
            <a:r>
              <a:rPr lang="es-ES" sz="2800" dirty="0" smtClean="0"/>
              <a:t>Televisión y Prensa </a:t>
            </a:r>
            <a:br>
              <a:rPr lang="es-ES" sz="2800" dirty="0" smtClean="0"/>
            </a:br>
            <a:r>
              <a:rPr lang="es-ES" sz="2800" dirty="0" smtClean="0"/>
              <a:t>Proceso Electoral 2012</a:t>
            </a:r>
            <a:endParaRPr lang="es-MX" sz="2800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740650" y="6545263"/>
            <a:ext cx="1152525" cy="268287"/>
          </a:xfrm>
          <a:prstGeom prst="rect">
            <a:avLst/>
          </a:prstGeom>
        </p:spPr>
        <p:txBody>
          <a:bodyPr/>
          <a:lstStyle/>
          <a:p>
            <a:pPr algn="r"/>
            <a:fld id="{5AE2334D-63D8-4070-8E4B-458A04858004}" type="slidenum">
              <a:rPr lang="es-ES" sz="1400" smtClean="0"/>
              <a:pPr algn="r"/>
              <a:t>1</a:t>
            </a:fld>
            <a:endParaRPr lang="es-ES" sz="14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Informe del 16 de Junio al 01 de Julio de 2012.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378926"/>
            <a:ext cx="9142414" cy="505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378926"/>
            <a:ext cx="9142414" cy="505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378926"/>
            <a:ext cx="9142414" cy="505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18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378926"/>
            <a:ext cx="9142414" cy="505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371266"/>
            <a:ext cx="9142414" cy="505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/>
              <a:t>El servicio se apega, estrictamente, a los lineamientos y especificaciones técnicas previstas por el  Instituto Electoral y de Participación Ciudadana Jalisco para realizar el monitoreo cualitativo y cuantitativo en medios de comunicación.</a:t>
            </a:r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r>
              <a:rPr lang="es-ES" sz="2000" dirty="0" smtClean="0"/>
              <a:t>El reporte comprende los medios de Radio, Tv y Prensa solicitados por el Instituto Electoral y de Participación Ciudadana Jalisco.</a:t>
            </a:r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r>
              <a:rPr lang="es-MX" sz="2000" dirty="0" smtClean="0"/>
              <a:t>Dentro de este Informe ejecutivo únicamente están reflejados los medios en los cuales se detectó actividad electoral.</a:t>
            </a:r>
          </a:p>
          <a:p>
            <a:pPr>
              <a:lnSpc>
                <a:spcPct val="150000"/>
              </a:lnSpc>
            </a:pPr>
            <a:endParaRPr lang="es-MX" sz="2000" dirty="0" smtClean="0"/>
          </a:p>
          <a:p>
            <a:pPr>
              <a:lnSpc>
                <a:spcPct val="150000"/>
              </a:lnSpc>
            </a:pPr>
            <a:endParaRPr lang="es-ES" sz="20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CONSIDERACIONES</a:t>
            </a:r>
            <a:endParaRPr lang="es-ES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/>
          <a:p>
            <a:fld id="{5AE2334D-63D8-4070-8E4B-458A04858004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1394158"/>
            <a:ext cx="9142412" cy="510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1394158"/>
            <a:ext cx="9142412" cy="510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22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387300"/>
            <a:ext cx="9142414" cy="511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23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24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25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26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28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29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872387C-6B2E-4A2D-864D-C078132A6C45}" type="slidenum">
              <a:rPr lang="es-ES"/>
              <a:pPr/>
              <a:t>3</a:t>
            </a:fld>
            <a:endParaRPr lang="es-ES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REPORTE CUALITATIVO</a:t>
            </a:r>
            <a:endParaRPr lang="es-MX" dirty="0"/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z="2800" dirty="0"/>
              <a:t>Actividad </a:t>
            </a:r>
            <a:r>
              <a:rPr lang="es-MX" sz="2800" dirty="0" smtClean="0"/>
              <a:t>por Partido Político y Actor</a:t>
            </a:r>
            <a:endParaRPr lang="es-MX" sz="2800" dirty="0"/>
          </a:p>
          <a:p>
            <a:r>
              <a:rPr lang="es-MX" sz="2800" dirty="0"/>
              <a:t>Notas Informativas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30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PARTIDO, ACTOR Y VALORACIÓN                            PRENSA – RADIO - TV</a:t>
            </a:r>
            <a:endParaRPr lang="es-ES" sz="2300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0762"/>
            <a:ext cx="9144000" cy="52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NOTAS INFORMATIVAS </a:t>
            </a:r>
            <a:br>
              <a:rPr lang="es-MX" dirty="0" smtClean="0"/>
            </a:br>
            <a:r>
              <a:rPr lang="es-MX" dirty="0" smtClean="0"/>
              <a:t>POR PARTIDO POLÍTICO Y ACTOR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2D54-C87E-42FD-B8D1-B4FFE4B31D48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NOTAS INFORMATIVAS POR MEDIO Y PARTIDO</a:t>
            </a:r>
            <a:endParaRPr lang="es-ES" dirty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/>
          <a:p>
            <a:fld id="{AC662D54-C87E-42FD-B8D1-B4FFE4B31D48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graphicFrame>
        <p:nvGraphicFramePr>
          <p:cNvPr id="8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692948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5538" y="4500570"/>
            <a:ext cx="6891337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VALORACIÓN DE LA INFORMACIÓN POR PARTIDO POLÍTICO Y ACTOR</a:t>
            </a:r>
            <a:endParaRPr lang="es-ES" dirty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/>
          <a:p>
            <a:fld id="{AC662D54-C87E-42FD-B8D1-B4FFE4B31D48}" type="slidenum">
              <a:rPr lang="es-ES" smtClean="0"/>
              <a:pPr/>
              <a:t>6</a:t>
            </a:fld>
            <a:endParaRPr lang="es-ES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325584"/>
            <a:ext cx="88058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20249</TotalTime>
  <Words>416</Words>
  <Application>Microsoft Office PowerPoint</Application>
  <PresentationFormat>Presentación en pantalla (4:3)</PresentationFormat>
  <Paragraphs>120</Paragraphs>
  <Slides>30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2" baseType="lpstr">
      <vt:lpstr>Diseño predeterminado</vt:lpstr>
      <vt:lpstr>CorelDRAW</vt:lpstr>
      <vt:lpstr>INSTITUTO ELECTORAL Y DE PARTICIPACIÓN CIUDADANA JALISCO    Monitoreo Cualitativo de Radio,  Televisión y Prensa  Proceso Electoral 2012</vt:lpstr>
      <vt:lpstr>CONSIDERACIONES</vt:lpstr>
      <vt:lpstr>REPORTE CUALITATIVO</vt:lpstr>
      <vt:lpstr>NOTAS INFORMATIVAS  POR PARTIDO POLÍTICO Y ACTOR</vt:lpstr>
      <vt:lpstr>NOTAS INFORMATIVAS POR MEDIO Y PARTIDO</vt:lpstr>
      <vt:lpstr>VALORACIÓN DE LA INFORMACIÓN POR PARTIDO POLÍTICO Y ACTOR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MEDIO, PARTIDO Y VALORACIÓN                            PRENSA – RADIO - TV</vt:lpstr>
      <vt:lpstr>  RESUMEN NOTAS INFORMATIVAS  POR MEDIO, PARTIDO Y VALORACIÓN                            PRENSA – RADIO - TV</vt:lpstr>
      <vt:lpstr>  RESUMEN NOTAS INFORMATIVAS  POR MEDIO, PARTIDO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  <vt:lpstr>  RESUMEN NOTAS INFORMATIVAS  POR PARTIDO, ACTOR Y VALORACIÓN                            PRENSA – RADIO - TV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Electoral de Michoacán   Monitoreo  Cuantitativo y Cualitativo de                                             Radio, Televisión, Prensa e Internet  Proceso Electoral 2011</dc:title>
  <dc:creator>he-man</dc:creator>
  <cp:lastModifiedBy>vym</cp:lastModifiedBy>
  <cp:revision>1589</cp:revision>
  <dcterms:created xsi:type="dcterms:W3CDTF">2006-01-10T23:45:08Z</dcterms:created>
  <dcterms:modified xsi:type="dcterms:W3CDTF">2012-07-09T18:59:17Z</dcterms:modified>
</cp:coreProperties>
</file>