
<file path=[Content_Types].xml><?xml version="1.0" encoding="utf-8"?>
<Types xmlns="http://schemas.openxmlformats.org/package/2006/content-types">
  <Override PartName="/ppt/slideMasters/slideMaster3.xml" ContentType="application/vnd.openxmlformats-officedocument.presentationml.slideMaster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5.xml" ContentType="application/vnd.openxmlformats-officedocument.them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Default Extension="png" ContentType="image/png"/>
  <Override PartName="/ppt/slideLayouts/slideLayout29.xml" ContentType="application/vnd.openxmlformats-officedocument.presentationml.slideLayout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2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83" r:id="rId2"/>
    <p:sldMasterId id="2147483660" r:id="rId3"/>
  </p:sldMasterIdLst>
  <p:notesMasterIdLst>
    <p:notesMasterId r:id="rId7"/>
  </p:notesMasterIdLst>
  <p:handoutMasterIdLst>
    <p:handoutMasterId r:id="rId8"/>
  </p:handoutMasterIdLst>
  <p:sldIdLst>
    <p:sldId id="256" r:id="rId4"/>
    <p:sldId id="258" r:id="rId5"/>
    <p:sldId id="259" r:id="rId6"/>
  </p:sldIdLst>
  <p:sldSz cx="6858000" cy="9144000" type="screen4x3"/>
  <p:notesSz cx="6858000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pitchFamily="34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pitchFamily="34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pitchFamily="34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pitchFamily="34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ＭＳ Ｐゴシック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ＭＳ Ｐゴシック" pitchFamily="34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7A2"/>
    <a:srgbClr val="990000"/>
    <a:srgbClr val="002EC0"/>
    <a:srgbClr val="002AC0"/>
    <a:srgbClr val="FF0000"/>
    <a:srgbClr val="66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50" d="100"/>
          <a:sy n="150" d="100"/>
        </p:scale>
        <p:origin x="-1092" y="1338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0" d="100"/>
          <a:sy n="60" d="100"/>
        </p:scale>
        <p:origin x="-1764" y="-78"/>
      </p:cViewPr>
      <p:guideLst>
        <p:guide orient="horz" pos="2928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Master" Target="slideMasters/slideMaster3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theme" Target="theme/theme1.xml"/><Relationship Id="rId5" Type="http://schemas.openxmlformats.org/officeDocument/2006/relationships/slide" Target="slides/slide2.xml"/><Relationship Id="rId10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t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defTabSz="906463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17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285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595" tIns="45297" rIns="90595" bIns="45297" numCol="1" anchor="b" anchorCtr="0" compatLnSpc="1">
            <a:prstTxWarp prst="textNoShape">
              <a:avLst/>
            </a:prstTxWarp>
          </a:bodyPr>
          <a:lstStyle>
            <a:lvl1pPr algn="r" defTabSz="906463">
              <a:defRPr sz="1200">
                <a:ea typeface="ＭＳ Ｐゴシック" charset="-128"/>
              </a:defRPr>
            </a:lvl1pPr>
          </a:lstStyle>
          <a:p>
            <a:pPr>
              <a:defRPr/>
            </a:pPr>
            <a:fld id="{0497288B-E1AB-4D40-AC3A-3355058B78D9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1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20900" y="696913"/>
            <a:ext cx="2616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6425"/>
            <a:ext cx="54864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a typeface="ＭＳ Ｐゴシック" charset="-128"/>
              </a:defRPr>
            </a:lvl1pPr>
          </a:lstStyle>
          <a:p>
            <a:pPr>
              <a:defRPr/>
            </a:pPr>
            <a:fld id="{94F41F50-7CBC-4D0F-A578-F42DC2BFA007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A4BD3BF-174B-4CB2-A9B7-87FDC79E42B1}" type="slidenum">
              <a:rPr lang="es-ES" smtClean="0">
                <a:ea typeface="ＭＳ Ｐゴシック" pitchFamily="34" charset="-128"/>
              </a:rPr>
              <a:pPr/>
              <a:t>1</a:t>
            </a:fld>
            <a:endParaRPr lang="es-ES" smtClean="0">
              <a:ea typeface="ＭＳ Ｐゴシック" pitchFamily="34" charset="-128"/>
            </a:endParaRPr>
          </a:p>
        </p:txBody>
      </p:sp>
      <p:sp>
        <p:nvSpPr>
          <p:cNvPr id="717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>
              <a:ea typeface="ＭＳ Ｐゴシック" pitchFamily="34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E603962-BB93-4E77-A259-6BB2B0E495F1}" type="slidenum">
              <a:rPr lang="es-ES" smtClean="0">
                <a:ea typeface="ＭＳ Ｐゴシック" pitchFamily="34" charset="-128"/>
              </a:rPr>
              <a:pPr/>
              <a:t>2</a:t>
            </a:fld>
            <a:endParaRPr lang="es-ES" smtClean="0">
              <a:ea typeface="ＭＳ Ｐゴシック" pitchFamily="34" charset="-128"/>
            </a:endParaRPr>
          </a:p>
        </p:txBody>
      </p:sp>
      <p:sp>
        <p:nvSpPr>
          <p:cNvPr id="81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>
              <a:ea typeface="ＭＳ Ｐゴシック" pitchFamily="34" charset="-128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E603962-BB93-4E77-A259-6BB2B0E495F1}" type="slidenum">
              <a:rPr lang="es-ES" smtClean="0">
                <a:ea typeface="ＭＳ Ｐゴシック" pitchFamily="34" charset="-128"/>
              </a:rPr>
              <a:pPr/>
              <a:t>3</a:t>
            </a:fld>
            <a:endParaRPr lang="es-ES" smtClean="0">
              <a:ea typeface="ＭＳ Ｐゴシック" pitchFamily="34" charset="-128"/>
            </a:endParaRPr>
          </a:p>
        </p:txBody>
      </p:sp>
      <p:sp>
        <p:nvSpPr>
          <p:cNvPr id="81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>
              <a:ea typeface="ＭＳ Ｐゴシック" pitchFamily="34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012C65-EABD-4D1E-A02A-E9605D502013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50C127-D6F7-40C6-967D-0723BADA3960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C1B060-50B0-498E-9B47-6C43BADB95DA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A5D405-C726-4480-8A0F-F34CFD29DF67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4FDD88-824B-485A-8E5D-CAEA1DADE4EC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B9D928-6563-4632-B12F-04D7DF656190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44B1B7-3D18-4152-BB30-579946C9E540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C92A07-607F-45B2-8520-AAB94508D5C9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7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4082AB-60DD-48D4-8441-C6AC8EE5446F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8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DF1C98-9D3C-41D2-8B59-1F9C36339A08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DF4AC9-C457-42D6-A61A-DE219CE5D641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4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12176F-EDBD-4606-A3AF-1442D79A590E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CACD7F-E062-4481-955C-CFB798E498A6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3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2D0E01-E5C2-475B-AF49-ED0303957C9B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EAF934-0B9A-43A2-AD32-D949FBEB1D05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37C30C-9153-4544-BA24-3E8CCAA4A39C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42900" y="2133600"/>
            <a:ext cx="6172200" cy="60340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BA1FD3-90C8-4B0F-9644-851C59E11C98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83F1EE-DBF9-4DC4-B890-E8FBA4D706A0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30A86D-4E13-4665-B27A-534ADD351EEC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926DB9-3339-4C28-AA4B-E21D1933F4C2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FBACB7-DAF7-46EB-AEE0-729226AD2EF1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1CE0CA-5560-45B6-A5B0-113C6004B51A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0F27-C0EA-406D-98A6-FC8E76349DEC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7A5BD5-EE39-4B77-8543-02096EDD1A2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9B4452-3B48-442E-AA3D-2273898B8523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3606AB-7C66-4D3F-8BDE-2478814FA37B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100CF5-C054-498A-B261-5721FE4231DB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1A7F38-711F-414E-93E9-270B5B4092B7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038DD6-E2C3-4EFB-8C5A-4E738F64632D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C74736-D409-4289-ACC3-C9F2CC09A884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7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589829-9C3D-4F82-A03C-6F28F970A70F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8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8E8A32-DFEC-4D55-9994-E70996CFDADD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CF169-F2FF-4E2C-9C5E-6A2C9C9D7796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4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949224-0C07-448F-8C79-A736C8959CD2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3F35F3-F9B1-4424-9D5C-BE502353BE5C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3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17092-2EB7-4F53-AFF4-FD93D1515605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579905-97F0-4CA5-9C70-44A996F86DBB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77E64B-6EE2-4AB7-A880-BB02B54ED69F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4E0DEB-C738-4C66-8246-B0126A2D85E2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6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2F15CD-F48A-4BA9-951F-67F67405877F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E8B8F2-CD74-41C2-882D-AEF8B98227E9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B9B05-B331-4484-905D-E20D6B1FBCFF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8C016F-2DBE-4A49-B628-C6CA980D9548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EFD2DC-57CB-4CBC-90C4-AB7774609E46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3" name="Text Box 89"/>
          <p:cNvSpPr txBox="1">
            <a:spLocks noChangeArrowheads="1"/>
          </p:cNvSpPr>
          <p:nvPr userDrawn="1"/>
        </p:nvSpPr>
        <p:spPr bwMode="auto">
          <a:xfrm>
            <a:off x="4005263" y="179388"/>
            <a:ext cx="2663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MX" sz="1400" b="1" smtClean="0">
                <a:solidFill>
                  <a:srgbClr val="0027A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PROCEDIMIENTO  DOCUMENTADO</a:t>
            </a:r>
          </a:p>
        </p:txBody>
      </p:sp>
      <p:sp>
        <p:nvSpPr>
          <p:cNvPr id="1027" name="AutoShape 90"/>
          <p:cNvSpPr>
            <a:spLocks noChangeArrowheads="1"/>
          </p:cNvSpPr>
          <p:nvPr userDrawn="1"/>
        </p:nvSpPr>
        <p:spPr bwMode="auto">
          <a:xfrm>
            <a:off x="1701800" y="468313"/>
            <a:ext cx="38877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r>
              <a:rPr lang="es-MX" sz="1200" b="1">
                <a:latin typeface="Arial Narrow" pitchFamily="34" charset="0"/>
              </a:rPr>
              <a:t>Nombre:</a:t>
            </a:r>
          </a:p>
        </p:txBody>
      </p:sp>
      <p:sp>
        <p:nvSpPr>
          <p:cNvPr id="1028" name="Text Box 95"/>
          <p:cNvSpPr txBox="1">
            <a:spLocks noChangeArrowheads="1"/>
          </p:cNvSpPr>
          <p:nvPr userDrawn="1"/>
        </p:nvSpPr>
        <p:spPr bwMode="auto">
          <a:xfrm>
            <a:off x="2276475" y="468313"/>
            <a:ext cx="3313113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 anchor="ctr"/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/>
              <a:t>Seguimiento de</a:t>
            </a:r>
            <a:r>
              <a:rPr lang="es-MX" sz="1200" baseline="0" dirty="0" smtClean="0"/>
              <a:t> actividades relacionadas con los Consejos Distritales y Municipales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29" name="AutoShape 97"/>
          <p:cNvSpPr>
            <a:spLocks noChangeArrowheads="1"/>
          </p:cNvSpPr>
          <p:nvPr userDrawn="1"/>
        </p:nvSpPr>
        <p:spPr bwMode="auto">
          <a:xfrm>
            <a:off x="5588000" y="468313"/>
            <a:ext cx="10810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>
              <a:defRPr/>
            </a:pPr>
            <a:r>
              <a:rPr lang="es-ES" altLang="ko-KR" sz="1200" b="1" dirty="0">
                <a:latin typeface="Arial Narrow" pitchFamily="34" charset="0"/>
                <a:ea typeface="Gulim" pitchFamily="34" charset="-127"/>
              </a:rPr>
              <a:t>Pág.:</a:t>
            </a:r>
            <a:r>
              <a:rPr lang="es-ES" altLang="ko-KR" sz="1200" dirty="0">
                <a:latin typeface="Arial Narrow" pitchFamily="34" charset="0"/>
                <a:ea typeface="Gulim" pitchFamily="34" charset="-127"/>
              </a:rPr>
              <a:t>  </a:t>
            </a:r>
            <a:fld id="{01B1FED8-1B80-402B-8EF9-E4433DB6D13A}" type="slidenum">
              <a:rPr lang="es-ES" altLang="ko-KR" sz="1200">
                <a:latin typeface="Arial Narrow" pitchFamily="34" charset="0"/>
                <a:ea typeface="Gulim" pitchFamily="34" charset="-127"/>
              </a:rPr>
              <a:pPr algn="ctr">
                <a:defRPr/>
              </a:pPr>
              <a:t>‹Nº›</a:t>
            </a:fld>
            <a:r>
              <a:rPr lang="es-ES" altLang="ko-KR" sz="1200" dirty="0">
                <a:latin typeface="Arial Narrow" pitchFamily="34" charset="0"/>
                <a:ea typeface="Gulim" pitchFamily="34" charset="-127"/>
              </a:rPr>
              <a:t>   de   </a:t>
            </a:r>
            <a:r>
              <a:rPr lang="es-ES" altLang="ko-KR" sz="1200" dirty="0" smtClean="0">
                <a:latin typeface="Arial Narrow" pitchFamily="34" charset="0"/>
                <a:ea typeface="Gulim" pitchFamily="34" charset="-127"/>
              </a:rPr>
              <a:t>3</a:t>
            </a:r>
            <a:endParaRPr lang="es-MX" sz="1200" b="1" dirty="0">
              <a:latin typeface="Arial Narrow" pitchFamily="34" charset="0"/>
            </a:endParaRPr>
          </a:p>
        </p:txBody>
      </p:sp>
      <p:sp>
        <p:nvSpPr>
          <p:cNvPr id="1123" name="Text Box 99"/>
          <p:cNvSpPr txBox="1">
            <a:spLocks noChangeArrowheads="1"/>
          </p:cNvSpPr>
          <p:nvPr userDrawn="1"/>
        </p:nvSpPr>
        <p:spPr bwMode="auto">
          <a:xfrm>
            <a:off x="333375" y="8397875"/>
            <a:ext cx="316706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ES" sz="1200" b="1" smtClean="0">
                <a:latin typeface="Arial Narrow" pitchFamily="34" charset="0"/>
              </a:rPr>
              <a:t>Elaboró:</a:t>
            </a:r>
            <a:r>
              <a:rPr lang="es-ES" sz="1200" smtClean="0">
                <a:latin typeface="Arial Narrow" pitchFamily="34" charset="0"/>
              </a:rPr>
              <a:t> Director de General</a:t>
            </a:r>
          </a:p>
        </p:txBody>
      </p:sp>
      <p:sp>
        <p:nvSpPr>
          <p:cNvPr id="1124" name="Text Box 100"/>
          <p:cNvSpPr txBox="1">
            <a:spLocks noChangeArrowheads="1"/>
          </p:cNvSpPr>
          <p:nvPr userDrawn="1"/>
        </p:nvSpPr>
        <p:spPr bwMode="auto">
          <a:xfrm>
            <a:off x="333375" y="8151813"/>
            <a:ext cx="63357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100" b="1" smtClean="0">
                <a:latin typeface="Arial Narrow" pitchFamily="34" charset="0"/>
              </a:rPr>
              <a:t>SIMBOLOGÍA:</a:t>
            </a:r>
            <a:r>
              <a:rPr lang="es-MX" sz="1100" smtClean="0">
                <a:latin typeface="Arial Narrow" pitchFamily="34" charset="0"/>
              </a:rPr>
              <a:t>                    Inicio / Fin                  Actividad                       Decisión               Conector                 Dirección</a:t>
            </a:r>
            <a:endParaRPr lang="es-ES" sz="1100" smtClean="0">
              <a:latin typeface="Arial Narrow" pitchFamily="34" charset="0"/>
            </a:endParaRPr>
          </a:p>
        </p:txBody>
      </p:sp>
      <p:sp>
        <p:nvSpPr>
          <p:cNvPr id="1032" name="AutoShape 101"/>
          <p:cNvSpPr>
            <a:spLocks noChangeArrowheads="1"/>
          </p:cNvSpPr>
          <p:nvPr userDrawn="1"/>
        </p:nvSpPr>
        <p:spPr bwMode="auto">
          <a:xfrm>
            <a:off x="1414463" y="8172450"/>
            <a:ext cx="358775" cy="144463"/>
          </a:xfrm>
          <a:prstGeom prst="flowChartTerminator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defRPr/>
            </a:pPr>
            <a:endParaRPr lang="es-MX"/>
          </a:p>
        </p:txBody>
      </p:sp>
      <p:sp>
        <p:nvSpPr>
          <p:cNvPr id="1033" name="Rectangle 102"/>
          <p:cNvSpPr>
            <a:spLocks noChangeArrowheads="1"/>
          </p:cNvSpPr>
          <p:nvPr userDrawn="1"/>
        </p:nvSpPr>
        <p:spPr bwMode="auto">
          <a:xfrm>
            <a:off x="2565400" y="8172450"/>
            <a:ext cx="287338" cy="1476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>
              <a:defRPr/>
            </a:pPr>
            <a:r>
              <a:rPr lang="es-MX" sz="300"/>
              <a:t> </a:t>
            </a:r>
            <a:endParaRPr lang="es-ES" sz="300"/>
          </a:p>
        </p:txBody>
      </p:sp>
      <p:sp>
        <p:nvSpPr>
          <p:cNvPr id="1034" name="AutoShape 103"/>
          <p:cNvSpPr>
            <a:spLocks noChangeArrowheads="1"/>
          </p:cNvSpPr>
          <p:nvPr userDrawn="1"/>
        </p:nvSpPr>
        <p:spPr bwMode="auto">
          <a:xfrm>
            <a:off x="3643313" y="8172450"/>
            <a:ext cx="433387" cy="144463"/>
          </a:xfrm>
          <a:prstGeom prst="flowChartExtra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defRPr/>
            </a:pPr>
            <a:endParaRPr lang="es-MX"/>
          </a:p>
        </p:txBody>
      </p:sp>
      <p:sp>
        <p:nvSpPr>
          <p:cNvPr id="1035" name="Line 104"/>
          <p:cNvSpPr>
            <a:spLocks noChangeShapeType="1"/>
          </p:cNvSpPr>
          <p:nvPr userDrawn="1"/>
        </p:nvSpPr>
        <p:spPr bwMode="auto">
          <a:xfrm>
            <a:off x="5661025" y="8243888"/>
            <a:ext cx="287338" cy="1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pPr>
              <a:defRPr/>
            </a:pPr>
            <a:endParaRPr lang="es-MX"/>
          </a:p>
        </p:txBody>
      </p:sp>
      <p:sp>
        <p:nvSpPr>
          <p:cNvPr id="1036" name="AutoShape 105"/>
          <p:cNvSpPr>
            <a:spLocks noChangeArrowheads="1"/>
          </p:cNvSpPr>
          <p:nvPr userDrawn="1"/>
        </p:nvSpPr>
        <p:spPr bwMode="auto">
          <a:xfrm>
            <a:off x="333375" y="8604250"/>
            <a:ext cx="3240088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s-MX" sz="1000" b="1">
              <a:latin typeface="Arial Narrow" pitchFamily="34" charset="0"/>
            </a:endParaRPr>
          </a:p>
        </p:txBody>
      </p:sp>
      <p:sp>
        <p:nvSpPr>
          <p:cNvPr id="1037" name="AutoShape 106"/>
          <p:cNvSpPr>
            <a:spLocks noChangeArrowheads="1"/>
          </p:cNvSpPr>
          <p:nvPr userDrawn="1"/>
        </p:nvSpPr>
        <p:spPr bwMode="auto">
          <a:xfrm>
            <a:off x="333375" y="8394700"/>
            <a:ext cx="3240088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s-MX" sz="1000" b="1">
              <a:latin typeface="Arial Narrow" pitchFamily="34" charset="0"/>
            </a:endParaRPr>
          </a:p>
        </p:txBody>
      </p:sp>
      <p:sp>
        <p:nvSpPr>
          <p:cNvPr id="1038" name="AutoShape 107"/>
          <p:cNvSpPr>
            <a:spLocks noChangeArrowheads="1"/>
          </p:cNvSpPr>
          <p:nvPr userDrawn="1"/>
        </p:nvSpPr>
        <p:spPr bwMode="auto">
          <a:xfrm>
            <a:off x="333375" y="8101013"/>
            <a:ext cx="6335713" cy="2936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s-MX" sz="1000" b="1">
              <a:latin typeface="Arial Narrow" pitchFamily="34" charset="0"/>
            </a:endParaRPr>
          </a:p>
        </p:txBody>
      </p:sp>
      <p:sp>
        <p:nvSpPr>
          <p:cNvPr id="1132" name="Text Box 108"/>
          <p:cNvSpPr txBox="1">
            <a:spLocks noChangeArrowheads="1"/>
          </p:cNvSpPr>
          <p:nvPr userDrawn="1"/>
        </p:nvSpPr>
        <p:spPr bwMode="auto">
          <a:xfrm>
            <a:off x="3571875" y="8385175"/>
            <a:ext cx="3097213" cy="239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tIns="10800" anchor="ctr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  <a:ea typeface="ＭＳ Ｐゴシック" charset="-128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ES" sz="1200" b="1" smtClean="0">
                <a:latin typeface="Arial Narrow" pitchFamily="34" charset="0"/>
              </a:rPr>
              <a:t>Aprobó:</a:t>
            </a:r>
            <a:r>
              <a:rPr lang="es-ES" sz="1200" smtClean="0">
                <a:latin typeface="Arial Narrow" pitchFamily="34" charset="0"/>
              </a:rPr>
              <a:t> Representante del SGC</a:t>
            </a:r>
          </a:p>
        </p:txBody>
      </p:sp>
      <p:sp>
        <p:nvSpPr>
          <p:cNvPr id="1040" name="AutoShape 109"/>
          <p:cNvSpPr>
            <a:spLocks noChangeArrowheads="1"/>
          </p:cNvSpPr>
          <p:nvPr userDrawn="1"/>
        </p:nvSpPr>
        <p:spPr bwMode="auto">
          <a:xfrm>
            <a:off x="3573463" y="8604250"/>
            <a:ext cx="3095625" cy="287338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s-MX" sz="1000" b="1">
              <a:latin typeface="Arial Narrow" pitchFamily="34" charset="0"/>
            </a:endParaRPr>
          </a:p>
        </p:txBody>
      </p:sp>
      <p:sp>
        <p:nvSpPr>
          <p:cNvPr id="1041" name="AutoShape 110"/>
          <p:cNvSpPr>
            <a:spLocks noChangeArrowheads="1"/>
          </p:cNvSpPr>
          <p:nvPr userDrawn="1"/>
        </p:nvSpPr>
        <p:spPr bwMode="auto">
          <a:xfrm>
            <a:off x="3573463" y="8394700"/>
            <a:ext cx="3095625" cy="209550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s-MX" sz="1000" b="1">
              <a:latin typeface="Arial Narrow" pitchFamily="34" charset="0"/>
            </a:endParaRPr>
          </a:p>
        </p:txBody>
      </p:sp>
      <p:sp>
        <p:nvSpPr>
          <p:cNvPr id="1042" name="Oval 111"/>
          <p:cNvSpPr>
            <a:spLocks noChangeArrowheads="1"/>
          </p:cNvSpPr>
          <p:nvPr userDrawn="1"/>
        </p:nvSpPr>
        <p:spPr bwMode="auto">
          <a:xfrm>
            <a:off x="4797425" y="8172450"/>
            <a:ext cx="144463" cy="144463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s-MX"/>
          </a:p>
        </p:txBody>
      </p:sp>
      <p:sp>
        <p:nvSpPr>
          <p:cNvPr id="1043" name="AutoShape 139"/>
          <p:cNvSpPr>
            <a:spLocks noChangeArrowheads="1"/>
          </p:cNvSpPr>
          <p:nvPr userDrawn="1"/>
        </p:nvSpPr>
        <p:spPr bwMode="auto">
          <a:xfrm>
            <a:off x="5229225" y="827088"/>
            <a:ext cx="1439863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r>
              <a:rPr lang="es-MX" sz="1200" b="1">
                <a:latin typeface="Arial Narrow" pitchFamily="34" charset="0"/>
              </a:rPr>
              <a:t>Clave:</a:t>
            </a:r>
          </a:p>
        </p:txBody>
      </p:sp>
      <p:sp>
        <p:nvSpPr>
          <p:cNvPr id="1044" name="AutoShape 142"/>
          <p:cNvSpPr>
            <a:spLocks noChangeArrowheads="1"/>
          </p:cNvSpPr>
          <p:nvPr userDrawn="1"/>
        </p:nvSpPr>
        <p:spPr bwMode="auto">
          <a:xfrm>
            <a:off x="4292600" y="827088"/>
            <a:ext cx="936625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r>
              <a:rPr lang="es-MX" sz="1200" b="1">
                <a:latin typeface="Arial Narrow" pitchFamily="34" charset="0"/>
              </a:rPr>
              <a:t>Cambio:</a:t>
            </a:r>
            <a:r>
              <a:rPr lang="es-MX" sz="1200">
                <a:latin typeface="Arial Narrow" pitchFamily="34" charset="0"/>
              </a:rPr>
              <a:t>  00</a:t>
            </a:r>
            <a:endParaRPr lang="es-MX" sz="1200" b="1">
              <a:latin typeface="Arial Narrow" pitchFamily="34" charset="0"/>
            </a:endParaRPr>
          </a:p>
        </p:txBody>
      </p:sp>
      <p:sp>
        <p:nvSpPr>
          <p:cNvPr id="1045" name="Text Box 144"/>
          <p:cNvSpPr txBox="1">
            <a:spLocks noChangeArrowheads="1"/>
          </p:cNvSpPr>
          <p:nvPr userDrawn="1"/>
        </p:nvSpPr>
        <p:spPr bwMode="auto">
          <a:xfrm>
            <a:off x="5734050" y="874713"/>
            <a:ext cx="865188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/>
            <a:ext uri="{91240B29-F687-4F45-9708-019B960494DF}"/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defRPr/>
            </a:pPr>
            <a:r>
              <a:rPr lang="es-MX" sz="1200" dirty="0" smtClean="0">
                <a:latin typeface="Arial Narrow" charset="0"/>
              </a:rPr>
              <a:t>P-ADM-51</a:t>
            </a:r>
            <a:endParaRPr lang="es-ES" sz="1200" dirty="0" smtClean="0">
              <a:latin typeface="Arial Narrow" charset="0"/>
            </a:endParaRPr>
          </a:p>
        </p:txBody>
      </p:sp>
      <p:sp>
        <p:nvSpPr>
          <p:cNvPr id="1046" name="AutoShape 140"/>
          <p:cNvSpPr>
            <a:spLocks noChangeArrowheads="1"/>
          </p:cNvSpPr>
          <p:nvPr userDrawn="1"/>
        </p:nvSpPr>
        <p:spPr bwMode="auto">
          <a:xfrm>
            <a:off x="1700213" y="827088"/>
            <a:ext cx="1296987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r>
              <a:rPr lang="es-MX" sz="1200" b="1" dirty="0">
                <a:latin typeface="Arial Narrow" pitchFamily="34" charset="0"/>
              </a:rPr>
              <a:t>Emisión: </a:t>
            </a:r>
            <a:r>
              <a:rPr lang="es-MX" sz="1200" dirty="0" smtClean="0">
                <a:latin typeface="Arial Narrow" pitchFamily="34" charset="0"/>
              </a:rPr>
              <a:t>10-02-12</a:t>
            </a:r>
            <a:endParaRPr lang="es-MX" sz="1200" dirty="0">
              <a:latin typeface="Arial Narrow" pitchFamily="34" charset="0"/>
            </a:endParaRPr>
          </a:p>
        </p:txBody>
      </p:sp>
      <p:sp>
        <p:nvSpPr>
          <p:cNvPr id="1047" name="AutoShape 141"/>
          <p:cNvSpPr>
            <a:spLocks noChangeArrowheads="1"/>
          </p:cNvSpPr>
          <p:nvPr userDrawn="1"/>
        </p:nvSpPr>
        <p:spPr bwMode="auto">
          <a:xfrm>
            <a:off x="2997200" y="827088"/>
            <a:ext cx="1296988" cy="358775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r>
              <a:rPr lang="es-MX" sz="1200" b="1" dirty="0">
                <a:latin typeface="Arial Narrow" pitchFamily="34" charset="0"/>
              </a:rPr>
              <a:t>Revisión</a:t>
            </a:r>
            <a:r>
              <a:rPr lang="es-MX" sz="1100" b="1" dirty="0">
                <a:latin typeface="Arial Narrow" pitchFamily="34" charset="0"/>
              </a:rPr>
              <a:t>: </a:t>
            </a:r>
            <a:r>
              <a:rPr lang="es-MX" sz="1100" dirty="0" smtClean="0">
                <a:latin typeface="Arial Narrow" pitchFamily="34" charset="0"/>
              </a:rPr>
              <a:t>10-02-12</a:t>
            </a:r>
            <a:endParaRPr lang="es-MX" sz="1100" dirty="0">
              <a:latin typeface="Arial Narrow" pitchFamily="34" charset="0"/>
            </a:endParaRPr>
          </a:p>
        </p:txBody>
      </p:sp>
      <p:pic>
        <p:nvPicPr>
          <p:cNvPr id="1048" name="Imagen 1"/>
          <p:cNvPicPr>
            <a:picLocks noChangeAspect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44450" y="468313"/>
            <a:ext cx="1655763" cy="719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85" r:id="rId2"/>
    <p:sldLayoutId id="2147483686" r:id="rId3"/>
    <p:sldLayoutId id="2147483687" r:id="rId4"/>
    <p:sldLayoutId id="2147483688" r:id="rId5"/>
    <p:sldLayoutId id="2147483689" r:id="rId6"/>
    <p:sldLayoutId id="2147483690" r:id="rId7"/>
    <p:sldLayoutId id="2147483691" r:id="rId8"/>
    <p:sldLayoutId id="2147483692" r:id="rId9"/>
    <p:sldLayoutId id="2147483693" r:id="rId10"/>
    <p:sldLayoutId id="2147483694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Marcador de título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Clic para editar título</a:t>
            </a:r>
            <a:endParaRPr lang="es-ES" smtClean="0"/>
          </a:p>
        </p:txBody>
      </p:sp>
      <p:sp>
        <p:nvSpPr>
          <p:cNvPr id="2051" name="Marcador de texto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 smtClean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  <a:ea typeface="ＭＳ Ｐゴシック" charset="-128"/>
              </a:defRPr>
            </a:lvl1pPr>
          </a:lstStyle>
          <a:p>
            <a:pPr>
              <a:defRPr/>
            </a:pPr>
            <a:fld id="{BE9CE5AC-6596-4316-81C7-78780D386E51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  <a:ea typeface="ＭＳ Ｐゴシック" charset="-128"/>
              </a:defRPr>
            </a:lvl1pPr>
          </a:lstStyle>
          <a:p>
            <a:pPr>
              <a:defRPr/>
            </a:pPr>
            <a:fld id="{3E48E1DB-B215-4DCB-BE2B-D3E62F9B537E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96" r:id="rId2"/>
    <p:sldLayoutId id="2147483697" r:id="rId3"/>
    <p:sldLayoutId id="2147483698" r:id="rId4"/>
    <p:sldLayoutId id="2147483699" r:id="rId5"/>
    <p:sldLayoutId id="2147483700" r:id="rId6"/>
    <p:sldLayoutId id="2147483701" r:id="rId7"/>
    <p:sldLayoutId id="2147483702" r:id="rId8"/>
    <p:sldLayoutId id="2147483703" r:id="rId9"/>
    <p:sldLayoutId id="2147483704" r:id="rId10"/>
    <p:sldLayoutId id="2147483705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ＭＳ Ｐゴシック" charset="0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ＭＳ Ｐゴシック" charset="0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ＭＳ Ｐゴシック" charset="0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Marcador de título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Clic para editar título</a:t>
            </a:r>
            <a:endParaRPr lang="es-ES" smtClean="0"/>
          </a:p>
        </p:txBody>
      </p:sp>
      <p:sp>
        <p:nvSpPr>
          <p:cNvPr id="3075" name="Marcador de texto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 smtClean="0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  <a:ea typeface="ＭＳ Ｐゴシック" charset="-128"/>
              </a:defRPr>
            </a:lvl1pPr>
          </a:lstStyle>
          <a:p>
            <a:pPr>
              <a:defRPr/>
            </a:pPr>
            <a:fld id="{2999FA17-54EF-42F9-A781-5EDAFE295F1E}" type="datetimeFigureOut">
              <a:rPr lang="es-ES"/>
              <a:pPr>
                <a:defRPr/>
              </a:pPr>
              <a:t>19/04/2012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  <a:ea typeface="ＭＳ Ｐゴシック" charset="-128"/>
              </a:defRPr>
            </a:lvl1pPr>
          </a:lstStyle>
          <a:p>
            <a:pPr>
              <a:defRPr/>
            </a:pPr>
            <a:fld id="{22007816-A7D4-44CC-BF31-F2300FD7237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6" r:id="rId1"/>
    <p:sldLayoutId id="2147483707" r:id="rId2"/>
    <p:sldLayoutId id="2147483708" r:id="rId3"/>
    <p:sldLayoutId id="2147483709" r:id="rId4"/>
    <p:sldLayoutId id="2147483710" r:id="rId5"/>
    <p:sldLayoutId id="2147483711" r:id="rId6"/>
    <p:sldLayoutId id="2147483712" r:id="rId7"/>
    <p:sldLayoutId id="2147483713" r:id="rId8"/>
    <p:sldLayoutId id="2147483714" r:id="rId9"/>
    <p:sldLayoutId id="2147483715" r:id="rId10"/>
    <p:sldLayoutId id="2147483716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ＭＳ Ｐゴシック" charset="0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ＭＳ Ｐゴシック" charset="0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ＭＳ Ｐゴシック" charset="0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5"/>
          <p:cNvSpPr txBox="1">
            <a:spLocks noChangeArrowheads="1"/>
          </p:cNvSpPr>
          <p:nvPr/>
        </p:nvSpPr>
        <p:spPr bwMode="auto">
          <a:xfrm>
            <a:off x="333375" y="4454525"/>
            <a:ext cx="6335713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4. CONTROL DE CAMBIOS:</a:t>
            </a:r>
            <a:endParaRPr lang="es-ES" sz="1000" b="1">
              <a:latin typeface="Arial Narrow" pitchFamily="34" charset="0"/>
            </a:endParaRPr>
          </a:p>
        </p:txBody>
      </p:sp>
      <p:sp>
        <p:nvSpPr>
          <p:cNvPr id="4099" name="AutoShape 87"/>
          <p:cNvSpPr>
            <a:spLocks noChangeArrowheads="1"/>
          </p:cNvSpPr>
          <p:nvPr/>
        </p:nvSpPr>
        <p:spPr bwMode="auto">
          <a:xfrm>
            <a:off x="333375" y="1258888"/>
            <a:ext cx="6335713" cy="6769100"/>
          </a:xfrm>
          <a:prstGeom prst="roundRect">
            <a:avLst>
              <a:gd name="adj" fmla="val 1894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s-MX" sz="1000" b="1">
              <a:latin typeface="Arial Narrow" pitchFamily="34" charset="0"/>
            </a:endParaRPr>
          </a:p>
        </p:txBody>
      </p:sp>
      <p:graphicFrame>
        <p:nvGraphicFramePr>
          <p:cNvPr id="2080" name="Group 32"/>
          <p:cNvGraphicFramePr>
            <a:graphicFrameLocks noGrp="1"/>
          </p:cNvGraphicFramePr>
          <p:nvPr/>
        </p:nvGraphicFramePr>
        <p:xfrm>
          <a:off x="476250" y="4841875"/>
          <a:ext cx="6048375" cy="889000"/>
        </p:xfrm>
        <a:graphic>
          <a:graphicData uri="http://schemas.openxmlformats.org/drawingml/2006/table">
            <a:tbl>
              <a:tblPr/>
              <a:tblGrid>
                <a:gridCol w="1146175"/>
                <a:gridCol w="3870325"/>
                <a:gridCol w="1031875"/>
              </a:tblGrid>
              <a:tr h="2159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No. de Cambio</a:t>
                      </a:r>
                      <a:endParaRPr kumimoji="0" lang="es-MX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Descripción del Cambio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Fecha</a:t>
                      </a:r>
                      <a:endParaRPr kumimoji="0" lang="es-MX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49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00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  <a:cs typeface="Times New Roman" pitchFamily="18" charset="0"/>
                        </a:rPr>
                        <a:t>Nueva Creación</a:t>
                      </a: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MX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ＭＳ Ｐゴシック" charset="-128"/>
                        </a:rPr>
                        <a:t>10-02-12</a:t>
                      </a: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MX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pitchFamily="34" charset="0"/>
                        <a:ea typeface="ＭＳ Ｐゴシック" charset="-128"/>
                      </a:endParaRPr>
                    </a:p>
                  </a:txBody>
                  <a:tcPr marL="36000" marR="36000" marT="18000" marB="1800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122" name="Text Box 224"/>
          <p:cNvSpPr txBox="1">
            <a:spLocks noChangeArrowheads="1"/>
          </p:cNvSpPr>
          <p:nvPr/>
        </p:nvSpPr>
        <p:spPr bwMode="auto">
          <a:xfrm>
            <a:off x="336550" y="1366838"/>
            <a:ext cx="6340475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1. OBJETIVO. </a:t>
            </a:r>
            <a:r>
              <a:rPr lang="es-ES" sz="1000">
                <a:latin typeface="Arial Narrow" pitchFamily="34" charset="0"/>
              </a:rPr>
              <a:t>Eficientar la ejecución y operación de actividades del personal de la Dirección General.</a:t>
            </a:r>
          </a:p>
        </p:txBody>
      </p:sp>
      <p:sp>
        <p:nvSpPr>
          <p:cNvPr id="4123" name="Text Box 225"/>
          <p:cNvSpPr txBox="1">
            <a:spLocks noChangeArrowheads="1"/>
          </p:cNvSpPr>
          <p:nvPr/>
        </p:nvSpPr>
        <p:spPr bwMode="auto">
          <a:xfrm>
            <a:off x="342900" y="2159000"/>
            <a:ext cx="632618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spcBef>
                <a:spcPct val="50000"/>
              </a:spcBef>
            </a:pPr>
            <a:r>
              <a:rPr lang="es-MX" sz="1000" b="1" dirty="0">
                <a:latin typeface="Arial Narrow" pitchFamily="34" charset="0"/>
              </a:rPr>
              <a:t>2. </a:t>
            </a:r>
            <a:r>
              <a:rPr lang="es-MX" sz="1000" b="1" dirty="0" smtClean="0">
                <a:latin typeface="Arial Narrow" pitchFamily="34" charset="0"/>
              </a:rPr>
              <a:t>ALCANCE. </a:t>
            </a:r>
            <a:r>
              <a:rPr lang="es-ES_tradnl" sz="1000" dirty="0" smtClean="0">
                <a:latin typeface="Arial Narrow" pitchFamily="34" charset="0"/>
              </a:rPr>
              <a:t>Este procedimiento aplica para la revisión y seguimiento de actividades relacionadas con los Consejos </a:t>
            </a:r>
            <a:r>
              <a:rPr lang="es-ES_tradnl" sz="1000" dirty="0" smtClean="0">
                <a:latin typeface="Arial Narrow" pitchFamily="34" charset="0"/>
              </a:rPr>
              <a:t>Distritales y Municipales, </a:t>
            </a:r>
            <a:r>
              <a:rPr lang="es-ES_tradnl" sz="1000" dirty="0" smtClean="0">
                <a:latin typeface="Arial Narrow" pitchFamily="34" charset="0"/>
              </a:rPr>
              <a:t>así como la dotación de insumos que necesitan para que funcionen correctamente.</a:t>
            </a:r>
            <a:endParaRPr lang="es-ES" sz="1000" dirty="0">
              <a:latin typeface="Arial Narrow" pitchFamily="34" charset="0"/>
            </a:endParaRPr>
          </a:p>
        </p:txBody>
      </p:sp>
      <p:sp>
        <p:nvSpPr>
          <p:cNvPr id="4124" name="Text Box 226"/>
          <p:cNvSpPr txBox="1">
            <a:spLocks noChangeArrowheads="1"/>
          </p:cNvSpPr>
          <p:nvPr/>
        </p:nvSpPr>
        <p:spPr bwMode="auto">
          <a:xfrm>
            <a:off x="333375" y="2860675"/>
            <a:ext cx="6335713" cy="4778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712788" indent="-712788" algn="just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3. TERMINOLOGÍA.</a:t>
            </a:r>
          </a:p>
          <a:p>
            <a:pPr marL="712788" indent="-712788" algn="just">
              <a:spcBef>
                <a:spcPct val="50000"/>
              </a:spcBef>
            </a:pPr>
            <a:r>
              <a:rPr lang="es-MX" sz="1000" b="1">
                <a:latin typeface="Arial Narrow" pitchFamily="34" charset="0"/>
              </a:rPr>
              <a:t>N/A (no aplica)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AutoShape 238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Actividades </a:t>
            </a:r>
          </a:p>
        </p:txBody>
      </p:sp>
      <p:sp>
        <p:nvSpPr>
          <p:cNvPr id="5123" name="AutoShape 239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Referencias</a:t>
            </a:r>
          </a:p>
        </p:txBody>
      </p:sp>
      <p:sp>
        <p:nvSpPr>
          <p:cNvPr id="5124" name="AutoShape 240"/>
          <p:cNvSpPr>
            <a:spLocks noChangeArrowheads="1"/>
          </p:cNvSpPr>
          <p:nvPr/>
        </p:nvSpPr>
        <p:spPr bwMode="auto">
          <a:xfrm>
            <a:off x="5373688" y="1619250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5125" name="AutoShape 241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5126" name="AutoShape 242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5127" name="AutoShape 534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Responsable</a:t>
            </a:r>
          </a:p>
        </p:txBody>
      </p:sp>
      <p:sp>
        <p:nvSpPr>
          <p:cNvPr id="5128" name="AutoShape 648"/>
          <p:cNvSpPr>
            <a:spLocks noChangeArrowheads="1"/>
          </p:cNvSpPr>
          <p:nvPr/>
        </p:nvSpPr>
        <p:spPr bwMode="auto">
          <a:xfrm>
            <a:off x="3214688" y="1979712"/>
            <a:ext cx="574675" cy="165100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tIns="10800" bIns="10800" anchor="ctr"/>
          <a:lstStyle/>
          <a:p>
            <a:pPr algn="ctr">
              <a:lnSpc>
                <a:spcPct val="70000"/>
              </a:lnSpc>
            </a:pPr>
            <a:r>
              <a:rPr lang="es-MX" sz="900">
                <a:latin typeface="Arial Narrow" pitchFamily="34" charset="0"/>
              </a:rPr>
              <a:t>Inicio</a:t>
            </a:r>
          </a:p>
        </p:txBody>
      </p:sp>
      <p:cxnSp>
        <p:nvCxnSpPr>
          <p:cNvPr id="5129" name="AutoShape 649"/>
          <p:cNvCxnSpPr>
            <a:cxnSpLocks noChangeShapeType="1"/>
            <a:stCxn id="5128" idx="2"/>
          </p:cNvCxnSpPr>
          <p:nvPr/>
        </p:nvCxnSpPr>
        <p:spPr bwMode="auto">
          <a:xfrm rot="5400000">
            <a:off x="3404047" y="2241773"/>
            <a:ext cx="194940" cy="101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5130" name="Rectangle 652"/>
          <p:cNvSpPr>
            <a:spLocks noChangeArrowheads="1"/>
          </p:cNvSpPr>
          <p:nvPr/>
        </p:nvSpPr>
        <p:spPr bwMode="auto">
          <a:xfrm>
            <a:off x="1698625" y="3491186"/>
            <a:ext cx="3600450" cy="2159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 smtClean="0"/>
              <a:t>Se revisa el calendario de Actividades para solicitar proyectos de sesión</a:t>
            </a:r>
            <a:endParaRPr lang="es-ES" sz="900" dirty="0"/>
          </a:p>
        </p:txBody>
      </p:sp>
      <p:sp>
        <p:nvSpPr>
          <p:cNvPr id="5131" name="Rectangle 653"/>
          <p:cNvSpPr>
            <a:spLocks noChangeArrowheads="1"/>
          </p:cNvSpPr>
          <p:nvPr/>
        </p:nvSpPr>
        <p:spPr bwMode="auto">
          <a:xfrm>
            <a:off x="1698625" y="3851548"/>
            <a:ext cx="3600450" cy="28733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solicita a jurídico proyecto de sesiones</a:t>
            </a:r>
            <a:endParaRPr lang="es-ES_tradnl" sz="900" dirty="0"/>
          </a:p>
        </p:txBody>
      </p:sp>
      <p:cxnSp>
        <p:nvCxnSpPr>
          <p:cNvPr id="5132" name="AutoShape 681"/>
          <p:cNvCxnSpPr>
            <a:cxnSpLocks noChangeShapeType="1"/>
            <a:stCxn id="5130" idx="2"/>
            <a:endCxn id="5131" idx="0"/>
          </p:cNvCxnSpPr>
          <p:nvPr/>
        </p:nvCxnSpPr>
        <p:spPr bwMode="auto">
          <a:xfrm>
            <a:off x="3498850" y="3707086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5133" name="AutoShape 684"/>
          <p:cNvCxnSpPr>
            <a:cxnSpLocks noChangeShapeType="1"/>
            <a:stCxn id="5131" idx="2"/>
            <a:endCxn id="5139" idx="0"/>
          </p:cNvCxnSpPr>
          <p:nvPr/>
        </p:nvCxnSpPr>
        <p:spPr bwMode="auto">
          <a:xfrm rot="16200000" flipH="1">
            <a:off x="3427413" y="4210323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5134" name="Rectangle 700"/>
          <p:cNvSpPr>
            <a:spLocks noChangeArrowheads="1"/>
          </p:cNvSpPr>
          <p:nvPr/>
        </p:nvSpPr>
        <p:spPr bwMode="auto">
          <a:xfrm>
            <a:off x="404813" y="3853136"/>
            <a:ext cx="1150937" cy="285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_tradnl" sz="900">
                <a:latin typeface="Arial Narrow" pitchFamily="34" charset="0"/>
              </a:rPr>
              <a:t>Jefes de departamento</a:t>
            </a:r>
          </a:p>
        </p:txBody>
      </p:sp>
      <p:sp>
        <p:nvSpPr>
          <p:cNvPr id="5135" name="Rectangle 666"/>
          <p:cNvSpPr>
            <a:spLocks noChangeArrowheads="1"/>
          </p:cNvSpPr>
          <p:nvPr/>
        </p:nvSpPr>
        <p:spPr bwMode="auto">
          <a:xfrm>
            <a:off x="5373688" y="3470548"/>
            <a:ext cx="1277937" cy="257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Calendario de sesiones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8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5136" name="Rectangle 700"/>
          <p:cNvSpPr>
            <a:spLocks noChangeArrowheads="1"/>
          </p:cNvSpPr>
          <p:nvPr/>
        </p:nvSpPr>
        <p:spPr bwMode="auto">
          <a:xfrm>
            <a:off x="404813" y="3491285"/>
            <a:ext cx="1150937" cy="21602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900" dirty="0">
                <a:latin typeface="Arial Narrow" pitchFamily="34" charset="0"/>
              </a:rPr>
              <a:t>Jefe de Departamento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137" name="Rectangle 701"/>
          <p:cNvSpPr>
            <a:spLocks noChangeArrowheads="1"/>
          </p:cNvSpPr>
          <p:nvPr/>
        </p:nvSpPr>
        <p:spPr bwMode="auto">
          <a:xfrm>
            <a:off x="333375" y="4211911"/>
            <a:ext cx="1223963" cy="287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" sz="900" dirty="0">
                <a:latin typeface="Arial Narrow" pitchFamily="34" charset="0"/>
              </a:rPr>
              <a:t>J</a:t>
            </a:r>
            <a:r>
              <a:rPr lang="es-ES_tradnl" sz="900" dirty="0">
                <a:latin typeface="Arial Narrow" pitchFamily="34" charset="0"/>
              </a:rPr>
              <a:t>efe de departamento / coordinadores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138" name="Rectangle 701"/>
          <p:cNvSpPr>
            <a:spLocks noChangeArrowheads="1"/>
          </p:cNvSpPr>
          <p:nvPr/>
        </p:nvSpPr>
        <p:spPr bwMode="auto">
          <a:xfrm>
            <a:off x="333375" y="4716736"/>
            <a:ext cx="1223963" cy="287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J</a:t>
            </a:r>
            <a:r>
              <a:rPr lang="es-ES_tradnl" sz="900" dirty="0" smtClean="0">
                <a:latin typeface="Arial Narrow" pitchFamily="34" charset="0"/>
              </a:rPr>
              <a:t>efe 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139" name="Rectangle 656"/>
          <p:cNvSpPr>
            <a:spLocks noChangeArrowheads="1"/>
          </p:cNvSpPr>
          <p:nvPr/>
        </p:nvSpPr>
        <p:spPr bwMode="auto">
          <a:xfrm>
            <a:off x="1700213" y="4283348"/>
            <a:ext cx="3600450" cy="36066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corrobora si están los elementos necesarios para llevarse a cabo la sesión en los consejos distritales  y se le da seguimiento al desarrollo de las sesiones.</a:t>
            </a:r>
            <a:endParaRPr lang="es-ES" sz="900" dirty="0"/>
          </a:p>
        </p:txBody>
      </p:sp>
      <p:sp>
        <p:nvSpPr>
          <p:cNvPr id="5140" name="Rectangle 656"/>
          <p:cNvSpPr>
            <a:spLocks noChangeArrowheads="1"/>
          </p:cNvSpPr>
          <p:nvPr/>
        </p:nvSpPr>
        <p:spPr bwMode="auto">
          <a:xfrm>
            <a:off x="1701800" y="4831036"/>
            <a:ext cx="3600450" cy="36195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remite ficha informativa para conocimiento a Presidente, Secretario Ejecutivo y Director General</a:t>
            </a:r>
            <a:endParaRPr lang="es-ES" sz="900" dirty="0"/>
          </a:p>
        </p:txBody>
      </p:sp>
      <p:cxnSp>
        <p:nvCxnSpPr>
          <p:cNvPr id="5141" name="AutoShape 32"/>
          <p:cNvCxnSpPr>
            <a:cxnSpLocks noChangeShapeType="1"/>
            <a:stCxn id="5139" idx="2"/>
            <a:endCxn id="5140" idx="0"/>
          </p:cNvCxnSpPr>
          <p:nvPr/>
        </p:nvCxnSpPr>
        <p:spPr bwMode="auto">
          <a:xfrm rot="16200000" flipH="1">
            <a:off x="3407717" y="4736728"/>
            <a:ext cx="187028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5142" name="AutoShape 32"/>
          <p:cNvCxnSpPr>
            <a:cxnSpLocks noChangeShapeType="1"/>
            <a:stCxn id="5140" idx="2"/>
            <a:endCxn id="5144" idx="0"/>
          </p:cNvCxnSpPr>
          <p:nvPr/>
        </p:nvCxnSpPr>
        <p:spPr bwMode="auto">
          <a:xfrm>
            <a:off x="3502025" y="5192986"/>
            <a:ext cx="0" cy="1651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5143" name="Rectangle 701"/>
          <p:cNvSpPr>
            <a:spLocks noChangeArrowheads="1"/>
          </p:cNvSpPr>
          <p:nvPr/>
        </p:nvSpPr>
        <p:spPr bwMode="auto">
          <a:xfrm>
            <a:off x="333375" y="5219973"/>
            <a:ext cx="1223963" cy="287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J</a:t>
            </a:r>
            <a:r>
              <a:rPr lang="es-ES_tradnl" sz="900" dirty="0" smtClean="0">
                <a:latin typeface="Arial Narrow" pitchFamily="34" charset="0"/>
              </a:rPr>
              <a:t>efe de departamento / coordinadores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144" name="Rectangle 656"/>
          <p:cNvSpPr>
            <a:spLocks noChangeArrowheads="1"/>
          </p:cNvSpPr>
          <p:nvPr/>
        </p:nvSpPr>
        <p:spPr bwMode="auto">
          <a:xfrm>
            <a:off x="1701800" y="5358086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recibe  paquetes electorales por distrito y se registra en el concentrado</a:t>
            </a:r>
            <a:endParaRPr lang="es-ES" sz="900" dirty="0"/>
          </a:p>
        </p:txBody>
      </p:sp>
      <p:sp>
        <p:nvSpPr>
          <p:cNvPr id="5145" name="Oval 34"/>
          <p:cNvSpPr>
            <a:spLocks noChangeArrowheads="1"/>
          </p:cNvSpPr>
          <p:nvPr/>
        </p:nvSpPr>
        <p:spPr bwMode="auto">
          <a:xfrm>
            <a:off x="3212976" y="7596336"/>
            <a:ext cx="576262" cy="287337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900"/>
              <a:t>FIN</a:t>
            </a:r>
            <a:endParaRPr lang="es-ES" sz="900"/>
          </a:p>
        </p:txBody>
      </p:sp>
      <p:cxnSp>
        <p:nvCxnSpPr>
          <p:cNvPr id="5146" name="AutoShape 32"/>
          <p:cNvCxnSpPr>
            <a:cxnSpLocks noChangeShapeType="1"/>
            <a:stCxn id="5144" idx="2"/>
          </p:cNvCxnSpPr>
          <p:nvPr/>
        </p:nvCxnSpPr>
        <p:spPr bwMode="auto">
          <a:xfrm flipH="1">
            <a:off x="3500438" y="5647011"/>
            <a:ext cx="1587" cy="1492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5147" name="Rectangle 666"/>
          <p:cNvSpPr>
            <a:spLocks noChangeArrowheads="1"/>
          </p:cNvSpPr>
          <p:nvPr/>
        </p:nvSpPr>
        <p:spPr bwMode="auto">
          <a:xfrm>
            <a:off x="5373688" y="3851920"/>
            <a:ext cx="12779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Proyecto de sesiones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5148" name="Rectangle 666"/>
          <p:cNvSpPr>
            <a:spLocks noChangeArrowheads="1"/>
          </p:cNvSpPr>
          <p:nvPr/>
        </p:nvSpPr>
        <p:spPr bwMode="auto">
          <a:xfrm>
            <a:off x="5383213" y="4367783"/>
            <a:ext cx="127635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E-mail / teléfono 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5149" name="Rectangle 666"/>
          <p:cNvSpPr>
            <a:spLocks noChangeArrowheads="1"/>
          </p:cNvSpPr>
          <p:nvPr/>
        </p:nvSpPr>
        <p:spPr bwMode="auto">
          <a:xfrm>
            <a:off x="5373688" y="4871839"/>
            <a:ext cx="12779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Ficha informativa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5150" name="Rectangle 666"/>
          <p:cNvSpPr>
            <a:spLocks noChangeArrowheads="1"/>
          </p:cNvSpPr>
          <p:nvPr/>
        </p:nvSpPr>
        <p:spPr bwMode="auto">
          <a:xfrm>
            <a:off x="5383213" y="5224736"/>
            <a:ext cx="1276350" cy="277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P-ADM-42 / Concentrado de seguimiento de actas de sesión / concentrado de asistencia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32" name="Rectangle 701"/>
          <p:cNvSpPr>
            <a:spLocks noChangeArrowheads="1"/>
          </p:cNvSpPr>
          <p:nvPr/>
        </p:nvSpPr>
        <p:spPr bwMode="auto">
          <a:xfrm>
            <a:off x="332656" y="5763791"/>
            <a:ext cx="1223963" cy="287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J</a:t>
            </a:r>
            <a:r>
              <a:rPr lang="es-ES_tradnl" sz="900" dirty="0" smtClean="0">
                <a:latin typeface="Arial Narrow" pitchFamily="34" charset="0"/>
              </a:rPr>
              <a:t>efe de departamento / coordinadores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33" name="Rectangle 656"/>
          <p:cNvSpPr>
            <a:spLocks noChangeArrowheads="1"/>
          </p:cNvSpPr>
          <p:nvPr/>
        </p:nvSpPr>
        <p:spPr bwMode="auto">
          <a:xfrm>
            <a:off x="1701081" y="5784875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identifican los posibles pendientes y se les da seguimiento</a:t>
            </a:r>
            <a:endParaRPr lang="es-ES" sz="900" dirty="0"/>
          </a:p>
        </p:txBody>
      </p:sp>
      <p:cxnSp>
        <p:nvCxnSpPr>
          <p:cNvPr id="34" name="AutoShape 32"/>
          <p:cNvCxnSpPr>
            <a:cxnSpLocks noChangeShapeType="1"/>
            <a:stCxn id="33" idx="2"/>
          </p:cNvCxnSpPr>
          <p:nvPr/>
        </p:nvCxnSpPr>
        <p:spPr bwMode="auto">
          <a:xfrm flipH="1">
            <a:off x="3499719" y="6073800"/>
            <a:ext cx="1587" cy="1492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35" name="Rectangle 666"/>
          <p:cNvSpPr>
            <a:spLocks noChangeArrowheads="1"/>
          </p:cNvSpPr>
          <p:nvPr/>
        </p:nvSpPr>
        <p:spPr bwMode="auto">
          <a:xfrm>
            <a:off x="5382494" y="5795541"/>
            <a:ext cx="1276350" cy="277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Concentrado de seguimiento de actas de sesión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41" name="Rectangle 701"/>
          <p:cNvSpPr>
            <a:spLocks noChangeArrowheads="1"/>
          </p:cNvSpPr>
          <p:nvPr/>
        </p:nvSpPr>
        <p:spPr bwMode="auto">
          <a:xfrm>
            <a:off x="332656" y="6227589"/>
            <a:ext cx="1223963" cy="287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J</a:t>
            </a:r>
            <a:r>
              <a:rPr lang="es-ES_tradnl" sz="900" dirty="0" smtClean="0">
                <a:latin typeface="Arial Narrow" pitchFamily="34" charset="0"/>
              </a:rPr>
              <a:t>efe de departamento / coordinadores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2" name="Rectangle 656"/>
          <p:cNvSpPr>
            <a:spLocks noChangeArrowheads="1"/>
          </p:cNvSpPr>
          <p:nvPr/>
        </p:nvSpPr>
        <p:spPr bwMode="auto">
          <a:xfrm>
            <a:off x="1701081" y="6248673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solicita informe quincenal de los presidentes distritales y agenda de los siguientes quince días</a:t>
            </a:r>
            <a:endParaRPr lang="es-ES" sz="900" dirty="0"/>
          </a:p>
        </p:txBody>
      </p:sp>
      <p:cxnSp>
        <p:nvCxnSpPr>
          <p:cNvPr id="43" name="AutoShape 32"/>
          <p:cNvCxnSpPr>
            <a:cxnSpLocks noChangeShapeType="1"/>
            <a:stCxn id="42" idx="2"/>
          </p:cNvCxnSpPr>
          <p:nvPr/>
        </p:nvCxnSpPr>
        <p:spPr bwMode="auto">
          <a:xfrm flipH="1">
            <a:off x="3499719" y="6537598"/>
            <a:ext cx="1587" cy="1492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44" name="Rectangle 666"/>
          <p:cNvSpPr>
            <a:spLocks noChangeArrowheads="1"/>
          </p:cNvSpPr>
          <p:nvPr/>
        </p:nvSpPr>
        <p:spPr bwMode="auto">
          <a:xfrm>
            <a:off x="5382494" y="6259339"/>
            <a:ext cx="1276350" cy="277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Informe quincenal de consejos distritales / agenda quincenal de consejos distritales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45" name="Rectangle 701"/>
          <p:cNvSpPr>
            <a:spLocks noChangeArrowheads="1"/>
          </p:cNvSpPr>
          <p:nvPr/>
        </p:nvSpPr>
        <p:spPr bwMode="auto">
          <a:xfrm>
            <a:off x="332656" y="6659637"/>
            <a:ext cx="1223963" cy="287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J</a:t>
            </a:r>
            <a:r>
              <a:rPr lang="es-ES_tradnl" sz="900" dirty="0" smtClean="0">
                <a:latin typeface="Arial Narrow" pitchFamily="34" charset="0"/>
              </a:rPr>
              <a:t>efe de departamento / coordinadores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46" name="Rectangle 656"/>
          <p:cNvSpPr>
            <a:spLocks noChangeArrowheads="1"/>
          </p:cNvSpPr>
          <p:nvPr/>
        </p:nvSpPr>
        <p:spPr bwMode="auto">
          <a:xfrm>
            <a:off x="1701081" y="6680721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revisan informes de las direcciones vinculados con los consejos distritales  para revisar pendientes y se les da seguimiento</a:t>
            </a:r>
            <a:endParaRPr lang="es-ES" sz="900" dirty="0"/>
          </a:p>
        </p:txBody>
      </p:sp>
      <p:cxnSp>
        <p:nvCxnSpPr>
          <p:cNvPr id="47" name="AutoShape 32"/>
          <p:cNvCxnSpPr>
            <a:cxnSpLocks noChangeShapeType="1"/>
            <a:stCxn id="46" idx="2"/>
          </p:cNvCxnSpPr>
          <p:nvPr/>
        </p:nvCxnSpPr>
        <p:spPr bwMode="auto">
          <a:xfrm flipH="1">
            <a:off x="3499719" y="6969646"/>
            <a:ext cx="1587" cy="1492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48" name="Rectangle 666"/>
          <p:cNvSpPr>
            <a:spLocks noChangeArrowheads="1"/>
          </p:cNvSpPr>
          <p:nvPr/>
        </p:nvSpPr>
        <p:spPr bwMode="auto">
          <a:xfrm>
            <a:off x="5382494" y="6691387"/>
            <a:ext cx="1276350" cy="277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Informes de direcciones vinculadas con Consejos Distritales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49" name="Rectangle 701"/>
          <p:cNvSpPr>
            <a:spLocks noChangeArrowheads="1"/>
          </p:cNvSpPr>
          <p:nvPr/>
        </p:nvSpPr>
        <p:spPr bwMode="auto">
          <a:xfrm>
            <a:off x="332656" y="7091685"/>
            <a:ext cx="1223963" cy="287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_tradnl" sz="900" dirty="0" smtClean="0">
                <a:latin typeface="Arial Narrow" pitchFamily="34" charset="0"/>
              </a:rPr>
              <a:t>Jefe </a:t>
            </a:r>
            <a:r>
              <a:rPr lang="es-ES_tradnl" sz="900" dirty="0">
                <a:latin typeface="Arial Narrow" pitchFamily="34" charset="0"/>
              </a:rPr>
              <a:t>de Departamento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0" name="Rectangle 656"/>
          <p:cNvSpPr>
            <a:spLocks noChangeArrowheads="1"/>
          </p:cNvSpPr>
          <p:nvPr/>
        </p:nvSpPr>
        <p:spPr bwMode="auto">
          <a:xfrm>
            <a:off x="1701081" y="7112769"/>
            <a:ext cx="3600450" cy="28892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realiza y envía informe quincenal para Presidente</a:t>
            </a:r>
            <a:endParaRPr lang="es-ES" sz="900" dirty="0"/>
          </a:p>
        </p:txBody>
      </p:sp>
      <p:cxnSp>
        <p:nvCxnSpPr>
          <p:cNvPr id="51" name="AutoShape 32"/>
          <p:cNvCxnSpPr>
            <a:cxnSpLocks noChangeShapeType="1"/>
            <a:stCxn id="50" idx="2"/>
          </p:cNvCxnSpPr>
          <p:nvPr/>
        </p:nvCxnSpPr>
        <p:spPr bwMode="auto">
          <a:xfrm flipH="1">
            <a:off x="3499719" y="7401694"/>
            <a:ext cx="1587" cy="1492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52" name="Rectangle 666"/>
          <p:cNvSpPr>
            <a:spLocks noChangeArrowheads="1"/>
          </p:cNvSpPr>
          <p:nvPr/>
        </p:nvSpPr>
        <p:spPr bwMode="auto">
          <a:xfrm>
            <a:off x="5382494" y="7123435"/>
            <a:ext cx="1276350" cy="277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Informe quincenal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53" name="Rectangle 652"/>
          <p:cNvSpPr>
            <a:spLocks noChangeArrowheads="1"/>
          </p:cNvSpPr>
          <p:nvPr/>
        </p:nvSpPr>
        <p:spPr bwMode="auto">
          <a:xfrm>
            <a:off x="1708150" y="1691680"/>
            <a:ext cx="3530600" cy="2159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1000" b="1" dirty="0" smtClean="0"/>
              <a:t>Conocimiento de Actividades (Jurídico)</a:t>
            </a:r>
            <a:endParaRPr lang="es-ES" sz="1000" b="1" dirty="0"/>
          </a:p>
        </p:txBody>
      </p:sp>
      <p:sp>
        <p:nvSpPr>
          <p:cNvPr id="55" name="Rectangle 652"/>
          <p:cNvSpPr>
            <a:spLocks noChangeArrowheads="1"/>
          </p:cNvSpPr>
          <p:nvPr/>
        </p:nvSpPr>
        <p:spPr bwMode="auto">
          <a:xfrm>
            <a:off x="1698476" y="2339752"/>
            <a:ext cx="3600450" cy="23653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 smtClean="0"/>
              <a:t>Se revisan actividades programadas para Consejos Distritales y Municipales</a:t>
            </a:r>
            <a:endParaRPr lang="es-ES" sz="900" dirty="0"/>
          </a:p>
        </p:txBody>
      </p:sp>
      <p:sp>
        <p:nvSpPr>
          <p:cNvPr id="56" name="Rectangle 653"/>
          <p:cNvSpPr>
            <a:spLocks noChangeArrowheads="1"/>
          </p:cNvSpPr>
          <p:nvPr/>
        </p:nvSpPr>
        <p:spPr bwMode="auto">
          <a:xfrm>
            <a:off x="1698476" y="2771800"/>
            <a:ext cx="3600450" cy="576064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revisan las fechas del calendario integral, estrategia general de capacitación, convenio de apoyo de colaboración entre IFE – IEPC y se realiza el calendario de Actividades Relacionadas con los Consejos Distritales</a:t>
            </a:r>
            <a:endParaRPr lang="es-ES_tradnl" sz="900" dirty="0"/>
          </a:p>
        </p:txBody>
      </p:sp>
      <p:cxnSp>
        <p:nvCxnSpPr>
          <p:cNvPr id="57" name="AutoShape 681"/>
          <p:cNvCxnSpPr>
            <a:cxnSpLocks noChangeShapeType="1"/>
            <a:stCxn id="55" idx="2"/>
            <a:endCxn id="56" idx="0"/>
          </p:cNvCxnSpPr>
          <p:nvPr/>
        </p:nvCxnSpPr>
        <p:spPr bwMode="auto">
          <a:xfrm rot="5400000">
            <a:off x="3400946" y="2674045"/>
            <a:ext cx="195510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58" name="Rectangle 700"/>
          <p:cNvSpPr>
            <a:spLocks noChangeArrowheads="1"/>
          </p:cNvSpPr>
          <p:nvPr/>
        </p:nvSpPr>
        <p:spPr bwMode="auto">
          <a:xfrm>
            <a:off x="404664" y="2938364"/>
            <a:ext cx="1150937" cy="285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_tradnl" sz="900">
                <a:latin typeface="Arial Narrow" pitchFamily="34" charset="0"/>
              </a:rPr>
              <a:t>Jefes de departamento</a:t>
            </a:r>
          </a:p>
        </p:txBody>
      </p:sp>
      <p:sp>
        <p:nvSpPr>
          <p:cNvPr id="59" name="Rectangle 666"/>
          <p:cNvSpPr>
            <a:spLocks noChangeArrowheads="1"/>
          </p:cNvSpPr>
          <p:nvPr/>
        </p:nvSpPr>
        <p:spPr bwMode="auto">
          <a:xfrm>
            <a:off x="5373539" y="2339752"/>
            <a:ext cx="1277937" cy="257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Actividades programadas para Consejos Distritales y Municipales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8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60" name="Rectangle 700"/>
          <p:cNvSpPr>
            <a:spLocks noChangeArrowheads="1"/>
          </p:cNvSpPr>
          <p:nvPr/>
        </p:nvSpPr>
        <p:spPr bwMode="auto">
          <a:xfrm>
            <a:off x="404664" y="2360488"/>
            <a:ext cx="1150937" cy="33930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900" dirty="0" smtClean="0">
                <a:latin typeface="Arial Narrow" pitchFamily="34" charset="0"/>
              </a:rPr>
              <a:t>Todo el personal de Dirección General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61" name="Rectangle 666"/>
          <p:cNvSpPr>
            <a:spLocks noChangeArrowheads="1"/>
          </p:cNvSpPr>
          <p:nvPr/>
        </p:nvSpPr>
        <p:spPr bwMode="auto">
          <a:xfrm>
            <a:off x="5373539" y="2843808"/>
            <a:ext cx="12779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Calendario de Actividades Relacionadas con los Consejos Distritales y Municipales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cxnSp>
        <p:nvCxnSpPr>
          <p:cNvPr id="62" name="AutoShape 681"/>
          <p:cNvCxnSpPr>
            <a:cxnSpLocks noChangeShapeType="1"/>
            <a:stCxn id="56" idx="2"/>
            <a:endCxn id="5130" idx="0"/>
          </p:cNvCxnSpPr>
          <p:nvPr/>
        </p:nvCxnSpPr>
        <p:spPr bwMode="auto">
          <a:xfrm rot="16200000" flipH="1">
            <a:off x="3427114" y="3419450"/>
            <a:ext cx="143322" cy="149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AutoShape 238"/>
          <p:cNvSpPr>
            <a:spLocks noChangeArrowheads="1"/>
          </p:cNvSpPr>
          <p:nvPr/>
        </p:nvSpPr>
        <p:spPr bwMode="auto">
          <a:xfrm>
            <a:off x="1557338" y="1331913"/>
            <a:ext cx="381635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Actividades </a:t>
            </a:r>
          </a:p>
        </p:txBody>
      </p:sp>
      <p:sp>
        <p:nvSpPr>
          <p:cNvPr id="5123" name="AutoShape 239"/>
          <p:cNvSpPr>
            <a:spLocks noChangeArrowheads="1"/>
          </p:cNvSpPr>
          <p:nvPr/>
        </p:nvSpPr>
        <p:spPr bwMode="auto">
          <a:xfrm>
            <a:off x="5373688" y="1331913"/>
            <a:ext cx="1295400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Referencias</a:t>
            </a:r>
          </a:p>
        </p:txBody>
      </p:sp>
      <p:sp>
        <p:nvSpPr>
          <p:cNvPr id="5124" name="AutoShape 240"/>
          <p:cNvSpPr>
            <a:spLocks noChangeArrowheads="1"/>
          </p:cNvSpPr>
          <p:nvPr/>
        </p:nvSpPr>
        <p:spPr bwMode="auto">
          <a:xfrm>
            <a:off x="5373688" y="1619250"/>
            <a:ext cx="1295400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5125" name="AutoShape 241"/>
          <p:cNvSpPr>
            <a:spLocks noChangeArrowheads="1"/>
          </p:cNvSpPr>
          <p:nvPr/>
        </p:nvSpPr>
        <p:spPr bwMode="auto">
          <a:xfrm>
            <a:off x="1557338" y="1619250"/>
            <a:ext cx="3816350" cy="6408738"/>
          </a:xfrm>
          <a:prstGeom prst="roundRect">
            <a:avLst>
              <a:gd name="adj" fmla="val 2292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5126" name="AutoShape 242"/>
          <p:cNvSpPr>
            <a:spLocks noChangeArrowheads="1"/>
          </p:cNvSpPr>
          <p:nvPr/>
        </p:nvSpPr>
        <p:spPr bwMode="auto">
          <a:xfrm>
            <a:off x="333375" y="1619250"/>
            <a:ext cx="1223963" cy="6408738"/>
          </a:xfrm>
          <a:prstGeom prst="roundRect">
            <a:avLst>
              <a:gd name="adj" fmla="val 7241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000">
                <a:latin typeface="Arial Narrow" pitchFamily="34" charset="0"/>
              </a:rPr>
              <a:t> </a:t>
            </a:r>
          </a:p>
        </p:txBody>
      </p:sp>
      <p:sp>
        <p:nvSpPr>
          <p:cNvPr id="5127" name="AutoShape 534"/>
          <p:cNvSpPr>
            <a:spLocks noChangeArrowheads="1"/>
          </p:cNvSpPr>
          <p:nvPr/>
        </p:nvSpPr>
        <p:spPr bwMode="auto">
          <a:xfrm>
            <a:off x="333375" y="1331913"/>
            <a:ext cx="1223963" cy="28733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1100" b="1">
                <a:latin typeface="Arial Narrow" pitchFamily="34" charset="0"/>
              </a:rPr>
              <a:t>Responsable</a:t>
            </a:r>
          </a:p>
        </p:txBody>
      </p:sp>
      <p:sp>
        <p:nvSpPr>
          <p:cNvPr id="5128" name="AutoShape 648"/>
          <p:cNvSpPr>
            <a:spLocks noChangeArrowheads="1"/>
          </p:cNvSpPr>
          <p:nvPr/>
        </p:nvSpPr>
        <p:spPr bwMode="auto">
          <a:xfrm>
            <a:off x="3214688" y="2339752"/>
            <a:ext cx="574675" cy="165100"/>
          </a:xfrm>
          <a:prstGeom prst="roundRect">
            <a:avLst>
              <a:gd name="adj" fmla="val 50000"/>
            </a:avLst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tIns="10800" bIns="10800" anchor="ctr"/>
          <a:lstStyle/>
          <a:p>
            <a:pPr algn="ctr">
              <a:lnSpc>
                <a:spcPct val="70000"/>
              </a:lnSpc>
            </a:pPr>
            <a:r>
              <a:rPr lang="es-MX" sz="900">
                <a:latin typeface="Arial Narrow" pitchFamily="34" charset="0"/>
              </a:rPr>
              <a:t>Inicio</a:t>
            </a:r>
          </a:p>
        </p:txBody>
      </p:sp>
      <p:cxnSp>
        <p:nvCxnSpPr>
          <p:cNvPr id="5129" name="AutoShape 649"/>
          <p:cNvCxnSpPr>
            <a:cxnSpLocks noChangeShapeType="1"/>
            <a:stCxn id="5128" idx="2"/>
            <a:endCxn id="5130" idx="0"/>
          </p:cNvCxnSpPr>
          <p:nvPr/>
        </p:nvCxnSpPr>
        <p:spPr bwMode="auto">
          <a:xfrm flipH="1">
            <a:off x="3498850" y="2504852"/>
            <a:ext cx="3175" cy="12223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5130" name="Rectangle 652"/>
          <p:cNvSpPr>
            <a:spLocks noChangeArrowheads="1"/>
          </p:cNvSpPr>
          <p:nvPr/>
        </p:nvSpPr>
        <p:spPr bwMode="auto">
          <a:xfrm>
            <a:off x="1698625" y="2627090"/>
            <a:ext cx="3600450" cy="2159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900" dirty="0" smtClean="0"/>
              <a:t>Se identifican necesidades de los consejos distritales </a:t>
            </a:r>
            <a:endParaRPr lang="es-ES" sz="900" dirty="0"/>
          </a:p>
        </p:txBody>
      </p:sp>
      <p:sp>
        <p:nvSpPr>
          <p:cNvPr id="5131" name="Rectangle 653"/>
          <p:cNvSpPr>
            <a:spLocks noChangeArrowheads="1"/>
          </p:cNvSpPr>
          <p:nvPr/>
        </p:nvSpPr>
        <p:spPr bwMode="auto">
          <a:xfrm>
            <a:off x="1698625" y="2987452"/>
            <a:ext cx="3600450" cy="28733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registran en el concentrado la petición</a:t>
            </a:r>
            <a:endParaRPr lang="es-ES_tradnl" sz="900" dirty="0"/>
          </a:p>
        </p:txBody>
      </p:sp>
      <p:cxnSp>
        <p:nvCxnSpPr>
          <p:cNvPr id="5132" name="AutoShape 681"/>
          <p:cNvCxnSpPr>
            <a:cxnSpLocks noChangeShapeType="1"/>
            <a:stCxn id="5130" idx="2"/>
            <a:endCxn id="5131" idx="0"/>
          </p:cNvCxnSpPr>
          <p:nvPr/>
        </p:nvCxnSpPr>
        <p:spPr bwMode="auto">
          <a:xfrm>
            <a:off x="3498850" y="2842990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5133" name="AutoShape 684"/>
          <p:cNvCxnSpPr>
            <a:cxnSpLocks noChangeShapeType="1"/>
            <a:stCxn id="5131" idx="2"/>
            <a:endCxn id="5139" idx="0"/>
          </p:cNvCxnSpPr>
          <p:nvPr/>
        </p:nvCxnSpPr>
        <p:spPr bwMode="auto">
          <a:xfrm>
            <a:off x="3498850" y="3274790"/>
            <a:ext cx="1588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5134" name="Rectangle 700"/>
          <p:cNvSpPr>
            <a:spLocks noChangeArrowheads="1"/>
          </p:cNvSpPr>
          <p:nvPr/>
        </p:nvSpPr>
        <p:spPr bwMode="auto">
          <a:xfrm>
            <a:off x="404813" y="2989040"/>
            <a:ext cx="1150937" cy="285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J</a:t>
            </a:r>
            <a:r>
              <a:rPr lang="es-ES_tradnl" sz="900" dirty="0" smtClean="0">
                <a:latin typeface="Arial Narrow" pitchFamily="34" charset="0"/>
              </a:rPr>
              <a:t>efe de departamento / coordinadores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135" name="Rectangle 666"/>
          <p:cNvSpPr>
            <a:spLocks noChangeArrowheads="1"/>
          </p:cNvSpPr>
          <p:nvPr/>
        </p:nvSpPr>
        <p:spPr bwMode="auto">
          <a:xfrm>
            <a:off x="5373688" y="2606452"/>
            <a:ext cx="1277937" cy="257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E-mail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8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5136" name="Rectangle 700"/>
          <p:cNvSpPr>
            <a:spLocks noChangeArrowheads="1"/>
          </p:cNvSpPr>
          <p:nvPr/>
        </p:nvSpPr>
        <p:spPr bwMode="auto">
          <a:xfrm>
            <a:off x="404813" y="2627189"/>
            <a:ext cx="1150937" cy="21602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" sz="900" dirty="0" smtClean="0">
                <a:latin typeface="Arial Narrow" pitchFamily="34" charset="0"/>
              </a:rPr>
              <a:t>J</a:t>
            </a:r>
            <a:r>
              <a:rPr lang="es-ES_tradnl" sz="900" dirty="0" smtClean="0">
                <a:latin typeface="Arial Narrow" pitchFamily="34" charset="0"/>
              </a:rPr>
              <a:t>efe de departamento / coordinadores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137" name="Rectangle 701"/>
          <p:cNvSpPr>
            <a:spLocks noChangeArrowheads="1"/>
          </p:cNvSpPr>
          <p:nvPr/>
        </p:nvSpPr>
        <p:spPr bwMode="auto">
          <a:xfrm>
            <a:off x="333375" y="3347815"/>
            <a:ext cx="1223963" cy="287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ES" sz="900" dirty="0">
                <a:latin typeface="Arial Narrow" pitchFamily="34" charset="0"/>
              </a:rPr>
              <a:t>J</a:t>
            </a:r>
            <a:r>
              <a:rPr lang="es-ES_tradnl" sz="900" dirty="0">
                <a:latin typeface="Arial Narrow" pitchFamily="34" charset="0"/>
              </a:rPr>
              <a:t>efe de departamento / coordinadores </a:t>
            </a:r>
            <a:endParaRPr lang="es-ES" sz="900" dirty="0">
              <a:latin typeface="Arial Narrow" pitchFamily="34" charset="0"/>
            </a:endParaRPr>
          </a:p>
        </p:txBody>
      </p:sp>
      <p:sp>
        <p:nvSpPr>
          <p:cNvPr id="5139" name="Rectangle 656"/>
          <p:cNvSpPr>
            <a:spLocks noChangeArrowheads="1"/>
          </p:cNvSpPr>
          <p:nvPr/>
        </p:nvSpPr>
        <p:spPr bwMode="auto">
          <a:xfrm>
            <a:off x="1700213" y="3419252"/>
            <a:ext cx="3600450" cy="360363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MX" sz="900" dirty="0" smtClean="0"/>
              <a:t>Se gestiona su cumplimiento para dotar de los insumos a los Consejos distritales y se corrobora con los Consejos Distritales su ejecución.</a:t>
            </a:r>
            <a:endParaRPr lang="es-ES" sz="900" dirty="0"/>
          </a:p>
        </p:txBody>
      </p:sp>
      <p:cxnSp>
        <p:nvCxnSpPr>
          <p:cNvPr id="5141" name="AutoShape 32"/>
          <p:cNvCxnSpPr>
            <a:cxnSpLocks noChangeShapeType="1"/>
            <a:stCxn id="5139" idx="2"/>
          </p:cNvCxnSpPr>
          <p:nvPr/>
        </p:nvCxnSpPr>
        <p:spPr bwMode="auto">
          <a:xfrm>
            <a:off x="3500438" y="3779615"/>
            <a:ext cx="1587" cy="1873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5145" name="Oval 34"/>
          <p:cNvSpPr>
            <a:spLocks noChangeArrowheads="1"/>
          </p:cNvSpPr>
          <p:nvPr/>
        </p:nvSpPr>
        <p:spPr bwMode="auto">
          <a:xfrm>
            <a:off x="3212976" y="3995936"/>
            <a:ext cx="576262" cy="287337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s-MX" sz="900"/>
              <a:t>FIN</a:t>
            </a:r>
            <a:endParaRPr lang="es-ES" sz="900"/>
          </a:p>
        </p:txBody>
      </p:sp>
      <p:sp>
        <p:nvSpPr>
          <p:cNvPr id="5147" name="Rectangle 666"/>
          <p:cNvSpPr>
            <a:spLocks noChangeArrowheads="1"/>
          </p:cNvSpPr>
          <p:nvPr/>
        </p:nvSpPr>
        <p:spPr bwMode="auto">
          <a:xfrm>
            <a:off x="5373688" y="2976340"/>
            <a:ext cx="12779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Concentrado de peticiones CD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5148" name="Rectangle 666"/>
          <p:cNvSpPr>
            <a:spLocks noChangeArrowheads="1"/>
          </p:cNvSpPr>
          <p:nvPr/>
        </p:nvSpPr>
        <p:spPr bwMode="auto">
          <a:xfrm>
            <a:off x="5383213" y="3358927"/>
            <a:ext cx="127635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2700" tIns="12700" rIns="12700" bIns="12700"/>
          <a:lstStyle/>
          <a:p>
            <a:pPr algn="ctr"/>
            <a:r>
              <a:rPr lang="es-MX" sz="800" dirty="0" smtClean="0">
                <a:latin typeface="Arial Narrow" pitchFamily="34" charset="0"/>
              </a:rPr>
              <a:t>Concentrado de peticiones de CD</a:t>
            </a:r>
            <a:endParaRPr lang="es-MX" sz="800" dirty="0">
              <a:latin typeface="Arial Narrow" pitchFamily="34" charset="0"/>
            </a:endParaRPr>
          </a:p>
          <a:p>
            <a:pPr algn="ctr"/>
            <a:endParaRPr lang="es-ES" sz="900" dirty="0">
              <a:solidFill>
                <a:srgbClr val="FF0000"/>
              </a:solidFill>
              <a:latin typeface="Arial Narrow" pitchFamily="34" charset="0"/>
            </a:endParaRPr>
          </a:p>
        </p:txBody>
      </p:sp>
      <p:sp>
        <p:nvSpPr>
          <p:cNvPr id="53" name="Rectangle 652"/>
          <p:cNvSpPr>
            <a:spLocks noChangeArrowheads="1"/>
          </p:cNvSpPr>
          <p:nvPr/>
        </p:nvSpPr>
        <p:spPr bwMode="auto">
          <a:xfrm>
            <a:off x="1708150" y="1907828"/>
            <a:ext cx="3530600" cy="2159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s-ES" sz="1000" b="1" dirty="0" smtClean="0"/>
              <a:t>Insumos de Consejos Distritales (logística) </a:t>
            </a:r>
            <a:endParaRPr lang="es-ES" sz="10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4805</TotalTime>
  <Words>464</Words>
  <Application>Microsoft Office PowerPoint</Application>
  <PresentationFormat>Presentación en pantalla (4:3)</PresentationFormat>
  <Paragraphs>74</Paragraphs>
  <Slides>3</Slides>
  <Notes>3</Notes>
  <HiddenSlides>0</HiddenSlides>
  <MMClips>0</MMClips>
  <ScaleCrop>false</ScaleCrop>
  <HeadingPairs>
    <vt:vector size="4" baseType="variant">
      <vt:variant>
        <vt:lpstr>Tema</vt:lpstr>
      </vt:variant>
      <vt:variant>
        <vt:i4>3</vt:i4>
      </vt:variant>
      <vt:variant>
        <vt:lpstr>Títulos de diapositiva</vt:lpstr>
      </vt:variant>
      <vt:variant>
        <vt:i4>3</vt:i4>
      </vt:variant>
    </vt:vector>
  </HeadingPairs>
  <TitlesOfParts>
    <vt:vector size="6" baseType="lpstr">
      <vt:lpstr>Diseño predeterminado</vt:lpstr>
      <vt:lpstr>1_Diseño personalizado</vt:lpstr>
      <vt:lpstr>Diseño personalizado</vt:lpstr>
      <vt:lpstr>Diapositiva 1</vt:lpstr>
      <vt:lpstr>Diapositiva 2</vt:lpstr>
      <vt:lpstr>Diapositiva 3</vt:lpstr>
    </vt:vector>
  </TitlesOfParts>
  <Company>El Dorado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Jorge de la Torre</dc:creator>
  <cp:lastModifiedBy>israel.perez</cp:lastModifiedBy>
  <cp:revision>321</cp:revision>
  <dcterms:created xsi:type="dcterms:W3CDTF">2003-10-28T18:20:03Z</dcterms:created>
  <dcterms:modified xsi:type="dcterms:W3CDTF">2012-04-20T00:48:54Z</dcterms:modified>
</cp:coreProperties>
</file>

<file path=docProps/thumbnail.jpeg>
</file>