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8" r:id="rId3"/>
  </p:sldIdLst>
  <p:sldSz cx="6858000" cy="9144000" type="screen4x3"/>
  <p:notesSz cx="6985000" cy="9271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27A2"/>
    <a:srgbClr val="990000"/>
    <a:srgbClr val="002EC0"/>
    <a:srgbClr val="002AC0"/>
    <a:srgbClr val="FF0000"/>
    <a:srgbClr val="66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1" autoAdjust="0"/>
    <p:restoredTop sz="94712" autoAdjust="0"/>
  </p:normalViewPr>
  <p:slideViewPr>
    <p:cSldViewPr>
      <p:cViewPr>
        <p:scale>
          <a:sx n="150" d="100"/>
          <a:sy n="150" d="100"/>
        </p:scale>
        <p:origin x="-210" y="424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0" d="100"/>
          <a:sy n="60" d="100"/>
        </p:scale>
        <p:origin x="-1764" y="-78"/>
      </p:cViewPr>
      <p:guideLst>
        <p:guide orient="horz" pos="2920"/>
        <p:guide pos="220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8167" y="0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08717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8167" y="8808717"/>
            <a:ext cx="3026833" cy="462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pPr>
              <a:defRPr/>
            </a:pPr>
            <a:fld id="{57D5A9EC-10F2-454B-AA2D-80EA9E74D3F1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25135347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550" y="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89163" y="695325"/>
            <a:ext cx="2606675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4359"/>
            <a:ext cx="5588000" cy="4171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55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550" y="8805550"/>
            <a:ext cx="3026833" cy="46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2DFCCB8-1DDC-45F3-9E0C-5E34F3E103D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="" xmlns:p14="http://schemas.microsoft.com/office/powerpoint/2010/main" val="41466486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F0A3015F-0179-4017-BFD9-3D18E86F49F9}" type="slidenum">
              <a:rPr lang="es-ES" sz="1200" smtClean="0"/>
              <a:pPr eaLnBrk="1" hangingPunct="1"/>
              <a:t>1</a:t>
            </a:fld>
            <a:endParaRPr lang="es-ES" sz="1200" smtClean="0"/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fld id="{5B7E4538-1646-470F-BFD3-0DB670A028C6}" type="slidenum">
              <a:rPr lang="es-ES" sz="1200" smtClean="0"/>
              <a:pPr eaLnBrk="1" hangingPunct="1"/>
              <a:t>2</a:t>
            </a:fld>
            <a:endParaRPr lang="es-ES" sz="1200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s-MX" smtClean="0"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6469726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5036891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661694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38995553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="" xmlns:p14="http://schemas.microsoft.com/office/powerpoint/2010/main" val="3175995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72554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2953898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="" xmlns:p14="http://schemas.microsoft.com/office/powerpoint/2010/main" val="4180464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759595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="" xmlns:p14="http://schemas.microsoft.com/office/powerpoint/2010/main" val="3541097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="" xmlns:p14="http://schemas.microsoft.com/office/powerpoint/2010/main" val="1604932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Text Box 89"/>
          <p:cNvSpPr txBox="1">
            <a:spLocks noChangeArrowheads="1"/>
          </p:cNvSpPr>
          <p:nvPr userDrawn="1"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s-MX" sz="1400" b="1" smtClean="0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PROCEDIMIENTO  DOCUMENTADO</a:t>
            </a:r>
          </a:p>
        </p:txBody>
      </p:sp>
      <p:sp>
        <p:nvSpPr>
          <p:cNvPr id="1027" name="AutoShape 90"/>
          <p:cNvSpPr>
            <a:spLocks noChangeArrowheads="1"/>
          </p:cNvSpPr>
          <p:nvPr userDrawn="1"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Nombre:</a:t>
            </a:r>
          </a:p>
        </p:txBody>
      </p:sp>
      <p:sp>
        <p:nvSpPr>
          <p:cNvPr id="1028" name="Text Box 95"/>
          <p:cNvSpPr txBox="1">
            <a:spLocks noChangeArrowheads="1"/>
          </p:cNvSpPr>
          <p:nvPr userDrawn="1"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/>
              <a:t>Vinculación</a:t>
            </a:r>
            <a:endParaRPr lang="es-ES" sz="1200" dirty="0" smtClean="0">
              <a:latin typeface="Arial Narrow" pitchFamily="34" charset="0"/>
            </a:endParaRPr>
          </a:p>
        </p:txBody>
      </p:sp>
      <p:sp>
        <p:nvSpPr>
          <p:cNvPr id="1029" name="AutoShape 97"/>
          <p:cNvSpPr>
            <a:spLocks noChangeArrowheads="1"/>
          </p:cNvSpPr>
          <p:nvPr userDrawn="1"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ES" altLang="ko-KR" sz="1200" b="1" dirty="0">
                <a:latin typeface="Arial Narrow" pitchFamily="34" charset="0"/>
                <a:ea typeface="굴림" charset="-127"/>
              </a:rPr>
              <a:t>Pág.:</a:t>
            </a:r>
            <a:r>
              <a:rPr lang="es-ES" altLang="ko-KR" sz="1200" dirty="0">
                <a:latin typeface="Arial Narrow" pitchFamily="34" charset="0"/>
                <a:ea typeface="굴림" charset="-127"/>
              </a:rPr>
              <a:t>  </a:t>
            </a:r>
            <a:fld id="{BFA9251E-CE60-4922-90B1-25E3112CBB03}" type="slidenum">
              <a:rPr lang="es-ES" altLang="ko-KR" sz="1200">
                <a:latin typeface="Arial Narrow" pitchFamily="34" charset="0"/>
                <a:ea typeface="굴림" charset="-127"/>
              </a:rPr>
              <a:pPr algn="ctr"/>
              <a:t>‹Nº›</a:t>
            </a:fld>
            <a:r>
              <a:rPr lang="es-ES" altLang="ko-KR" sz="1200" dirty="0">
                <a:latin typeface="Arial Narrow" pitchFamily="34" charset="0"/>
                <a:ea typeface="굴림" charset="-127"/>
              </a:rPr>
              <a:t>   de   </a:t>
            </a:r>
            <a:r>
              <a:rPr lang="es-ES" altLang="ko-KR" sz="1200" dirty="0" smtClean="0">
                <a:latin typeface="Arial Narrow" pitchFamily="34" charset="0"/>
                <a:ea typeface="굴림" charset="-127"/>
              </a:rPr>
              <a:t>2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123" name="Text Box 99"/>
          <p:cNvSpPr txBox="1">
            <a:spLocks noChangeArrowheads="1"/>
          </p:cNvSpPr>
          <p:nvPr userDrawn="1"/>
        </p:nvSpPr>
        <p:spPr bwMode="auto">
          <a:xfrm>
            <a:off x="333375" y="8397875"/>
            <a:ext cx="316706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ES" sz="1200" b="1" dirty="0" smtClean="0">
                <a:latin typeface="Arial Narrow" pitchFamily="34" charset="0"/>
              </a:rPr>
              <a:t>Elaboró:</a:t>
            </a:r>
            <a:r>
              <a:rPr lang="es-ES" sz="1200" dirty="0" smtClean="0">
                <a:latin typeface="Arial Narrow" pitchFamily="34" charset="0"/>
              </a:rPr>
              <a:t> </a:t>
            </a:r>
            <a:r>
              <a:rPr lang="es-ES" sz="1200" dirty="0" smtClean="0">
                <a:latin typeface="Arial Narrow" pitchFamily="34" charset="0"/>
              </a:rPr>
              <a:t>Director </a:t>
            </a:r>
            <a:r>
              <a:rPr lang="es-ES" sz="1200" dirty="0" smtClean="0">
                <a:latin typeface="Arial Narrow" pitchFamily="34" charset="0"/>
              </a:rPr>
              <a:t>de Participación Ciudadana</a:t>
            </a:r>
          </a:p>
        </p:txBody>
      </p:sp>
      <p:sp>
        <p:nvSpPr>
          <p:cNvPr id="1124" name="Text Box 100"/>
          <p:cNvSpPr txBox="1">
            <a:spLocks noChangeArrowheads="1"/>
          </p:cNvSpPr>
          <p:nvPr userDrawn="1"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100" b="1" smtClean="0">
                <a:latin typeface="Arial Narrow" pitchFamily="34" charset="0"/>
              </a:rPr>
              <a:t>SIMBOLOGÍA:</a:t>
            </a:r>
            <a:r>
              <a:rPr lang="es-MX" sz="1100" smtClean="0">
                <a:latin typeface="Arial Narrow" pitchFamily="34" charset="0"/>
              </a:rPr>
              <a:t>                    Inicio / Fin                  Actividad                       Decisión               Conector                 Dirección</a:t>
            </a:r>
            <a:endParaRPr lang="es-ES" sz="1100" smtClean="0">
              <a:latin typeface="Arial Narrow" pitchFamily="34" charset="0"/>
            </a:endParaRPr>
          </a:p>
        </p:txBody>
      </p:sp>
      <p:sp>
        <p:nvSpPr>
          <p:cNvPr id="1032" name="AutoShape 101"/>
          <p:cNvSpPr>
            <a:spLocks noChangeArrowheads="1"/>
          </p:cNvSpPr>
          <p:nvPr userDrawn="1"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3" name="Rectangle 102"/>
          <p:cNvSpPr>
            <a:spLocks noChangeArrowheads="1"/>
          </p:cNvSpPr>
          <p:nvPr userDrawn="1"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es-MX" sz="300"/>
              <a:t> </a:t>
            </a:r>
            <a:endParaRPr lang="es-ES" sz="300"/>
          </a:p>
        </p:txBody>
      </p:sp>
      <p:sp>
        <p:nvSpPr>
          <p:cNvPr id="1034" name="AutoShape 103"/>
          <p:cNvSpPr>
            <a:spLocks noChangeArrowheads="1"/>
          </p:cNvSpPr>
          <p:nvPr userDrawn="1"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es-MX"/>
          </a:p>
        </p:txBody>
      </p:sp>
      <p:sp>
        <p:nvSpPr>
          <p:cNvPr id="1035" name="Line 104"/>
          <p:cNvSpPr>
            <a:spLocks noChangeShapeType="1"/>
          </p:cNvSpPr>
          <p:nvPr userDrawn="1"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036" name="AutoShape 105"/>
          <p:cNvSpPr>
            <a:spLocks noChangeArrowheads="1"/>
          </p:cNvSpPr>
          <p:nvPr userDrawn="1"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7" name="AutoShape 106"/>
          <p:cNvSpPr>
            <a:spLocks noChangeArrowheads="1"/>
          </p:cNvSpPr>
          <p:nvPr userDrawn="1"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38" name="AutoShape 107"/>
          <p:cNvSpPr>
            <a:spLocks noChangeArrowheads="1"/>
          </p:cNvSpPr>
          <p:nvPr userDrawn="1"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132" name="Text Box 108"/>
          <p:cNvSpPr txBox="1">
            <a:spLocks noChangeArrowheads="1"/>
          </p:cNvSpPr>
          <p:nvPr userDrawn="1"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ES" sz="1200" b="1" smtClean="0">
                <a:latin typeface="Arial Narrow" pitchFamily="34" charset="0"/>
              </a:rPr>
              <a:t>Aprobó:</a:t>
            </a:r>
            <a:r>
              <a:rPr lang="es-ES" sz="1200" smtClean="0">
                <a:latin typeface="Arial Narrow" pitchFamily="34" charset="0"/>
              </a:rPr>
              <a:t> Representante del SGC</a:t>
            </a:r>
          </a:p>
        </p:txBody>
      </p:sp>
      <p:sp>
        <p:nvSpPr>
          <p:cNvPr id="1040" name="AutoShape 109"/>
          <p:cNvSpPr>
            <a:spLocks noChangeArrowheads="1"/>
          </p:cNvSpPr>
          <p:nvPr userDrawn="1"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1" name="AutoShape 110"/>
          <p:cNvSpPr>
            <a:spLocks noChangeArrowheads="1"/>
          </p:cNvSpPr>
          <p:nvPr userDrawn="1"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sp>
        <p:nvSpPr>
          <p:cNvPr id="1042" name="Oval 111"/>
          <p:cNvSpPr>
            <a:spLocks noChangeArrowheads="1"/>
          </p:cNvSpPr>
          <p:nvPr userDrawn="1"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43" name="AutoShape 139"/>
          <p:cNvSpPr>
            <a:spLocks noChangeArrowheads="1"/>
          </p:cNvSpPr>
          <p:nvPr userDrawn="1"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Clave:</a:t>
            </a:r>
          </a:p>
        </p:txBody>
      </p:sp>
      <p:sp>
        <p:nvSpPr>
          <p:cNvPr id="1044" name="AutoShape 142"/>
          <p:cNvSpPr>
            <a:spLocks noChangeArrowheads="1"/>
          </p:cNvSpPr>
          <p:nvPr userDrawn="1"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>
                <a:latin typeface="Arial Narrow" pitchFamily="34" charset="0"/>
              </a:rPr>
              <a:t>Cambio:</a:t>
            </a:r>
            <a:r>
              <a:rPr lang="es-MX" sz="1200">
                <a:latin typeface="Arial Narrow" pitchFamily="34" charset="0"/>
              </a:rPr>
              <a:t>  </a:t>
            </a:r>
            <a:r>
              <a:rPr lang="es-MX" sz="1200" smtClean="0">
                <a:latin typeface="Arial Narrow" pitchFamily="34" charset="0"/>
              </a:rPr>
              <a:t>00</a:t>
            </a:r>
            <a:endParaRPr lang="es-MX" sz="1200" b="1">
              <a:latin typeface="Arial Narrow" pitchFamily="34" charset="0"/>
            </a:endParaRPr>
          </a:p>
        </p:txBody>
      </p:sp>
      <p:sp>
        <p:nvSpPr>
          <p:cNvPr id="1045" name="Text Box 144"/>
          <p:cNvSpPr txBox="1">
            <a:spLocks noChangeArrowheads="1"/>
          </p:cNvSpPr>
          <p:nvPr userDrawn="1"/>
        </p:nvSpPr>
        <p:spPr bwMode="auto">
          <a:xfrm>
            <a:off x="5734050" y="874713"/>
            <a:ext cx="8651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s-MX" sz="1200" dirty="0" smtClean="0">
                <a:latin typeface="Arial Narrow" charset="0"/>
              </a:rPr>
              <a:t>P-OPE-32</a:t>
            </a:r>
            <a:endParaRPr lang="es-ES" sz="1200" dirty="0" smtClean="0">
              <a:latin typeface="Arial Narrow" charset="0"/>
            </a:endParaRPr>
          </a:p>
        </p:txBody>
      </p:sp>
      <p:sp>
        <p:nvSpPr>
          <p:cNvPr id="1046" name="AutoShape 140"/>
          <p:cNvSpPr>
            <a:spLocks noChangeArrowheads="1"/>
          </p:cNvSpPr>
          <p:nvPr userDrawn="1"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Emisión: </a:t>
            </a:r>
            <a:r>
              <a:rPr lang="es-MX" sz="1200" dirty="0" smtClean="0">
                <a:latin typeface="Arial Narrow" pitchFamily="34" charset="0"/>
              </a:rPr>
              <a:t>17-11-11</a:t>
            </a:r>
            <a:endParaRPr lang="es-MX" sz="1200" dirty="0">
              <a:latin typeface="Arial Narrow" pitchFamily="34" charset="0"/>
            </a:endParaRPr>
          </a:p>
        </p:txBody>
      </p:sp>
      <p:sp>
        <p:nvSpPr>
          <p:cNvPr id="1047" name="AutoShape 141"/>
          <p:cNvSpPr>
            <a:spLocks noChangeArrowheads="1"/>
          </p:cNvSpPr>
          <p:nvPr userDrawn="1"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r>
              <a:rPr lang="es-MX" sz="1200" b="1" dirty="0">
                <a:latin typeface="Arial Narrow" pitchFamily="34" charset="0"/>
              </a:rPr>
              <a:t>Revisión</a:t>
            </a:r>
            <a:r>
              <a:rPr lang="es-MX" sz="1100" b="1" dirty="0">
                <a:latin typeface="Arial Narrow" pitchFamily="34" charset="0"/>
              </a:rPr>
              <a:t>: </a:t>
            </a:r>
            <a:r>
              <a:rPr lang="es-MX" sz="1100" dirty="0" smtClean="0">
                <a:latin typeface="Arial Narrow" pitchFamily="34" charset="0"/>
              </a:rPr>
              <a:t>17-11-11</a:t>
            </a:r>
            <a:endParaRPr lang="es-MX" sz="1100" dirty="0">
              <a:latin typeface="Arial Narrow" pitchFamily="34" charset="0"/>
            </a:endParaRPr>
          </a:p>
        </p:txBody>
      </p:sp>
      <p:pic>
        <p:nvPicPr>
          <p:cNvPr id="1048" name="Imagen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0" y="468313"/>
            <a:ext cx="1655763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5"/>
          <p:cNvSpPr txBox="1">
            <a:spLocks noChangeArrowheads="1"/>
          </p:cNvSpPr>
          <p:nvPr/>
        </p:nvSpPr>
        <p:spPr bwMode="auto">
          <a:xfrm>
            <a:off x="333375" y="4454525"/>
            <a:ext cx="633571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4. CONTROL DE CAMBIOS:</a:t>
            </a:r>
            <a:endParaRPr lang="es-ES" sz="1000" b="1">
              <a:latin typeface="Arial Narrow" pitchFamily="34" charset="0"/>
            </a:endParaRPr>
          </a:p>
        </p:txBody>
      </p:sp>
      <p:sp>
        <p:nvSpPr>
          <p:cNvPr id="2051" name="AutoShape 87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/>
        </p:nvGraphicFramePr>
        <p:xfrm>
          <a:off x="476250" y="4841875"/>
          <a:ext cx="6048375" cy="889000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ＭＳ Ｐゴシック" charset="-128"/>
                        </a:rPr>
                        <a:t>17-11-11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ＭＳ Ｐゴシック" charset="-128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74" name="Text Box 224"/>
          <p:cNvSpPr txBox="1">
            <a:spLocks noChangeArrowheads="1"/>
          </p:cNvSpPr>
          <p:nvPr/>
        </p:nvSpPr>
        <p:spPr bwMode="auto">
          <a:xfrm>
            <a:off x="336550" y="1366838"/>
            <a:ext cx="63404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1. OBJETIVO. </a:t>
            </a:r>
            <a:r>
              <a:rPr lang="es-ES" sz="1000">
                <a:latin typeface="Arial Narrow" pitchFamily="34" charset="0"/>
              </a:rPr>
              <a:t>Asegurar que las actividades de vinculación cumplan con las expectativas del solicitante y cumpla con su objetivo la oferta a las Organizaciones de la Sociedad Civil.</a:t>
            </a:r>
          </a:p>
        </p:txBody>
      </p:sp>
      <p:sp>
        <p:nvSpPr>
          <p:cNvPr id="2075" name="Text Box 225"/>
          <p:cNvSpPr txBox="1">
            <a:spLocks noChangeArrowheads="1"/>
          </p:cNvSpPr>
          <p:nvPr/>
        </p:nvSpPr>
        <p:spPr bwMode="auto">
          <a:xfrm>
            <a:off x="342900" y="2159000"/>
            <a:ext cx="6326188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2. ALCANCE. </a:t>
            </a:r>
            <a:r>
              <a:rPr lang="es-MX" sz="1000" dirty="0" smtClean="0">
                <a:latin typeface="Arial Narrow" pitchFamily="34" charset="0"/>
              </a:rPr>
              <a:t>Este procedimiento aplica para la vinculación de organizaciones de la sociedad civil y el IEPC.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2076" name="Text Box 226"/>
          <p:cNvSpPr txBox="1">
            <a:spLocks noChangeArrowheads="1"/>
          </p:cNvSpPr>
          <p:nvPr/>
        </p:nvSpPr>
        <p:spPr bwMode="auto">
          <a:xfrm>
            <a:off x="333375" y="2860675"/>
            <a:ext cx="6335713" cy="477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712788" indent="-712788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just" eaLnBrk="1" hangingPunct="1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3. TERMINOLOGÍA.</a:t>
            </a:r>
          </a:p>
          <a:p>
            <a:pPr algn="just" eaLnBrk="1" hangingPunct="1">
              <a:spcBef>
                <a:spcPct val="50000"/>
              </a:spcBef>
            </a:pPr>
            <a:r>
              <a:rPr lang="es-ES_tradnl" sz="1000" b="1" dirty="0" smtClean="0">
                <a:latin typeface="Arial Narrow" pitchFamily="34" charset="0"/>
              </a:rPr>
              <a:t>N/A</a:t>
            </a:r>
            <a:endParaRPr lang="es-MX" sz="1000" b="1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Actividades </a:t>
            </a:r>
          </a:p>
        </p:txBody>
      </p:sp>
      <p:sp>
        <p:nvSpPr>
          <p:cNvPr id="3075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Referencias</a:t>
            </a:r>
          </a:p>
        </p:txBody>
      </p:sp>
      <p:sp>
        <p:nvSpPr>
          <p:cNvPr id="3076" name="AutoShape 240"/>
          <p:cNvSpPr>
            <a:spLocks noChangeArrowheads="1"/>
          </p:cNvSpPr>
          <p:nvPr/>
        </p:nvSpPr>
        <p:spPr bwMode="auto">
          <a:xfrm>
            <a:off x="5372100" y="1619250"/>
            <a:ext cx="131445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7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8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9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Responsable</a:t>
            </a:r>
          </a:p>
        </p:txBody>
      </p:sp>
      <p:sp>
        <p:nvSpPr>
          <p:cNvPr id="3080" name="AutoShape 648"/>
          <p:cNvSpPr>
            <a:spLocks noChangeArrowheads="1"/>
          </p:cNvSpPr>
          <p:nvPr/>
        </p:nvSpPr>
        <p:spPr bwMode="auto">
          <a:xfrm>
            <a:off x="3194050" y="1668463"/>
            <a:ext cx="614363" cy="1651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tIns="10800" bIns="10800" anchor="ctr"/>
          <a:lstStyle/>
          <a:p>
            <a:pPr algn="ctr">
              <a:lnSpc>
                <a:spcPct val="70000"/>
              </a:lnSpc>
            </a:pPr>
            <a:r>
              <a:rPr lang="es-MX" sz="900">
                <a:latin typeface="Arial Narrow" pitchFamily="34" charset="0"/>
              </a:rPr>
              <a:t>Inicio </a:t>
            </a:r>
          </a:p>
        </p:txBody>
      </p:sp>
      <p:cxnSp>
        <p:nvCxnSpPr>
          <p:cNvPr id="3081" name="AutoShape 649"/>
          <p:cNvCxnSpPr>
            <a:cxnSpLocks noChangeShapeType="1"/>
            <a:stCxn id="3080" idx="2"/>
            <a:endCxn id="3082" idx="0"/>
          </p:cNvCxnSpPr>
          <p:nvPr/>
        </p:nvCxnSpPr>
        <p:spPr bwMode="auto">
          <a:xfrm flipH="1">
            <a:off x="3498850" y="1833563"/>
            <a:ext cx="3175" cy="1460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3082" name="Rectangle 652"/>
          <p:cNvSpPr>
            <a:spLocks noChangeArrowheads="1"/>
          </p:cNvSpPr>
          <p:nvPr/>
        </p:nvSpPr>
        <p:spPr bwMode="auto">
          <a:xfrm>
            <a:off x="1698625" y="1979613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/>
              <a:t>Se recibe solicitud elaborada por escrito</a:t>
            </a:r>
          </a:p>
        </p:txBody>
      </p:sp>
      <p:sp>
        <p:nvSpPr>
          <p:cNvPr id="3083" name="Rectangle 653"/>
          <p:cNvSpPr>
            <a:spLocks noChangeArrowheads="1"/>
          </p:cNvSpPr>
          <p:nvPr/>
        </p:nvSpPr>
        <p:spPr bwMode="auto">
          <a:xfrm>
            <a:off x="1698625" y="2411413"/>
            <a:ext cx="3600450" cy="288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ES" sz="900"/>
              <a:t>S</a:t>
            </a:r>
            <a:r>
              <a:rPr lang="es-ES_tradnl" sz="900"/>
              <a:t>e revisa si la solicitud esta dentro del catálogo de apoyos a la sociedad civil</a:t>
            </a:r>
          </a:p>
        </p:txBody>
      </p:sp>
      <p:sp>
        <p:nvSpPr>
          <p:cNvPr id="3084" name="Rectangle 657"/>
          <p:cNvSpPr>
            <a:spLocks noChangeArrowheads="1"/>
          </p:cNvSpPr>
          <p:nvPr/>
        </p:nvSpPr>
        <p:spPr bwMode="auto">
          <a:xfrm>
            <a:off x="365125" y="1692275"/>
            <a:ext cx="1150938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85" name="Rectangle 660"/>
          <p:cNvSpPr>
            <a:spLocks noChangeArrowheads="1"/>
          </p:cNvSpPr>
          <p:nvPr/>
        </p:nvSpPr>
        <p:spPr bwMode="auto">
          <a:xfrm>
            <a:off x="333375" y="3032125"/>
            <a:ext cx="1223963" cy="31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87" name="Rectangle 663"/>
          <p:cNvSpPr>
            <a:spLocks noChangeArrowheads="1"/>
          </p:cNvSpPr>
          <p:nvPr/>
        </p:nvSpPr>
        <p:spPr bwMode="auto">
          <a:xfrm>
            <a:off x="5445125" y="3989709"/>
            <a:ext cx="1223963" cy="482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r>
              <a:rPr lang="es-MX" sz="900" dirty="0">
                <a:latin typeface="Arial Narrow" pitchFamily="34" charset="0"/>
              </a:rPr>
              <a:t>- Correo </a:t>
            </a:r>
            <a:r>
              <a:rPr lang="es-MX" sz="900" dirty="0" smtClean="0">
                <a:latin typeface="Arial Narrow" pitchFamily="34" charset="0"/>
              </a:rPr>
              <a:t>electrónico / -Expediente de Vinculación/ Respuesta de solicitud</a:t>
            </a:r>
            <a:endParaRPr lang="es-MX" sz="900" dirty="0">
              <a:latin typeface="Arial Narrow" pitchFamily="34" charset="0"/>
            </a:endParaRPr>
          </a:p>
        </p:txBody>
      </p:sp>
      <p:cxnSp>
        <p:nvCxnSpPr>
          <p:cNvPr id="3090" name="AutoShape 681"/>
          <p:cNvCxnSpPr>
            <a:cxnSpLocks noChangeShapeType="1"/>
            <a:stCxn id="3082" idx="2"/>
            <a:endCxn id="3083" idx="0"/>
          </p:cNvCxnSpPr>
          <p:nvPr/>
        </p:nvCxnSpPr>
        <p:spPr bwMode="auto">
          <a:xfrm>
            <a:off x="3498850" y="2268538"/>
            <a:ext cx="0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091" name="AutoShape 684"/>
          <p:cNvCxnSpPr>
            <a:cxnSpLocks noChangeShapeType="1"/>
            <a:endCxn id="3099" idx="0"/>
          </p:cNvCxnSpPr>
          <p:nvPr/>
        </p:nvCxnSpPr>
        <p:spPr bwMode="auto">
          <a:xfrm>
            <a:off x="3509963" y="2700338"/>
            <a:ext cx="9525" cy="125412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3092" name="Rectangle 700"/>
          <p:cNvSpPr>
            <a:spLocks noChangeArrowheads="1"/>
          </p:cNvSpPr>
          <p:nvPr/>
        </p:nvSpPr>
        <p:spPr bwMode="auto">
          <a:xfrm>
            <a:off x="404813" y="2411413"/>
            <a:ext cx="1150937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ES" sz="900">
                <a:latin typeface="Arial Narrow" pitchFamily="34" charset="0"/>
              </a:rPr>
              <a:t>Jefe de Departamento</a:t>
            </a:r>
          </a:p>
        </p:txBody>
      </p:sp>
      <p:sp>
        <p:nvSpPr>
          <p:cNvPr id="3093" name="Rectangle 701"/>
          <p:cNvSpPr>
            <a:spLocks noChangeArrowheads="1"/>
          </p:cNvSpPr>
          <p:nvPr/>
        </p:nvSpPr>
        <p:spPr bwMode="auto">
          <a:xfrm>
            <a:off x="333375" y="2700338"/>
            <a:ext cx="1223963" cy="287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95" name="Rectangle 660"/>
          <p:cNvSpPr>
            <a:spLocks noChangeArrowheads="1"/>
          </p:cNvSpPr>
          <p:nvPr/>
        </p:nvSpPr>
        <p:spPr bwMode="auto">
          <a:xfrm>
            <a:off x="333375" y="3492500"/>
            <a:ext cx="1223963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96" name="Rectangle 664"/>
          <p:cNvSpPr>
            <a:spLocks noChangeArrowheads="1"/>
          </p:cNvSpPr>
          <p:nvPr/>
        </p:nvSpPr>
        <p:spPr bwMode="auto">
          <a:xfrm>
            <a:off x="5373688" y="3492500"/>
            <a:ext cx="1295400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97" name="Rectangle 661"/>
          <p:cNvSpPr>
            <a:spLocks noChangeArrowheads="1"/>
          </p:cNvSpPr>
          <p:nvPr/>
        </p:nvSpPr>
        <p:spPr bwMode="auto">
          <a:xfrm>
            <a:off x="333375" y="3851275"/>
            <a:ext cx="12239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>
                <a:latin typeface="Arial Narrow" pitchFamily="34" charset="0"/>
              </a:rPr>
              <a:t>Jefes de Departamento</a:t>
            </a:r>
          </a:p>
        </p:txBody>
      </p:sp>
      <p:sp>
        <p:nvSpPr>
          <p:cNvPr id="3098" name="Rectangle 666"/>
          <p:cNvSpPr>
            <a:spLocks noChangeArrowheads="1"/>
          </p:cNvSpPr>
          <p:nvPr/>
        </p:nvSpPr>
        <p:spPr bwMode="auto">
          <a:xfrm>
            <a:off x="5373688" y="3059113"/>
            <a:ext cx="1277937" cy="30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>
              <a:latin typeface="Arial Narrow" pitchFamily="34" charset="0"/>
            </a:endParaRPr>
          </a:p>
        </p:txBody>
      </p:sp>
      <p:sp>
        <p:nvSpPr>
          <p:cNvPr id="3099" name="56 Rombo"/>
          <p:cNvSpPr>
            <a:spLocks noChangeArrowheads="1"/>
          </p:cNvSpPr>
          <p:nvPr/>
        </p:nvSpPr>
        <p:spPr bwMode="auto">
          <a:xfrm>
            <a:off x="2928938" y="2825750"/>
            <a:ext cx="1181100" cy="779463"/>
          </a:xfrm>
          <a:prstGeom prst="diamond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3100" name="57 CuadroTexto"/>
          <p:cNvSpPr txBox="1">
            <a:spLocks noChangeArrowheads="1"/>
          </p:cNvSpPr>
          <p:nvPr/>
        </p:nvSpPr>
        <p:spPr bwMode="auto">
          <a:xfrm>
            <a:off x="3048800" y="2844005"/>
            <a:ext cx="900100" cy="569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algn="ctr"/>
            <a:endParaRPr lang="es-ES" sz="700" dirty="0">
              <a:solidFill>
                <a:srgbClr val="000000"/>
              </a:solidFill>
              <a:latin typeface="Arial" pitchFamily="34" charset="0"/>
            </a:endParaRPr>
          </a:p>
          <a:p>
            <a:pPr algn="ctr"/>
            <a:r>
              <a:rPr lang="es-ES" sz="800" dirty="0">
                <a:solidFill>
                  <a:srgbClr val="000000"/>
                </a:solidFill>
                <a:latin typeface="Arial" pitchFamily="34" charset="0"/>
              </a:rPr>
              <a:t>¿Se cumplen requisitos y hay disponibilidad?</a:t>
            </a:r>
            <a:endParaRPr lang="es-MX" sz="800" dirty="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101" name="Rectangle 661"/>
          <p:cNvSpPr>
            <a:spLocks noChangeArrowheads="1"/>
          </p:cNvSpPr>
          <p:nvPr/>
        </p:nvSpPr>
        <p:spPr bwMode="auto">
          <a:xfrm>
            <a:off x="333375" y="6516689"/>
            <a:ext cx="1223963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>
                <a:latin typeface="Arial Narrow" pitchFamily="34" charset="0"/>
              </a:rPr>
              <a:t>Directora y Jefes de </a:t>
            </a:r>
            <a:r>
              <a:rPr lang="es-MX" sz="900" dirty="0" smtClean="0">
                <a:latin typeface="Arial Narrow" pitchFamily="34" charset="0"/>
              </a:rPr>
              <a:t>Departamento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3102" name="Rectangle 656"/>
          <p:cNvSpPr>
            <a:spLocks noChangeArrowheads="1"/>
          </p:cNvSpPr>
          <p:nvPr/>
        </p:nvSpPr>
        <p:spPr bwMode="auto">
          <a:xfrm>
            <a:off x="3573463" y="3883719"/>
            <a:ext cx="1730375" cy="431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900" dirty="0"/>
              <a:t>Se </a:t>
            </a:r>
            <a:r>
              <a:rPr lang="es-MX" sz="900" dirty="0" smtClean="0"/>
              <a:t>devuelve </a:t>
            </a:r>
            <a:r>
              <a:rPr lang="es-MX" sz="900" dirty="0"/>
              <a:t>al ciudadano para que replantee su solicitud e </a:t>
            </a:r>
            <a:r>
              <a:rPr lang="es-MX" sz="900" dirty="0" smtClean="0"/>
              <a:t>inicie nuevo  </a:t>
            </a:r>
            <a:r>
              <a:rPr lang="es-MX" sz="900" dirty="0"/>
              <a:t>trámite</a:t>
            </a:r>
            <a:endParaRPr lang="es-ES" sz="900" dirty="0"/>
          </a:p>
        </p:txBody>
      </p:sp>
      <p:cxnSp>
        <p:nvCxnSpPr>
          <p:cNvPr id="3103" name="64 Conector angular"/>
          <p:cNvCxnSpPr>
            <a:cxnSpLocks noChangeShapeType="1"/>
            <a:stCxn id="3099" idx="1"/>
            <a:endCxn id="3112" idx="0"/>
          </p:cNvCxnSpPr>
          <p:nvPr/>
        </p:nvCxnSpPr>
        <p:spPr bwMode="auto">
          <a:xfrm rot="10800000" flipV="1">
            <a:off x="2444750" y="3216275"/>
            <a:ext cx="484188" cy="625475"/>
          </a:xfrm>
          <a:prstGeom prst="bentConnector2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3104" name="67 Conector angular"/>
          <p:cNvCxnSpPr>
            <a:cxnSpLocks noChangeShapeType="1"/>
            <a:stCxn id="3099" idx="3"/>
            <a:endCxn id="3102" idx="0"/>
          </p:cNvCxnSpPr>
          <p:nvPr/>
        </p:nvCxnSpPr>
        <p:spPr bwMode="auto">
          <a:xfrm>
            <a:off x="4110038" y="3215482"/>
            <a:ext cx="328613" cy="668237"/>
          </a:xfrm>
          <a:prstGeom prst="bentConnector2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3105" name="72 CuadroTexto"/>
          <p:cNvSpPr txBox="1">
            <a:spLocks noChangeArrowheads="1"/>
          </p:cNvSpPr>
          <p:nvPr/>
        </p:nvSpPr>
        <p:spPr bwMode="auto">
          <a:xfrm>
            <a:off x="4079875" y="2959100"/>
            <a:ext cx="357188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/>
              <a:t>No</a:t>
            </a:r>
            <a:endParaRPr lang="es-MX" sz="900" dirty="0"/>
          </a:p>
        </p:txBody>
      </p:sp>
      <p:sp>
        <p:nvSpPr>
          <p:cNvPr id="3106" name="73 CuadroTexto"/>
          <p:cNvSpPr txBox="1">
            <a:spLocks noChangeArrowheads="1"/>
          </p:cNvSpPr>
          <p:nvPr/>
        </p:nvSpPr>
        <p:spPr bwMode="auto">
          <a:xfrm>
            <a:off x="2444750" y="2932113"/>
            <a:ext cx="428625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/>
              <a:t>Si</a:t>
            </a:r>
            <a:endParaRPr lang="es-MX" sz="900" dirty="0"/>
          </a:p>
        </p:txBody>
      </p:sp>
      <p:sp>
        <p:nvSpPr>
          <p:cNvPr id="3108" name="Rectangle 666"/>
          <p:cNvSpPr>
            <a:spLocks noChangeArrowheads="1"/>
          </p:cNvSpPr>
          <p:nvPr/>
        </p:nvSpPr>
        <p:spPr bwMode="auto">
          <a:xfrm>
            <a:off x="5445125" y="7292975"/>
            <a:ext cx="12065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endParaRPr lang="es-MX" sz="900" dirty="0">
              <a:latin typeface="Arial Narrow" pitchFamily="34" charset="0"/>
            </a:endParaRPr>
          </a:p>
          <a:p>
            <a:pPr algn="just"/>
            <a:r>
              <a:rPr lang="es-MX" sz="900" dirty="0">
                <a:latin typeface="Arial Narrow" pitchFamily="34" charset="0"/>
              </a:rPr>
              <a:t>-Informe mensual o anual, según corresponda</a:t>
            </a:r>
          </a:p>
        </p:txBody>
      </p:sp>
      <p:sp>
        <p:nvSpPr>
          <p:cNvPr id="3109" name="Oval 34"/>
          <p:cNvSpPr>
            <a:spLocks noChangeArrowheads="1"/>
          </p:cNvSpPr>
          <p:nvPr/>
        </p:nvSpPr>
        <p:spPr bwMode="auto">
          <a:xfrm>
            <a:off x="4652938" y="7721600"/>
            <a:ext cx="576262" cy="287338"/>
          </a:xfrm>
          <a:prstGeom prst="ellipse">
            <a:avLst/>
          </a:prstGeom>
          <a:solidFill>
            <a:schemeClr val="bg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900"/>
              <a:t>FIN</a:t>
            </a:r>
            <a:endParaRPr lang="es-ES" sz="900"/>
          </a:p>
        </p:txBody>
      </p:sp>
      <p:sp>
        <p:nvSpPr>
          <p:cNvPr id="3112" name="18 Rectángulo"/>
          <p:cNvSpPr>
            <a:spLocks noChangeArrowheads="1"/>
          </p:cNvSpPr>
          <p:nvPr/>
        </p:nvSpPr>
        <p:spPr bwMode="auto">
          <a:xfrm>
            <a:off x="1689100" y="3841750"/>
            <a:ext cx="1511300" cy="50482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s-MX" sz="900" dirty="0"/>
              <a:t>Se envía </a:t>
            </a:r>
            <a:r>
              <a:rPr lang="es-MX" sz="900" dirty="0" smtClean="0"/>
              <a:t>al Director </a:t>
            </a:r>
            <a:r>
              <a:rPr lang="es-MX" sz="900" dirty="0"/>
              <a:t>de Participación Ciudadana para su visto bueno</a:t>
            </a:r>
          </a:p>
        </p:txBody>
      </p:sp>
      <p:sp>
        <p:nvSpPr>
          <p:cNvPr id="3113" name="1 CuadroTexto"/>
          <p:cNvSpPr txBox="1">
            <a:spLocks noChangeArrowheads="1"/>
          </p:cNvSpPr>
          <p:nvPr/>
        </p:nvSpPr>
        <p:spPr bwMode="auto">
          <a:xfrm>
            <a:off x="549275" y="2051050"/>
            <a:ext cx="7921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>
                <a:latin typeface="Arial Narrow" pitchFamily="34" charset="0"/>
              </a:rPr>
              <a:t>Secretaria</a:t>
            </a:r>
          </a:p>
        </p:txBody>
      </p:sp>
      <p:sp>
        <p:nvSpPr>
          <p:cNvPr id="3114" name="4 CuadroTexto"/>
          <p:cNvSpPr txBox="1">
            <a:spLocks noChangeArrowheads="1"/>
          </p:cNvSpPr>
          <p:nvPr/>
        </p:nvSpPr>
        <p:spPr bwMode="auto">
          <a:xfrm>
            <a:off x="5373216" y="2267744"/>
            <a:ext cx="127793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>
                <a:latin typeface="Arial Narrow" pitchFamily="34" charset="0"/>
              </a:rPr>
              <a:t>- Expediente Vinculación P.C</a:t>
            </a:r>
            <a:r>
              <a:rPr lang="es-MX" sz="900" dirty="0" smtClean="0">
                <a:latin typeface="Arial Narrow" pitchFamily="34" charset="0"/>
              </a:rPr>
              <a:t>. </a:t>
            </a:r>
            <a:r>
              <a:rPr lang="es-MX" sz="900" dirty="0">
                <a:latin typeface="Arial Narrow" pitchFamily="34" charset="0"/>
              </a:rPr>
              <a:t>/ - Ficha Informativa</a:t>
            </a:r>
          </a:p>
          <a:p>
            <a:pPr eaLnBrk="1" hangingPunct="1"/>
            <a:r>
              <a:rPr lang="es-MX" sz="900" dirty="0" smtClean="0">
                <a:latin typeface="Arial Narrow" pitchFamily="34" charset="0"/>
              </a:rPr>
              <a:t>/Catalogo de vinculación PC.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3115" name="56 Rombo"/>
          <p:cNvSpPr>
            <a:spLocks noChangeArrowheads="1"/>
          </p:cNvSpPr>
          <p:nvPr/>
        </p:nvSpPr>
        <p:spPr bwMode="auto">
          <a:xfrm>
            <a:off x="2378199" y="5029994"/>
            <a:ext cx="1620838" cy="679450"/>
          </a:xfrm>
          <a:prstGeom prst="diamond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s-MX" sz="900" dirty="0" smtClean="0"/>
              <a:t>¿Se aprueba?</a:t>
            </a:r>
            <a:endParaRPr lang="es-MX" sz="900" dirty="0"/>
          </a:p>
        </p:txBody>
      </p:sp>
      <p:sp>
        <p:nvSpPr>
          <p:cNvPr id="3116" name="3140 Rectángulo"/>
          <p:cNvSpPr>
            <a:spLocks noChangeArrowheads="1"/>
          </p:cNvSpPr>
          <p:nvPr/>
        </p:nvSpPr>
        <p:spPr bwMode="auto">
          <a:xfrm>
            <a:off x="2204864" y="5939507"/>
            <a:ext cx="1800200" cy="223837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r>
              <a:rPr lang="es-MX" sz="900" dirty="0"/>
              <a:t>Se elabora plan de acción</a:t>
            </a:r>
          </a:p>
        </p:txBody>
      </p:sp>
      <p:sp>
        <p:nvSpPr>
          <p:cNvPr id="3118" name="3146 CuadroTexto"/>
          <p:cNvSpPr txBox="1">
            <a:spLocks noChangeArrowheads="1"/>
          </p:cNvSpPr>
          <p:nvPr/>
        </p:nvSpPr>
        <p:spPr bwMode="auto">
          <a:xfrm>
            <a:off x="4289425" y="4629844"/>
            <a:ext cx="363538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/>
              <a:t>1</a:t>
            </a:r>
          </a:p>
        </p:txBody>
      </p:sp>
      <p:cxnSp>
        <p:nvCxnSpPr>
          <p:cNvPr id="3121" name="3162 Conector recto de flecha"/>
          <p:cNvCxnSpPr>
            <a:cxnSpLocks noChangeShapeType="1"/>
            <a:stCxn id="3116" idx="2"/>
            <a:endCxn id="95" idx="0"/>
          </p:cNvCxnSpPr>
          <p:nvPr/>
        </p:nvCxnSpPr>
        <p:spPr bwMode="auto">
          <a:xfrm>
            <a:off x="3104964" y="6163344"/>
            <a:ext cx="0" cy="417067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3126" name="4 CuadroTexto"/>
          <p:cNvSpPr txBox="1">
            <a:spLocks noChangeArrowheads="1"/>
          </p:cNvSpPr>
          <p:nvPr/>
        </p:nvSpPr>
        <p:spPr bwMode="auto">
          <a:xfrm>
            <a:off x="5373688" y="1965549"/>
            <a:ext cx="10795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>
                <a:latin typeface="Arial Narrow" pitchFamily="34" charset="0"/>
              </a:rPr>
              <a:t>- Solicitud</a:t>
            </a:r>
          </a:p>
        </p:txBody>
      </p:sp>
      <p:cxnSp>
        <p:nvCxnSpPr>
          <p:cNvPr id="3127" name="10 Conector angular"/>
          <p:cNvCxnSpPr>
            <a:cxnSpLocks noChangeShapeType="1"/>
            <a:stCxn id="3115" idx="3"/>
            <a:endCxn id="3109" idx="0"/>
          </p:cNvCxnSpPr>
          <p:nvPr/>
        </p:nvCxnSpPr>
        <p:spPr bwMode="auto">
          <a:xfrm>
            <a:off x="3999037" y="5369719"/>
            <a:ext cx="942032" cy="2351881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3128" name="11 Elipse"/>
          <p:cNvSpPr>
            <a:spLocks noChangeArrowheads="1"/>
          </p:cNvSpPr>
          <p:nvPr/>
        </p:nvSpPr>
        <p:spPr bwMode="auto">
          <a:xfrm>
            <a:off x="4289425" y="4629844"/>
            <a:ext cx="292100" cy="230188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/>
          </a:p>
        </p:txBody>
      </p:sp>
      <p:cxnSp>
        <p:nvCxnSpPr>
          <p:cNvPr id="3129" name="13 Conector recto de flecha"/>
          <p:cNvCxnSpPr>
            <a:cxnSpLocks noChangeShapeType="1"/>
            <a:stCxn id="3102" idx="2"/>
            <a:endCxn id="3128" idx="0"/>
          </p:cNvCxnSpPr>
          <p:nvPr/>
        </p:nvCxnSpPr>
        <p:spPr bwMode="auto">
          <a:xfrm flipH="1">
            <a:off x="4435475" y="4315519"/>
            <a:ext cx="3175" cy="314325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3133" name="24 CuadroTexto"/>
          <p:cNvSpPr txBox="1">
            <a:spLocks noChangeArrowheads="1"/>
          </p:cNvSpPr>
          <p:nvPr/>
        </p:nvSpPr>
        <p:spPr bwMode="auto">
          <a:xfrm>
            <a:off x="4365104" y="6228184"/>
            <a:ext cx="2413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/>
              <a:t>1</a:t>
            </a:r>
          </a:p>
        </p:txBody>
      </p:sp>
      <p:sp>
        <p:nvSpPr>
          <p:cNvPr id="3134" name="25 Elipse"/>
          <p:cNvSpPr>
            <a:spLocks noChangeArrowheads="1"/>
          </p:cNvSpPr>
          <p:nvPr/>
        </p:nvSpPr>
        <p:spPr bwMode="auto">
          <a:xfrm>
            <a:off x="4365104" y="6228184"/>
            <a:ext cx="187325" cy="209550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s-MX"/>
          </a:p>
        </p:txBody>
      </p:sp>
      <p:cxnSp>
        <p:nvCxnSpPr>
          <p:cNvPr id="3135" name="3151 Conector recto de flecha"/>
          <p:cNvCxnSpPr>
            <a:cxnSpLocks noChangeShapeType="1"/>
            <a:stCxn id="95" idx="2"/>
            <a:endCxn id="102" idx="0"/>
          </p:cNvCxnSpPr>
          <p:nvPr/>
        </p:nvCxnSpPr>
        <p:spPr bwMode="auto">
          <a:xfrm>
            <a:off x="3104964" y="6948264"/>
            <a:ext cx="0" cy="288032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3136" name="3152 CuadroTexto"/>
          <p:cNvSpPr txBox="1">
            <a:spLocks noChangeArrowheads="1"/>
          </p:cNvSpPr>
          <p:nvPr/>
        </p:nvSpPr>
        <p:spPr bwMode="auto">
          <a:xfrm>
            <a:off x="5373217" y="5858852"/>
            <a:ext cx="12961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</a:rPr>
              <a:t>P-ADM-15 / plan de accion / P-COM-01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3139" name="3156 CuadroTexto"/>
          <p:cNvSpPr txBox="1">
            <a:spLocks noChangeArrowheads="1"/>
          </p:cNvSpPr>
          <p:nvPr/>
        </p:nvSpPr>
        <p:spPr bwMode="auto">
          <a:xfrm>
            <a:off x="5405438" y="6470650"/>
            <a:ext cx="126392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>
                <a:latin typeface="Arial Narrow" pitchFamily="34" charset="0"/>
                <a:cs typeface="Arial" pitchFamily="34" charset="0"/>
              </a:rPr>
              <a:t> Fotografías /  </a:t>
            </a:r>
            <a:r>
              <a:rPr lang="es-MX" sz="900" dirty="0">
                <a:latin typeface="Arial Narrow" pitchFamily="34" charset="0"/>
                <a:cs typeface="Arial" pitchFamily="34" charset="0"/>
              </a:rPr>
              <a:t>Listas de </a:t>
            </a:r>
            <a:r>
              <a:rPr lang="es-MX" sz="900" dirty="0" smtClean="0">
                <a:latin typeface="Arial Narrow" pitchFamily="34" charset="0"/>
                <a:cs typeface="Arial" pitchFamily="34" charset="0"/>
              </a:rPr>
              <a:t>asistencia /  Material de difusión, </a:t>
            </a:r>
            <a:r>
              <a:rPr lang="es-MX" sz="900" dirty="0">
                <a:latin typeface="Arial Narrow" pitchFamily="34" charset="0"/>
                <a:cs typeface="Arial" pitchFamily="34" charset="0"/>
              </a:rPr>
              <a:t>etc.</a:t>
            </a:r>
          </a:p>
          <a:p>
            <a:pPr eaLnBrk="1" hangingPunct="1"/>
            <a:endParaRPr lang="es-MX" sz="900" dirty="0"/>
          </a:p>
        </p:txBody>
      </p:sp>
      <p:sp>
        <p:nvSpPr>
          <p:cNvPr id="68" name="72 CuadroTexto"/>
          <p:cNvSpPr txBox="1">
            <a:spLocks noChangeArrowheads="1"/>
          </p:cNvSpPr>
          <p:nvPr/>
        </p:nvSpPr>
        <p:spPr bwMode="auto">
          <a:xfrm>
            <a:off x="4005064" y="5133428"/>
            <a:ext cx="357188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/>
              <a:t>No</a:t>
            </a:r>
            <a:endParaRPr lang="es-MX" sz="900" dirty="0"/>
          </a:p>
        </p:txBody>
      </p:sp>
      <p:sp>
        <p:nvSpPr>
          <p:cNvPr id="69" name="73 CuadroTexto"/>
          <p:cNvSpPr txBox="1">
            <a:spLocks noChangeArrowheads="1"/>
          </p:cNvSpPr>
          <p:nvPr/>
        </p:nvSpPr>
        <p:spPr bwMode="auto">
          <a:xfrm>
            <a:off x="1844824" y="5061421"/>
            <a:ext cx="428625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charset="-128"/>
              </a:defRPr>
            </a:lvl9pPr>
          </a:lstStyle>
          <a:p>
            <a:pPr eaLnBrk="1" hangingPunct="1"/>
            <a:r>
              <a:rPr lang="es-MX" sz="900" dirty="0" smtClean="0"/>
              <a:t>Si</a:t>
            </a:r>
            <a:endParaRPr lang="es-MX" sz="900" dirty="0"/>
          </a:p>
        </p:txBody>
      </p:sp>
      <p:cxnSp>
        <p:nvCxnSpPr>
          <p:cNvPr id="70" name="64 Conector angular"/>
          <p:cNvCxnSpPr>
            <a:cxnSpLocks noChangeShapeType="1"/>
            <a:endCxn id="3116" idx="1"/>
          </p:cNvCxnSpPr>
          <p:nvPr/>
        </p:nvCxnSpPr>
        <p:spPr bwMode="auto">
          <a:xfrm rot="5400000">
            <a:off x="1957763" y="5630984"/>
            <a:ext cx="667543" cy="173340"/>
          </a:xfrm>
          <a:prstGeom prst="bentConnector4">
            <a:avLst>
              <a:gd name="adj1" fmla="val -238"/>
              <a:gd name="adj2" fmla="val 231880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73" name="64 Conector angular"/>
          <p:cNvCxnSpPr>
            <a:cxnSpLocks noChangeShapeType="1"/>
            <a:stCxn id="3112" idx="2"/>
            <a:endCxn id="3115" idx="0"/>
          </p:cNvCxnSpPr>
          <p:nvPr/>
        </p:nvCxnSpPr>
        <p:spPr bwMode="auto">
          <a:xfrm rot="16200000" flipH="1">
            <a:off x="2474975" y="4316350"/>
            <a:ext cx="683419" cy="74386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cxnSp>
        <p:nvCxnSpPr>
          <p:cNvPr id="77" name="AutoShape 684"/>
          <p:cNvCxnSpPr>
            <a:cxnSpLocks noChangeShapeType="1"/>
          </p:cNvCxnSpPr>
          <p:nvPr/>
        </p:nvCxnSpPr>
        <p:spPr bwMode="auto">
          <a:xfrm>
            <a:off x="4581128" y="6372200"/>
            <a:ext cx="36004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22" name="CuadroTexto 21"/>
          <p:cNvSpPr txBox="1"/>
          <p:nvPr/>
        </p:nvSpPr>
        <p:spPr>
          <a:xfrm>
            <a:off x="2726267" y="6697133"/>
            <a:ext cx="1846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s-ES" dirty="0"/>
          </a:p>
        </p:txBody>
      </p:sp>
      <p:sp>
        <p:nvSpPr>
          <p:cNvPr id="95" name="3140 Rectángulo"/>
          <p:cNvSpPr>
            <a:spLocks noChangeArrowheads="1"/>
          </p:cNvSpPr>
          <p:nvPr/>
        </p:nvSpPr>
        <p:spPr bwMode="auto">
          <a:xfrm>
            <a:off x="2204864" y="6580411"/>
            <a:ext cx="1800200" cy="367853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algn="ctr" eaLnBrk="1" hangingPunct="1"/>
            <a:r>
              <a:rPr lang="es-MX" sz="900" dirty="0"/>
              <a:t>Se implementa acción hasta el término</a:t>
            </a:r>
          </a:p>
        </p:txBody>
      </p:sp>
      <p:sp>
        <p:nvSpPr>
          <p:cNvPr id="102" name="3140 Rectángulo"/>
          <p:cNvSpPr>
            <a:spLocks noChangeArrowheads="1"/>
          </p:cNvSpPr>
          <p:nvPr/>
        </p:nvSpPr>
        <p:spPr bwMode="auto">
          <a:xfrm>
            <a:off x="2204864" y="7236296"/>
            <a:ext cx="1800200" cy="367853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r>
              <a:rPr lang="es-MX" sz="900" dirty="0"/>
              <a:t>Reporte de acciones realizadas</a:t>
            </a:r>
          </a:p>
        </p:txBody>
      </p:sp>
      <p:cxnSp>
        <p:nvCxnSpPr>
          <p:cNvPr id="106" name="64 Conector angular"/>
          <p:cNvCxnSpPr>
            <a:cxnSpLocks noChangeShapeType="1"/>
            <a:stCxn id="102" idx="2"/>
            <a:endCxn id="3109" idx="2"/>
          </p:cNvCxnSpPr>
          <p:nvPr/>
        </p:nvCxnSpPr>
        <p:spPr bwMode="auto">
          <a:xfrm rot="16200000" flipH="1">
            <a:off x="3748391" y="6960722"/>
            <a:ext cx="261120" cy="1547974"/>
          </a:xfrm>
          <a:prstGeom prst="bentConnector2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110" name="Rectangle 661"/>
          <p:cNvSpPr>
            <a:spLocks noChangeArrowheads="1"/>
          </p:cNvSpPr>
          <p:nvPr/>
        </p:nvSpPr>
        <p:spPr bwMode="auto">
          <a:xfrm>
            <a:off x="332656" y="7223844"/>
            <a:ext cx="1223963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>
                <a:latin typeface="Arial Narrow" pitchFamily="34" charset="0"/>
              </a:rPr>
              <a:t>Directora y Jefes de </a:t>
            </a:r>
            <a:r>
              <a:rPr lang="es-MX" sz="900" dirty="0" smtClean="0">
                <a:latin typeface="Arial Narrow" pitchFamily="34" charset="0"/>
              </a:rPr>
              <a:t>Departamento</a:t>
            </a:r>
            <a:endParaRPr lang="es-ES" sz="900" dirty="0">
              <a:latin typeface="Arial Narrow" pitchFamily="34" charset="0"/>
            </a:endParaRPr>
          </a:p>
        </p:txBody>
      </p:sp>
      <p:sp>
        <p:nvSpPr>
          <p:cNvPr id="111" name="Rectangle 661"/>
          <p:cNvSpPr>
            <a:spLocks noChangeArrowheads="1"/>
          </p:cNvSpPr>
          <p:nvPr/>
        </p:nvSpPr>
        <p:spPr bwMode="auto">
          <a:xfrm>
            <a:off x="332656" y="5868144"/>
            <a:ext cx="1223963" cy="44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2700" tIns="12700" rIns="12700" bIns="12700"/>
          <a:lstStyle/>
          <a:p>
            <a:pPr algn="ctr"/>
            <a:r>
              <a:rPr lang="es-MX" sz="900" dirty="0">
                <a:latin typeface="Arial Narrow" pitchFamily="34" charset="0"/>
              </a:rPr>
              <a:t>Directora y Jefes de </a:t>
            </a:r>
            <a:r>
              <a:rPr lang="es-MX" sz="900" dirty="0" smtClean="0">
                <a:latin typeface="Arial Narrow" pitchFamily="34" charset="0"/>
              </a:rPr>
              <a:t>Departamento</a:t>
            </a:r>
            <a:endParaRPr lang="es-ES" sz="9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8136</TotalTime>
  <Words>242</Words>
  <Application>Microsoft Office PowerPoint</Application>
  <PresentationFormat>Presentación en pantalla (4:3)</PresentationFormat>
  <Paragraphs>51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Diseño predeterminado</vt:lpstr>
      <vt:lpstr>Diapositiva 1</vt:lpstr>
      <vt:lpstr>Diapositiva 2</vt:lpstr>
    </vt:vector>
  </TitlesOfParts>
  <Company>El Dorado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israel.perez</cp:lastModifiedBy>
  <cp:revision>310</cp:revision>
  <cp:lastPrinted>2012-01-20T18:46:29Z</cp:lastPrinted>
  <dcterms:created xsi:type="dcterms:W3CDTF">2003-10-28T18:20:03Z</dcterms:created>
  <dcterms:modified xsi:type="dcterms:W3CDTF">2014-07-14T19:32:11Z</dcterms:modified>
</cp:coreProperties>
</file>