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3" r:id="rId1"/>
    <p:sldMasterId id="2147483660" r:id="rId2"/>
  </p:sldMasterIdLst>
  <p:notesMasterIdLst>
    <p:notesMasterId r:id="rId5"/>
  </p:notesMasterIdLst>
  <p:handoutMasterIdLst>
    <p:handoutMasterId r:id="rId6"/>
  </p:handoutMasterIdLst>
  <p:sldIdLst>
    <p:sldId id="256" r:id="rId3"/>
    <p:sldId id="258" r:id="rId4"/>
  </p:sldIdLst>
  <p:sldSz cx="6858000" cy="9144000" type="screen4x3"/>
  <p:notesSz cx="6950075" cy="9236075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MS PGothic" pitchFamily="34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MS PGothic" pitchFamily="34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MS PGothic" pitchFamily="34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MS PGothic" pitchFamily="34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MS PGothic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MS PGothic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MS PGothic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MS PGothic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MS PGothic" pitchFamily="34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7A2"/>
    <a:srgbClr val="990000"/>
    <a:srgbClr val="002EC0"/>
    <a:srgbClr val="002AC0"/>
    <a:srgbClr val="FF00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0" d="100"/>
          <a:sy n="120" d="100"/>
        </p:scale>
        <p:origin x="-1746" y="360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0" d="100"/>
          <a:sy n="60" d="100"/>
        </p:scale>
        <p:origin x="-1764" y="-78"/>
      </p:cViewPr>
      <p:guideLst>
        <p:guide orient="horz" pos="2909"/>
        <p:guide pos="2189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1148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38588" y="0"/>
            <a:ext cx="3011487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775700"/>
            <a:ext cx="301148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38588" y="8775700"/>
            <a:ext cx="3011487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/>
            </a:lvl1pPr>
          </a:lstStyle>
          <a:p>
            <a:pPr>
              <a:defRPr/>
            </a:pPr>
            <a:fld id="{1083CCD5-5002-4314-AA2B-A5D4479653AC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7736634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11488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37000" y="0"/>
            <a:ext cx="3011488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76463" y="692150"/>
            <a:ext cx="2597150" cy="34639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95325" y="4387850"/>
            <a:ext cx="5559425" cy="415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2525"/>
            <a:ext cx="3011488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37000" y="8772525"/>
            <a:ext cx="3011488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36394B63-36D9-4AD2-B006-0745529871E6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94343402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fld id="{62AB6860-B7B0-442F-9FC9-FF198BF41E11}" type="slidenum">
              <a:rPr lang="es-ES" sz="1200" smtClean="0"/>
              <a:pPr eaLnBrk="1" hangingPunct="1"/>
              <a:t>1</a:t>
            </a:fld>
            <a:endParaRPr lang="es-ES" sz="1200" dirty="0" smtClean="0"/>
          </a:p>
        </p:txBody>
      </p:sp>
      <p:sp>
        <p:nvSpPr>
          <p:cNvPr id="61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dirty="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fld id="{9938B223-72B5-47B0-BA54-5C78F03B85DD}" type="slidenum">
              <a:rPr lang="es-ES" sz="1200" smtClean="0"/>
              <a:pPr eaLnBrk="1" hangingPunct="1"/>
              <a:t>2</a:t>
            </a:fld>
            <a:endParaRPr lang="es-ES" sz="1200" dirty="0" smtClean="0"/>
          </a:p>
        </p:txBody>
      </p:sp>
      <p:sp>
        <p:nvSpPr>
          <p:cNvPr id="717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s-MX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A5E61D-88A8-4D6F-B84D-834F1C16F7BF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0C52FA-2C0D-46BE-B40F-F3A47D4CB18A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4119849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719EF8-4CDB-4C36-AE41-1FE265F2CBD6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E379A8-336A-4999-9FBF-C3FD6D765D81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45449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AA5DED-05B5-44F0-BB85-63257F570CE2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833E17-7B39-49DC-8C6B-91BF6C06D3BD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149665569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EEF4CA-484E-410B-8C97-34F560DA4AD6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FABF9B-1ABE-4EE4-9109-457B7589DC8E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8020199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E074DB-49F5-4958-BCC5-4238F0B38997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F07586-23D3-4FF7-B627-61C7BA65257E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116442718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180BF1-B707-4FF4-AA6D-7BDDE412E522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67F6B1-37B1-43F9-812F-14F21C2A4C99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79917749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81D324-BE0D-45E9-B1EC-6A71D0385855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DC12A3-ED0B-4ED8-9E8A-CD27562D2AF3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72004894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7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443202-C4EE-4AB5-836B-C6BE766F2469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8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9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6234F6-A970-417B-9ED7-1666460B5EEB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41312945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50A857-463A-4241-A36F-6DA2D7FC0E67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4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5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60F087-C681-4975-98E4-7EADD240ED81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177307844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D2890B-C4E6-4CA3-8A72-A80CCC5BE36A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3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4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15A4B3-7233-47E2-932E-E5427A580C13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23927094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D1DECC-439D-4B77-9F05-8D635CF95F37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8B6000-299A-48BA-8CA5-087BDF943E34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85764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3CFF51-2A4E-4F16-AA1F-43C9E49BE686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58D380-7E8A-48C9-9F9E-2E3D7CB9434C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92176158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dirty="0" smtClean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C131D6-B1F2-4B7E-B0BC-23AB9A5DB890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35264B-94FB-4B44-ACAF-FC5594368339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79400873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0B4989-216E-46D2-B3B9-95E843038896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48CFFC-189C-4E85-AAFE-9DC155120B7E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8428358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3C7DFA-0EA1-4091-A28D-A02864F916D4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16ED4-298D-4785-916F-02A9A89AEE75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5328688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129AB2-C9EA-463D-B59E-15F12C4729B9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7EC5A-2138-4107-8768-13D8083636A8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7380673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976707-6BC3-4B33-90FD-C6744EEE7305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14CCEE-8D34-45FA-B781-7FC160A8C7B8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1099421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7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284550-3FBA-4715-B6F5-748C36C72CC9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8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9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FF7861-F842-4658-9259-D1743EDD6010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16209378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82C612-4F83-4A3D-B27D-6933F565EFE5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4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5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79677D-DD66-45D8-A28B-9647F4099AC9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632763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58FCA5-E7F4-4486-A741-D63583CBFDDC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3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4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09B27D-FCA9-4C5D-88DA-7BAEA85FF9F6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19555402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4FC3BA-D349-4919-AB7C-FA3DB7DC43A5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D67FDC-E8B9-43C5-9E7C-3193E38C00CE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2314608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dirty="0" smtClean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85FC97-C140-402F-92EC-C72BD857F3CE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96BD8B-6AA7-4D21-98F2-49DC189E6FA2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4770114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Marcador de título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Clic para editar título</a:t>
            </a:r>
            <a:endParaRPr lang="es-ES" smtClean="0"/>
          </a:p>
        </p:txBody>
      </p:sp>
      <p:sp>
        <p:nvSpPr>
          <p:cNvPr id="1027" name="Marcador de texto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 smtClean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6F7D03E0-73F5-4375-BD80-0A2572712488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AB710D76-7FD4-4344-99BB-B959638AF3F1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85" r:id="rId2"/>
    <p:sldLayoutId id="2147483686" r:id="rId3"/>
    <p:sldLayoutId id="2147483687" r:id="rId4"/>
    <p:sldLayoutId id="2147483688" r:id="rId5"/>
    <p:sldLayoutId id="2147483689" r:id="rId6"/>
    <p:sldLayoutId id="2147483690" r:id="rId7"/>
    <p:sldLayoutId id="2147483691" r:id="rId8"/>
    <p:sldLayoutId id="2147483692" r:id="rId9"/>
    <p:sldLayoutId id="2147483693" r:id="rId10"/>
    <p:sldLayoutId id="2147483694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MS PGothic" pitchFamily="34" charset="-128"/>
          <a:cs typeface="MS PGothic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Marcador de título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Clic para editar título</a:t>
            </a:r>
            <a:endParaRPr lang="es-ES" smtClean="0"/>
          </a:p>
        </p:txBody>
      </p:sp>
      <p:sp>
        <p:nvSpPr>
          <p:cNvPr id="2051" name="Marcador de texto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 smtClean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CCFCF63F-E660-46C6-84BD-06E081823AB0}" type="datetimeFigureOut">
              <a:rPr lang="es-ES"/>
              <a:pPr>
                <a:defRPr/>
              </a:pPr>
              <a:t>31/07/2013</a:t>
            </a:fld>
            <a:endParaRPr lang="es-ES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</a:lstStyle>
          <a:p>
            <a:pPr>
              <a:defRPr/>
            </a:pPr>
            <a:endParaRPr lang="es-ES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7652440C-2AD5-48B0-82B4-6D5A554DDC11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96" r:id="rId2"/>
    <p:sldLayoutId id="2147483697" r:id="rId3"/>
    <p:sldLayoutId id="2147483698" r:id="rId4"/>
    <p:sldLayoutId id="2147483699" r:id="rId5"/>
    <p:sldLayoutId id="2147483700" r:id="rId6"/>
    <p:sldLayoutId id="2147483701" r:id="rId7"/>
    <p:sldLayoutId id="2147483702" r:id="rId8"/>
    <p:sldLayoutId id="2147483703" r:id="rId9"/>
    <p:sldLayoutId id="2147483704" r:id="rId10"/>
    <p:sldLayoutId id="2147483705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MS PGothic" pitchFamily="34" charset="-128"/>
          <a:cs typeface="MS PGothic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5"/>
          <p:cNvSpPr txBox="1">
            <a:spLocks noChangeArrowheads="1"/>
          </p:cNvSpPr>
          <p:nvPr/>
        </p:nvSpPr>
        <p:spPr bwMode="auto">
          <a:xfrm>
            <a:off x="333375" y="4383088"/>
            <a:ext cx="6335713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4. CONTROL DE CAMBIOS:</a:t>
            </a:r>
            <a:endParaRPr lang="es-ES" sz="1000" b="1" dirty="0">
              <a:latin typeface="Arial Narrow" pitchFamily="34" charset="0"/>
            </a:endParaRPr>
          </a:p>
        </p:txBody>
      </p:sp>
      <p:sp>
        <p:nvSpPr>
          <p:cNvPr id="3075" name="AutoShape 87"/>
          <p:cNvSpPr>
            <a:spLocks noChangeArrowheads="1"/>
          </p:cNvSpPr>
          <p:nvPr/>
        </p:nvSpPr>
        <p:spPr bwMode="auto">
          <a:xfrm>
            <a:off x="333375" y="1187450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s-MX" sz="1000" b="1" dirty="0">
              <a:latin typeface="Arial Narrow" pitchFamily="34" charset="0"/>
            </a:endParaRPr>
          </a:p>
        </p:txBody>
      </p:sp>
      <p:graphicFrame>
        <p:nvGraphicFramePr>
          <p:cNvPr id="2080" name="Group 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4942920"/>
              </p:ext>
            </p:extLst>
          </p:nvPr>
        </p:nvGraphicFramePr>
        <p:xfrm>
          <a:off x="476250" y="4770438"/>
          <a:ext cx="6048375" cy="889000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MS PGothic" pitchFamily="34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MS PGothic" pitchFamily="34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MS PGothic" pitchFamily="34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49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  <a:cs typeface="Times New Roman" pitchFamily="18" charset="0"/>
                        </a:rPr>
                        <a:t>00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MS PGothic" pitchFamily="34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  <a:cs typeface="Times New Roman" pitchFamily="18" charset="0"/>
                        </a:rPr>
                        <a:t>Nueva Creación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MS PGothic" pitchFamily="34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</a:rPr>
                        <a:t>17-11-11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</a:rPr>
                        <a:t>01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</a:rPr>
                        <a:t>Se agregó registro (Programa) </a:t>
                      </a: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</a:rPr>
                        <a:t>RED Mine</a:t>
                      </a: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MS PGothic" pitchFamily="34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</a:rPr>
                        <a:t>12-01-12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</a:rPr>
                        <a:t>02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5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</a:rPr>
                        <a:t>Se agregó </a:t>
                      </a:r>
                      <a:r>
                        <a:rPr kumimoji="0" lang="es-MX" sz="105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</a:rPr>
                        <a:t> formato electrónico para la solicitud de requerimientos del sistema</a:t>
                      </a:r>
                      <a:endParaRPr kumimoji="0" lang="es-MX" sz="105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MS PGothic" pitchFamily="34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MS PGothic" pitchFamily="34" charset="-128"/>
                        </a:rPr>
                        <a:t>31-07-13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098" name="Text Box 224"/>
          <p:cNvSpPr txBox="1">
            <a:spLocks noChangeArrowheads="1"/>
          </p:cNvSpPr>
          <p:nvPr/>
        </p:nvSpPr>
        <p:spPr bwMode="auto">
          <a:xfrm>
            <a:off x="336550" y="1295400"/>
            <a:ext cx="6340475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1. OBJETIVO. </a:t>
            </a:r>
            <a:r>
              <a:rPr lang="es-ES" sz="1000" dirty="0">
                <a:latin typeface="Arial Narrow" pitchFamily="34" charset="0"/>
              </a:rPr>
              <a:t>Apoyar a las diversas áreas del Institutos en la optimización de sus procesos, mediante el desarrollo y/o la implementación de sistemas y servicios informáticos y de telecomunicaciones (art.25 VII, reglamento interno)</a:t>
            </a:r>
          </a:p>
        </p:txBody>
      </p:sp>
      <p:sp>
        <p:nvSpPr>
          <p:cNvPr id="3099" name="Text Box 225"/>
          <p:cNvSpPr txBox="1">
            <a:spLocks noChangeArrowheads="1"/>
          </p:cNvSpPr>
          <p:nvPr/>
        </p:nvSpPr>
        <p:spPr bwMode="auto">
          <a:xfrm>
            <a:off x="342900" y="2087563"/>
            <a:ext cx="6326188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2. ALCANCE. </a:t>
            </a:r>
            <a:r>
              <a:rPr lang="es-ES_tradnl" sz="1000" dirty="0">
                <a:latin typeface="Arial Narrow" pitchFamily="34" charset="0"/>
              </a:rPr>
              <a:t>Cumplir las expectativas que solicitan los usuarios finales, y tener un sistema para el control del software entregado, revisado y actualizado.</a:t>
            </a:r>
            <a:r>
              <a:rPr lang="es-MX" sz="1000" dirty="0">
                <a:latin typeface="Arial Narrow" pitchFamily="34" charset="0"/>
              </a:rPr>
              <a:t>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3100" name="Text Box 226"/>
          <p:cNvSpPr txBox="1">
            <a:spLocks noChangeArrowheads="1"/>
          </p:cNvSpPr>
          <p:nvPr/>
        </p:nvSpPr>
        <p:spPr bwMode="auto">
          <a:xfrm>
            <a:off x="333375" y="2789238"/>
            <a:ext cx="6335713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712788" indent="-712788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algn="just" eaLnBrk="1" hangingPunct="1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3. TERMINOLOGÍA.</a:t>
            </a:r>
          </a:p>
          <a:p>
            <a:pPr algn="just" eaLnBrk="1" hangingPunct="1">
              <a:spcBef>
                <a:spcPct val="50000"/>
              </a:spcBef>
            </a:pPr>
            <a:r>
              <a:rPr lang="es-ES_tradnl" sz="1000" b="1" dirty="0">
                <a:latin typeface="Arial Narrow" pitchFamily="34" charset="0"/>
              </a:rPr>
              <a:t> 	</a:t>
            </a:r>
            <a:r>
              <a:rPr lang="es-ES_tradnl" sz="1000" b="1" dirty="0" smtClean="0">
                <a:latin typeface="Arial Narrow" pitchFamily="34" charset="0"/>
              </a:rPr>
              <a:t>RED Mine </a:t>
            </a:r>
            <a:r>
              <a:rPr lang="es-ES_tradnl" sz="1000" b="1" dirty="0">
                <a:latin typeface="Arial Narrow" pitchFamily="34" charset="0"/>
              </a:rPr>
              <a:t>:  “Mina Roja”</a:t>
            </a:r>
            <a:r>
              <a:rPr lang="es-MX" sz="1000" b="1" dirty="0">
                <a:latin typeface="Arial Narrow" pitchFamily="34" charset="0"/>
              </a:rPr>
              <a:t>. </a:t>
            </a:r>
            <a:r>
              <a:rPr lang="es-ES_tradnl" sz="1000" b="1" dirty="0">
                <a:latin typeface="Arial Narrow" pitchFamily="34" charset="0"/>
              </a:rPr>
              <a:t>Administrador de Proyector de </a:t>
            </a:r>
            <a:r>
              <a:rPr lang="es-ES_tradnl" sz="1000" b="1" dirty="0">
                <a:latin typeface="Arial Narrow" pitchFamily="34" charset="0"/>
              </a:rPr>
              <a:t>IEPCJalisco</a:t>
            </a:r>
            <a:r>
              <a:rPr lang="es-ES_tradnl" sz="1000" b="1" dirty="0">
                <a:latin typeface="Arial Narrow" pitchFamily="34" charset="0"/>
              </a:rPr>
              <a:t>. Es una Aplicación desarrollada en plataforma Web, la cual simplifica el trabajo de registro, trabajo, seguimiento y finalización de una tarea, proyecto, software </a:t>
            </a:r>
            <a:r>
              <a:rPr lang="es-ES_tradnl" sz="1000" b="1" dirty="0" smtClean="0">
                <a:latin typeface="Arial Narrow" pitchFamily="34" charset="0"/>
              </a:rPr>
              <a:t>o </a:t>
            </a:r>
            <a:r>
              <a:rPr lang="es-ES_tradnl" sz="1000" b="1" dirty="0">
                <a:latin typeface="Arial Narrow" pitchFamily="34" charset="0"/>
              </a:rPr>
              <a:t>soporte</a:t>
            </a:r>
            <a:r>
              <a:rPr lang="es-ES_tradnl" sz="1000" b="1" dirty="0" smtClean="0">
                <a:latin typeface="Arial Narrow" pitchFamily="34" charset="0"/>
              </a:rPr>
              <a:t>.</a:t>
            </a:r>
          </a:p>
          <a:p>
            <a:pPr algn="just" eaLnBrk="1" hangingPunct="1">
              <a:spcBef>
                <a:spcPct val="50000"/>
              </a:spcBef>
            </a:pPr>
            <a:r>
              <a:rPr lang="es-ES_tradnl" sz="1000" b="1" dirty="0">
                <a:latin typeface="Arial Narrow" pitchFamily="34" charset="0"/>
              </a:rPr>
              <a:t>	 Ticket electrónico: Es un nuevo registro que se crea en la aplicación RED </a:t>
            </a:r>
            <a:r>
              <a:rPr lang="es-ES_tradnl" sz="1000" b="1" dirty="0" smtClean="0">
                <a:latin typeface="Arial Narrow" pitchFamily="34" charset="0"/>
              </a:rPr>
              <a:t>Mine.</a:t>
            </a:r>
            <a:endParaRPr lang="es-ES_tradnl" sz="1000" b="1" dirty="0">
              <a:latin typeface="Arial Narrow" pitchFamily="34" charset="0"/>
            </a:endParaRPr>
          </a:p>
        </p:txBody>
      </p:sp>
      <p:pic>
        <p:nvPicPr>
          <p:cNvPr id="3101" name="Imagen 1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6525" y="395288"/>
            <a:ext cx="1276350" cy="733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102" name="AutoShape 49"/>
          <p:cNvSpPr>
            <a:spLocks noChangeArrowheads="1"/>
          </p:cNvSpPr>
          <p:nvPr/>
        </p:nvSpPr>
        <p:spPr bwMode="auto">
          <a:xfrm>
            <a:off x="5381625" y="454025"/>
            <a:ext cx="11430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ES_tradnl" sz="1200" dirty="0">
                <a:latin typeface="Arial Narrow" pitchFamily="34" charset="0"/>
                <a:cs typeface="Times New Roman" pitchFamily="18" charset="0"/>
              </a:rPr>
              <a:t>Pág.: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03" name="AutoShape 47"/>
          <p:cNvSpPr>
            <a:spLocks noChangeArrowheads="1"/>
          </p:cNvSpPr>
          <p:nvPr/>
        </p:nvSpPr>
        <p:spPr bwMode="auto">
          <a:xfrm>
            <a:off x="4010025" y="796925"/>
            <a:ext cx="9144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Cambio: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04" name="AutoShape 44"/>
          <p:cNvSpPr>
            <a:spLocks noChangeArrowheads="1"/>
          </p:cNvSpPr>
          <p:nvPr/>
        </p:nvSpPr>
        <p:spPr bwMode="auto">
          <a:xfrm>
            <a:off x="1495425" y="796925"/>
            <a:ext cx="12573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Emisión: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05" name="AutoShape 42"/>
          <p:cNvSpPr>
            <a:spLocks noChangeArrowheads="1"/>
          </p:cNvSpPr>
          <p:nvPr/>
        </p:nvSpPr>
        <p:spPr bwMode="auto">
          <a:xfrm>
            <a:off x="1495425" y="454025"/>
            <a:ext cx="38862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Nombre: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06" name="Text Box 2"/>
          <p:cNvSpPr txBox="1">
            <a:spLocks noChangeArrowheads="1"/>
          </p:cNvSpPr>
          <p:nvPr/>
        </p:nvSpPr>
        <p:spPr bwMode="auto">
          <a:xfrm>
            <a:off x="3690938" y="179388"/>
            <a:ext cx="2833687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ES_tradnl" sz="1400" b="1" dirty="0">
                <a:solidFill>
                  <a:srgbClr val="002EC0"/>
                </a:solidFill>
                <a:latin typeface="Arial Narrow" pitchFamily="34" charset="0"/>
                <a:cs typeface="Times New Roman" pitchFamily="18" charset="0"/>
              </a:rPr>
              <a:t>PROCEDIMIENTO DOCUMENTADO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07" name="Text Box 18"/>
          <p:cNvSpPr txBox="1">
            <a:spLocks noChangeArrowheads="1"/>
          </p:cNvSpPr>
          <p:nvPr/>
        </p:nvSpPr>
        <p:spPr bwMode="auto">
          <a:xfrm>
            <a:off x="2181225" y="454025"/>
            <a:ext cx="3200400" cy="320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algn="ctr" eaLnBrk="1" hangingPunct="1"/>
            <a:r>
              <a:rPr lang="es-MX" sz="1400" dirty="0">
                <a:latin typeface="Arial Narrow" pitchFamily="34" charset="0"/>
                <a:cs typeface="Times New Roman" pitchFamily="18" charset="0"/>
              </a:rPr>
              <a:t>Software</a:t>
            </a:r>
            <a:endParaRPr lang="es-MX" sz="1400" dirty="0">
              <a:cs typeface="Times New Roman" pitchFamily="18" charset="0"/>
            </a:endParaRPr>
          </a:p>
          <a:p>
            <a:pPr eaLnBrk="1" hangingPunct="1"/>
            <a:r>
              <a:rPr lang="es-MX" sz="900" dirty="0">
                <a:latin typeface="Arial Narrow" pitchFamily="34" charset="0"/>
                <a:cs typeface="Times New Roman" pitchFamily="18" charset="0"/>
              </a:rPr>
              <a:t> 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08" name="Text Box 27"/>
          <p:cNvSpPr txBox="1">
            <a:spLocks noChangeArrowheads="1"/>
          </p:cNvSpPr>
          <p:nvPr/>
        </p:nvSpPr>
        <p:spPr bwMode="auto">
          <a:xfrm>
            <a:off x="5724525" y="454025"/>
            <a:ext cx="800100" cy="342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MX" sz="1200" dirty="0">
                <a:latin typeface="Arial Narrow" pitchFamily="34" charset="0"/>
                <a:cs typeface="Times New Roman" pitchFamily="18" charset="0"/>
              </a:rPr>
              <a:t> 1   de   2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09" name="Text Box 28"/>
          <p:cNvSpPr txBox="1">
            <a:spLocks noChangeArrowheads="1"/>
          </p:cNvSpPr>
          <p:nvPr/>
        </p:nvSpPr>
        <p:spPr bwMode="auto">
          <a:xfrm>
            <a:off x="2066925" y="796925"/>
            <a:ext cx="685800" cy="342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tIns="82800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MX" sz="1050" dirty="0">
                <a:latin typeface="Arial Narrow" pitchFamily="34" charset="0"/>
                <a:cs typeface="Times New Roman" pitchFamily="18" charset="0"/>
              </a:rPr>
              <a:t>17-11-11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10" name="AutoShape 43"/>
          <p:cNvSpPr>
            <a:spLocks noChangeArrowheads="1"/>
          </p:cNvSpPr>
          <p:nvPr/>
        </p:nvSpPr>
        <p:spPr bwMode="auto">
          <a:xfrm>
            <a:off x="4924425" y="796925"/>
            <a:ext cx="16002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pPr algn="ctr"/>
            <a:r>
              <a:rPr lang="es-MX" sz="1200" dirty="0">
                <a:latin typeface="Arial Narrow" pitchFamily="34" charset="0"/>
                <a:cs typeface="Times New Roman" pitchFamily="18" charset="0"/>
              </a:rPr>
              <a:t>Clave: P-OPE-05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11" name="AutoShape 45"/>
          <p:cNvSpPr>
            <a:spLocks noChangeArrowheads="1"/>
          </p:cNvSpPr>
          <p:nvPr/>
        </p:nvSpPr>
        <p:spPr bwMode="auto">
          <a:xfrm>
            <a:off x="2752725" y="796925"/>
            <a:ext cx="12573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Revisión: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12" name="Text Box 46"/>
          <p:cNvSpPr txBox="1">
            <a:spLocks noChangeArrowheads="1"/>
          </p:cNvSpPr>
          <p:nvPr/>
        </p:nvSpPr>
        <p:spPr bwMode="auto">
          <a:xfrm>
            <a:off x="3324225" y="796925"/>
            <a:ext cx="685800" cy="342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tIns="82800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MX" sz="1050" dirty="0" smtClean="0">
                <a:latin typeface="Arial Narrow" pitchFamily="34" charset="0"/>
                <a:cs typeface="Times New Roman" pitchFamily="18" charset="0"/>
              </a:rPr>
              <a:t>31</a:t>
            </a:r>
            <a:r>
              <a:rPr lang="es-MX" sz="1050" dirty="0" smtClean="0">
                <a:latin typeface="Arial Narrow" pitchFamily="34" charset="0"/>
                <a:cs typeface="Times New Roman" pitchFamily="18" charset="0"/>
              </a:rPr>
              <a:t>-07-13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13" name="Text Box 48"/>
          <p:cNvSpPr txBox="1">
            <a:spLocks noChangeArrowheads="1"/>
          </p:cNvSpPr>
          <p:nvPr/>
        </p:nvSpPr>
        <p:spPr bwMode="auto">
          <a:xfrm>
            <a:off x="4581525" y="796925"/>
            <a:ext cx="342900" cy="342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tIns="82800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ES_tradnl" sz="1050" dirty="0" smtClean="0">
                <a:latin typeface="Arial Narrow" pitchFamily="34" charset="0"/>
                <a:cs typeface="Times New Roman" pitchFamily="18" charset="0"/>
              </a:rPr>
              <a:t>02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14" name="AutoShape 44"/>
          <p:cNvSpPr>
            <a:spLocks noChangeArrowheads="1"/>
          </p:cNvSpPr>
          <p:nvPr/>
        </p:nvSpPr>
        <p:spPr bwMode="auto">
          <a:xfrm>
            <a:off x="1700213" y="8027988"/>
            <a:ext cx="787400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Inicio / Fin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15" name="AutoShape 44"/>
          <p:cNvSpPr>
            <a:spLocks noChangeArrowheads="1"/>
          </p:cNvSpPr>
          <p:nvPr/>
        </p:nvSpPr>
        <p:spPr bwMode="auto">
          <a:xfrm>
            <a:off x="323850" y="8027988"/>
            <a:ext cx="6345238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000" b="1" dirty="0">
                <a:cs typeface="Times New Roman" pitchFamily="18" charset="0"/>
              </a:rPr>
              <a:t>SIMBOLOGÍA</a:t>
            </a:r>
            <a:r>
              <a:rPr lang="es-MX" sz="1000" dirty="0">
                <a:cs typeface="Times New Roman" pitchFamily="18" charset="0"/>
              </a:rPr>
              <a:t>:</a:t>
            </a:r>
          </a:p>
        </p:txBody>
      </p:sp>
      <p:sp>
        <p:nvSpPr>
          <p:cNvPr id="3116" name="AutoShape 44"/>
          <p:cNvSpPr>
            <a:spLocks noChangeArrowheads="1"/>
          </p:cNvSpPr>
          <p:nvPr/>
        </p:nvSpPr>
        <p:spPr bwMode="auto">
          <a:xfrm>
            <a:off x="2852738" y="8027988"/>
            <a:ext cx="787400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Actividad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17" name="AutoShape 44"/>
          <p:cNvSpPr>
            <a:spLocks noChangeArrowheads="1"/>
          </p:cNvSpPr>
          <p:nvPr/>
        </p:nvSpPr>
        <p:spPr bwMode="auto">
          <a:xfrm>
            <a:off x="4010025" y="8037513"/>
            <a:ext cx="787400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Decisión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18" name="AutoShape 44"/>
          <p:cNvSpPr>
            <a:spLocks noChangeArrowheads="1"/>
          </p:cNvSpPr>
          <p:nvPr/>
        </p:nvSpPr>
        <p:spPr bwMode="auto">
          <a:xfrm>
            <a:off x="4875213" y="8037513"/>
            <a:ext cx="785812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Conector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19" name="AutoShape 32"/>
          <p:cNvSpPr>
            <a:spLocks noChangeArrowheads="1"/>
          </p:cNvSpPr>
          <p:nvPr/>
        </p:nvSpPr>
        <p:spPr bwMode="auto">
          <a:xfrm>
            <a:off x="323850" y="8380413"/>
            <a:ext cx="3200400" cy="306387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000" dirty="0">
                <a:latin typeface="Arial Narrow" pitchFamily="34" charset="0"/>
                <a:cs typeface="Times New Roman" pitchFamily="18" charset="0"/>
              </a:rPr>
              <a:t>Elaboró:   Dirección de Informática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120" name="AutoShape 33"/>
          <p:cNvSpPr>
            <a:spLocks noChangeArrowheads="1"/>
          </p:cNvSpPr>
          <p:nvPr/>
        </p:nvSpPr>
        <p:spPr bwMode="auto">
          <a:xfrm>
            <a:off x="3524250" y="8380413"/>
            <a:ext cx="3144838" cy="306387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000" dirty="0">
                <a:latin typeface="Arial Narrow" pitchFamily="34" charset="0"/>
                <a:cs typeface="Times New Roman" pitchFamily="18" charset="0"/>
              </a:rPr>
              <a:t>Aprobó:   </a:t>
            </a:r>
            <a:r>
              <a:rPr lang="es-MX" sz="1000" u="sng" dirty="0">
                <a:latin typeface="Arial Narrow" pitchFamily="34" charset="0"/>
                <a:cs typeface="Times New Roman" pitchFamily="18" charset="0"/>
              </a:rPr>
              <a:t>Representante</a:t>
            </a:r>
            <a:r>
              <a:rPr lang="es-MX" sz="1000" dirty="0">
                <a:latin typeface="Arial Narrow" pitchFamily="34" charset="0"/>
                <a:cs typeface="Times New Roman" pitchFamily="18" charset="0"/>
              </a:rPr>
              <a:t> del SGC</a:t>
            </a:r>
            <a:endParaRPr lang="es-MX" sz="1000" dirty="0">
              <a:cs typeface="Times New Roman" pitchFamily="18" charset="0"/>
            </a:endParaRPr>
          </a:p>
          <a:p>
            <a:r>
              <a:rPr lang="es-MX" sz="1000" dirty="0">
                <a:cs typeface="Times New Roman" pitchFamily="18" charset="0"/>
              </a:rPr>
              <a:t> </a:t>
            </a:r>
          </a:p>
        </p:txBody>
      </p:sp>
      <p:sp>
        <p:nvSpPr>
          <p:cNvPr id="3121" name="AutoShape 34"/>
          <p:cNvSpPr>
            <a:spLocks noChangeArrowheads="1"/>
          </p:cNvSpPr>
          <p:nvPr/>
        </p:nvSpPr>
        <p:spPr bwMode="auto">
          <a:xfrm>
            <a:off x="323850" y="8686800"/>
            <a:ext cx="3209925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es-MX" sz="1000" dirty="0">
              <a:cs typeface="Times New Roman" pitchFamily="18" charset="0"/>
            </a:endParaRPr>
          </a:p>
        </p:txBody>
      </p:sp>
      <p:sp>
        <p:nvSpPr>
          <p:cNvPr id="3122" name="AutoShape 35"/>
          <p:cNvSpPr>
            <a:spLocks noChangeArrowheads="1"/>
          </p:cNvSpPr>
          <p:nvPr/>
        </p:nvSpPr>
        <p:spPr bwMode="auto">
          <a:xfrm>
            <a:off x="3524250" y="8686800"/>
            <a:ext cx="3144838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000" dirty="0">
                <a:cs typeface="Times New Roman" pitchFamily="18" charset="0"/>
              </a:rPr>
              <a:t> </a:t>
            </a:r>
          </a:p>
        </p:txBody>
      </p:sp>
      <p:sp>
        <p:nvSpPr>
          <p:cNvPr id="30" name="29 Rectángulo redondeado"/>
          <p:cNvSpPr/>
          <p:nvPr/>
        </p:nvSpPr>
        <p:spPr>
          <a:xfrm>
            <a:off x="1435100" y="8128000"/>
            <a:ext cx="338138" cy="138113"/>
          </a:xfrm>
          <a:prstGeom prst="roundRect">
            <a:avLst>
              <a:gd name="adj" fmla="val 33027"/>
            </a:avLst>
          </a:prstGeom>
          <a:noFill/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/>
          </a:p>
        </p:txBody>
      </p:sp>
      <p:sp>
        <p:nvSpPr>
          <p:cNvPr id="31" name="30 Rectángulo redondeado"/>
          <p:cNvSpPr/>
          <p:nvPr/>
        </p:nvSpPr>
        <p:spPr>
          <a:xfrm>
            <a:off x="2565400" y="8128000"/>
            <a:ext cx="336550" cy="138113"/>
          </a:xfrm>
          <a:prstGeom prst="roundRect">
            <a:avLst>
              <a:gd name="adj" fmla="val 0"/>
            </a:avLst>
          </a:prstGeom>
          <a:noFill/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/>
          </a:p>
        </p:txBody>
      </p:sp>
      <p:sp>
        <p:nvSpPr>
          <p:cNvPr id="32" name="31 Triángulo isósceles"/>
          <p:cNvSpPr/>
          <p:nvPr/>
        </p:nvSpPr>
        <p:spPr>
          <a:xfrm>
            <a:off x="3656013" y="8105775"/>
            <a:ext cx="420687" cy="138113"/>
          </a:xfrm>
          <a:prstGeom prst="triangle">
            <a:avLst/>
          </a:prstGeom>
          <a:noFill/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/>
          </a:p>
        </p:txBody>
      </p:sp>
      <p:sp>
        <p:nvSpPr>
          <p:cNvPr id="33" name="32 Elipse"/>
          <p:cNvSpPr/>
          <p:nvPr/>
        </p:nvSpPr>
        <p:spPr>
          <a:xfrm>
            <a:off x="4716463" y="8101013"/>
            <a:ext cx="225425" cy="187325"/>
          </a:xfrm>
          <a:prstGeom prst="ellipse">
            <a:avLst/>
          </a:prstGeom>
          <a:noFill/>
          <a:ln w="952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/>
          </a:p>
        </p:txBody>
      </p:sp>
      <p:sp>
        <p:nvSpPr>
          <p:cNvPr id="3127" name="AutoShape 44"/>
          <p:cNvSpPr>
            <a:spLocks noChangeArrowheads="1"/>
          </p:cNvSpPr>
          <p:nvPr/>
        </p:nvSpPr>
        <p:spPr bwMode="auto">
          <a:xfrm>
            <a:off x="5876925" y="8032750"/>
            <a:ext cx="792163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Dirección</a:t>
            </a:r>
            <a:endParaRPr lang="es-MX" sz="1000" dirty="0">
              <a:cs typeface="Times New Roman" pitchFamily="18" charset="0"/>
            </a:endParaRPr>
          </a:p>
        </p:txBody>
      </p:sp>
      <p:sp>
        <p:nvSpPr>
          <p:cNvPr id="35" name="34 Flecha derecha"/>
          <p:cNvSpPr/>
          <p:nvPr/>
        </p:nvSpPr>
        <p:spPr>
          <a:xfrm>
            <a:off x="5622925" y="8172450"/>
            <a:ext cx="220663" cy="46038"/>
          </a:xfrm>
          <a:prstGeom prst="rightArrow">
            <a:avLst/>
          </a:prstGeom>
          <a:solidFill>
            <a:schemeClr val="tx1">
              <a:lumMod val="95000"/>
              <a:lumOff val="5000"/>
            </a:schemeClr>
          </a:solidFill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AutoShape 238"/>
          <p:cNvSpPr>
            <a:spLocks noChangeArrowheads="1"/>
          </p:cNvSpPr>
          <p:nvPr/>
        </p:nvSpPr>
        <p:spPr bwMode="auto">
          <a:xfrm>
            <a:off x="1557338" y="1258888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 dirty="0">
                <a:latin typeface="Arial Narrow" pitchFamily="34" charset="0"/>
              </a:rPr>
              <a:t>Actividades </a:t>
            </a:r>
          </a:p>
        </p:txBody>
      </p:sp>
      <p:sp>
        <p:nvSpPr>
          <p:cNvPr id="4099" name="AutoShape 239"/>
          <p:cNvSpPr>
            <a:spLocks noChangeArrowheads="1"/>
          </p:cNvSpPr>
          <p:nvPr/>
        </p:nvSpPr>
        <p:spPr bwMode="auto">
          <a:xfrm>
            <a:off x="5373688" y="1258888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 dirty="0">
                <a:latin typeface="Arial Narrow" pitchFamily="34" charset="0"/>
              </a:rPr>
              <a:t>Referencias</a:t>
            </a:r>
          </a:p>
        </p:txBody>
      </p:sp>
      <p:sp>
        <p:nvSpPr>
          <p:cNvPr id="4100" name="AutoShape 240"/>
          <p:cNvSpPr>
            <a:spLocks noChangeArrowheads="1"/>
          </p:cNvSpPr>
          <p:nvPr/>
        </p:nvSpPr>
        <p:spPr bwMode="auto">
          <a:xfrm>
            <a:off x="5373688" y="1546225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 dirty="0">
                <a:latin typeface="Arial Narrow" pitchFamily="34" charset="0"/>
              </a:rPr>
              <a:t> </a:t>
            </a:r>
          </a:p>
        </p:txBody>
      </p:sp>
      <p:sp>
        <p:nvSpPr>
          <p:cNvPr id="4101" name="AutoShape 241"/>
          <p:cNvSpPr>
            <a:spLocks noChangeArrowheads="1"/>
          </p:cNvSpPr>
          <p:nvPr/>
        </p:nvSpPr>
        <p:spPr bwMode="auto">
          <a:xfrm>
            <a:off x="1557338" y="1546225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 dirty="0">
                <a:latin typeface="Arial Narrow" pitchFamily="34" charset="0"/>
              </a:rPr>
              <a:t> </a:t>
            </a:r>
          </a:p>
        </p:txBody>
      </p:sp>
      <p:sp>
        <p:nvSpPr>
          <p:cNvPr id="4102" name="AutoShape 242"/>
          <p:cNvSpPr>
            <a:spLocks noChangeArrowheads="1"/>
          </p:cNvSpPr>
          <p:nvPr/>
        </p:nvSpPr>
        <p:spPr bwMode="auto">
          <a:xfrm>
            <a:off x="333375" y="1546225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000" dirty="0">
                <a:latin typeface="Arial Narrow" pitchFamily="34" charset="0"/>
              </a:rPr>
              <a:t> </a:t>
            </a:r>
          </a:p>
        </p:txBody>
      </p:sp>
      <p:sp>
        <p:nvSpPr>
          <p:cNvPr id="4103" name="AutoShape 534"/>
          <p:cNvSpPr>
            <a:spLocks noChangeArrowheads="1"/>
          </p:cNvSpPr>
          <p:nvPr/>
        </p:nvSpPr>
        <p:spPr bwMode="auto">
          <a:xfrm>
            <a:off x="333375" y="1258888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1100" b="1" dirty="0">
                <a:latin typeface="Arial Narrow" pitchFamily="34" charset="0"/>
              </a:rPr>
              <a:t>Responsable</a:t>
            </a:r>
          </a:p>
        </p:txBody>
      </p:sp>
      <p:sp>
        <p:nvSpPr>
          <p:cNvPr id="4104" name="AutoShape 648"/>
          <p:cNvSpPr>
            <a:spLocks noChangeArrowheads="1"/>
          </p:cNvSpPr>
          <p:nvPr/>
        </p:nvSpPr>
        <p:spPr bwMode="auto">
          <a:xfrm>
            <a:off x="3214688" y="1619250"/>
            <a:ext cx="574675" cy="165100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tIns="10800" bIns="10800" anchor="ctr"/>
          <a:lstStyle/>
          <a:p>
            <a:pPr algn="ctr">
              <a:lnSpc>
                <a:spcPct val="70000"/>
              </a:lnSpc>
            </a:pPr>
            <a:r>
              <a:rPr lang="es-MX" sz="900" dirty="0">
                <a:latin typeface="Arial Narrow" pitchFamily="34" charset="0"/>
              </a:rPr>
              <a:t>Inicio</a:t>
            </a:r>
          </a:p>
        </p:txBody>
      </p:sp>
      <p:cxnSp>
        <p:nvCxnSpPr>
          <p:cNvPr id="4105" name="AutoShape 649"/>
          <p:cNvCxnSpPr>
            <a:cxnSpLocks noChangeShapeType="1"/>
            <a:stCxn id="4104" idx="2"/>
            <a:endCxn id="4106" idx="0"/>
          </p:cNvCxnSpPr>
          <p:nvPr/>
        </p:nvCxnSpPr>
        <p:spPr bwMode="auto">
          <a:xfrm flipH="1">
            <a:off x="3498850" y="1784350"/>
            <a:ext cx="3175" cy="12223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06" name="Rectangle 652"/>
          <p:cNvSpPr>
            <a:spLocks noChangeArrowheads="1"/>
          </p:cNvSpPr>
          <p:nvPr/>
        </p:nvSpPr>
        <p:spPr bwMode="auto">
          <a:xfrm>
            <a:off x="1698625" y="1906588"/>
            <a:ext cx="3600450" cy="2159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>
                <a:latin typeface="Arial Narrow" pitchFamily="34" charset="0"/>
              </a:rPr>
              <a:t>Se recibe la solicitud de realización de software o programa</a:t>
            </a:r>
          </a:p>
        </p:txBody>
      </p:sp>
      <p:sp>
        <p:nvSpPr>
          <p:cNvPr id="4107" name="Rectangle 653"/>
          <p:cNvSpPr>
            <a:spLocks noChangeArrowheads="1"/>
          </p:cNvSpPr>
          <p:nvPr/>
        </p:nvSpPr>
        <p:spPr bwMode="auto">
          <a:xfrm>
            <a:off x="1698625" y="2208449"/>
            <a:ext cx="3600450" cy="23749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>
                <a:latin typeface="Arial Narrow" pitchFamily="34" charset="0"/>
              </a:rPr>
              <a:t>A</a:t>
            </a:r>
            <a:r>
              <a:rPr lang="es-ES_tradnl" sz="900" dirty="0">
                <a:latin typeface="Arial Narrow" pitchFamily="34" charset="0"/>
              </a:rPr>
              <a:t>l área respectiva se le envía una solicitud para reunión de trabajo y conocer requerimientos específicos</a:t>
            </a:r>
          </a:p>
        </p:txBody>
      </p:sp>
      <p:sp>
        <p:nvSpPr>
          <p:cNvPr id="4108" name="Rectangle 660"/>
          <p:cNvSpPr>
            <a:spLocks noChangeArrowheads="1"/>
          </p:cNvSpPr>
          <p:nvPr/>
        </p:nvSpPr>
        <p:spPr bwMode="auto">
          <a:xfrm>
            <a:off x="333375" y="3351163"/>
            <a:ext cx="1223963" cy="212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>
                <a:latin typeface="Arial Narrow" pitchFamily="34" charset="0"/>
              </a:rPr>
              <a:t>J</a:t>
            </a:r>
            <a:r>
              <a:rPr lang="es-MX" sz="900" dirty="0">
                <a:latin typeface="Arial Narrow" pitchFamily="34" charset="0"/>
              </a:rPr>
              <a:t>efe de software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09" name="Rectangle 663"/>
          <p:cNvSpPr>
            <a:spLocks noChangeArrowheads="1"/>
          </p:cNvSpPr>
          <p:nvPr/>
        </p:nvSpPr>
        <p:spPr bwMode="auto">
          <a:xfrm>
            <a:off x="5372100" y="3346450"/>
            <a:ext cx="1296988" cy="222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endParaRPr lang="es-MX" sz="900" dirty="0">
              <a:latin typeface="Arial Narrow" pitchFamily="34" charset="0"/>
            </a:endParaRPr>
          </a:p>
        </p:txBody>
      </p:sp>
      <p:sp>
        <p:nvSpPr>
          <p:cNvPr id="4110" name="Rectangle 664"/>
          <p:cNvSpPr>
            <a:spLocks noChangeArrowheads="1"/>
          </p:cNvSpPr>
          <p:nvPr/>
        </p:nvSpPr>
        <p:spPr bwMode="auto">
          <a:xfrm>
            <a:off x="5381625" y="4014732"/>
            <a:ext cx="1295400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>
                <a:latin typeface="Arial Narrow" pitchFamily="34" charset="0"/>
              </a:rPr>
              <a:t>Software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4111" name="Rectangle 665"/>
          <p:cNvSpPr>
            <a:spLocks noChangeArrowheads="1"/>
          </p:cNvSpPr>
          <p:nvPr/>
        </p:nvSpPr>
        <p:spPr bwMode="auto">
          <a:xfrm>
            <a:off x="5373688" y="4400339"/>
            <a:ext cx="1282700" cy="310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>
                <a:latin typeface="Arial Narrow" pitchFamily="34" charset="0"/>
              </a:rPr>
              <a:t>Base de Datos / Minuta de juntas</a:t>
            </a:r>
          </a:p>
        </p:txBody>
      </p:sp>
      <p:sp>
        <p:nvSpPr>
          <p:cNvPr id="4112" name="Rectangle 666"/>
          <p:cNvSpPr>
            <a:spLocks noChangeArrowheads="1"/>
          </p:cNvSpPr>
          <p:nvPr/>
        </p:nvSpPr>
        <p:spPr bwMode="auto">
          <a:xfrm>
            <a:off x="5373688" y="2195513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Correo / </a:t>
            </a:r>
            <a:r>
              <a:rPr lang="es-ES_tradnl" sz="900" dirty="0" smtClean="0">
                <a:solidFill>
                  <a:srgbClr val="FF0000"/>
                </a:solidFill>
                <a:latin typeface="Arial Narrow" pitchFamily="34" charset="0"/>
              </a:rPr>
              <a:t>Memorándum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cxnSp>
        <p:nvCxnSpPr>
          <p:cNvPr id="4113" name="AutoShape 681"/>
          <p:cNvCxnSpPr>
            <a:cxnSpLocks noChangeShapeType="1"/>
            <a:stCxn id="4106" idx="2"/>
            <a:endCxn id="4107" idx="0"/>
          </p:cNvCxnSpPr>
          <p:nvPr/>
        </p:nvCxnSpPr>
        <p:spPr bwMode="auto">
          <a:xfrm>
            <a:off x="3498850" y="2122488"/>
            <a:ext cx="0" cy="85961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114" name="AutoShape 684"/>
          <p:cNvCxnSpPr>
            <a:cxnSpLocks noChangeShapeType="1"/>
            <a:stCxn id="4107" idx="2"/>
            <a:endCxn id="4122" idx="0"/>
          </p:cNvCxnSpPr>
          <p:nvPr/>
        </p:nvCxnSpPr>
        <p:spPr bwMode="auto">
          <a:xfrm>
            <a:off x="3498850" y="2445939"/>
            <a:ext cx="1588" cy="7803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15" name="Rectangle 700"/>
          <p:cNvSpPr>
            <a:spLocks noChangeArrowheads="1"/>
          </p:cNvSpPr>
          <p:nvPr/>
        </p:nvSpPr>
        <p:spPr bwMode="auto">
          <a:xfrm>
            <a:off x="404813" y="2195513"/>
            <a:ext cx="1150937" cy="285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Jefe de software / Secretaria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16" name="Rectangle 701"/>
          <p:cNvSpPr>
            <a:spLocks noChangeArrowheads="1"/>
          </p:cNvSpPr>
          <p:nvPr/>
        </p:nvSpPr>
        <p:spPr bwMode="auto">
          <a:xfrm>
            <a:off x="333375" y="2554288"/>
            <a:ext cx="1223963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  <a:p>
            <a:pPr algn="ctr"/>
            <a:r>
              <a:rPr lang="es-ES_tradnl" sz="900" dirty="0">
                <a:latin typeface="Arial Narrow" pitchFamily="34" charset="0"/>
              </a:rPr>
              <a:t> / Jefe de Software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17" name="Rectangle 666"/>
          <p:cNvSpPr>
            <a:spLocks noChangeArrowheads="1"/>
          </p:cNvSpPr>
          <p:nvPr/>
        </p:nvSpPr>
        <p:spPr bwMode="auto">
          <a:xfrm>
            <a:off x="5339846" y="2474119"/>
            <a:ext cx="1277937" cy="33719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Minuta de junta</a:t>
            </a:r>
          </a:p>
          <a:p>
            <a:pPr algn="ctr"/>
            <a:r>
              <a:rPr lang="es-ES_tradnl" sz="900" dirty="0" smtClean="0">
                <a:latin typeface="Arial Narrow" pitchFamily="34" charset="0"/>
              </a:rPr>
              <a:t>(Red mine)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18" name="Rectangle 660"/>
          <p:cNvSpPr>
            <a:spLocks noChangeArrowheads="1"/>
          </p:cNvSpPr>
          <p:nvPr/>
        </p:nvSpPr>
        <p:spPr bwMode="auto">
          <a:xfrm>
            <a:off x="333375" y="3639195"/>
            <a:ext cx="1223963" cy="212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  <a:p>
            <a:pPr algn="ctr"/>
            <a:r>
              <a:rPr lang="es-ES_tradnl" sz="900" dirty="0">
                <a:latin typeface="Arial Narrow" pitchFamily="34" charset="0"/>
              </a:rPr>
              <a:t> / Jefe de Software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19" name="Rectangle 664"/>
          <p:cNvSpPr>
            <a:spLocks noChangeArrowheads="1"/>
          </p:cNvSpPr>
          <p:nvPr/>
        </p:nvSpPr>
        <p:spPr bwMode="auto">
          <a:xfrm>
            <a:off x="5373688" y="3636020"/>
            <a:ext cx="1295400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>
                <a:solidFill>
                  <a:srgbClr val="FF0000"/>
                </a:solidFill>
                <a:latin typeface="Arial Narrow" pitchFamily="34" charset="0"/>
              </a:rPr>
              <a:t>Propuesta de programa</a:t>
            </a:r>
          </a:p>
          <a:p>
            <a:pPr algn="ctr"/>
            <a:r>
              <a:rPr lang="es-ES" sz="900" dirty="0" smtClean="0">
                <a:solidFill>
                  <a:srgbClr val="FF0000"/>
                </a:solidFill>
                <a:latin typeface="Arial Narrow" pitchFamily="34" charset="0"/>
              </a:rPr>
              <a:t>(Red mine)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20" name="Rectangle 661"/>
          <p:cNvSpPr>
            <a:spLocks noChangeArrowheads="1"/>
          </p:cNvSpPr>
          <p:nvPr/>
        </p:nvSpPr>
        <p:spPr bwMode="auto">
          <a:xfrm>
            <a:off x="323850" y="4030663"/>
            <a:ext cx="12239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Jefe de Software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21" name="Rectangle 666"/>
          <p:cNvSpPr>
            <a:spLocks noChangeArrowheads="1"/>
          </p:cNvSpPr>
          <p:nvPr/>
        </p:nvSpPr>
        <p:spPr bwMode="auto">
          <a:xfrm>
            <a:off x="5373688" y="3346401"/>
            <a:ext cx="1277937" cy="2174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MX" sz="900" dirty="0">
                <a:solidFill>
                  <a:srgbClr val="FF0000"/>
                </a:solidFill>
                <a:latin typeface="Arial Narrow" pitchFamily="34" charset="0"/>
              </a:rPr>
              <a:t>Propuesta de programa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4122" name="Rectangle 656"/>
          <p:cNvSpPr>
            <a:spLocks noChangeArrowheads="1"/>
          </p:cNvSpPr>
          <p:nvPr/>
        </p:nvSpPr>
        <p:spPr bwMode="auto">
          <a:xfrm>
            <a:off x="1700213" y="2523972"/>
            <a:ext cx="3600450" cy="287337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900" dirty="0">
                <a:latin typeface="Arial Narrow" pitchFamily="34" charset="0"/>
              </a:rPr>
              <a:t>Se conoce en reunión la problemática y se plantean soluciones</a:t>
            </a:r>
          </a:p>
          <a:p>
            <a:pPr algn="ctr"/>
            <a:r>
              <a:rPr lang="es-ES_tradnl" sz="900" dirty="0">
                <a:latin typeface="Arial Narrow" pitchFamily="34" charset="0"/>
              </a:rPr>
              <a:t>(Se registra en </a:t>
            </a:r>
            <a:r>
              <a:rPr lang="es-ES_tradnl" sz="900" dirty="0" smtClean="0">
                <a:latin typeface="Arial Narrow" pitchFamily="34" charset="0"/>
              </a:rPr>
              <a:t>Red mine) 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123" name="AutoShape 685"/>
          <p:cNvCxnSpPr>
            <a:cxnSpLocks noChangeShapeType="1"/>
            <a:stCxn id="4190" idx="2"/>
            <a:endCxn id="4126" idx="0"/>
          </p:cNvCxnSpPr>
          <p:nvPr/>
        </p:nvCxnSpPr>
        <p:spPr bwMode="auto">
          <a:xfrm>
            <a:off x="3499644" y="3182107"/>
            <a:ext cx="794" cy="9975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24" name="Rectangle 653"/>
          <p:cNvSpPr>
            <a:spLocks noChangeArrowheads="1"/>
          </p:cNvSpPr>
          <p:nvPr/>
        </p:nvSpPr>
        <p:spPr bwMode="auto">
          <a:xfrm>
            <a:off x="1700213" y="3608833"/>
            <a:ext cx="3600450" cy="28733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>
                <a:latin typeface="Arial Narrow" pitchFamily="34" charset="0"/>
              </a:rPr>
              <a:t>Se realizan modificaciones y queda para el </a:t>
            </a:r>
            <a:r>
              <a:rPr lang="es-ES" sz="900" dirty="0" smtClean="0">
                <a:latin typeface="Arial Narrow" pitchFamily="34" charset="0"/>
              </a:rPr>
              <a:t>visto bueno </a:t>
            </a:r>
            <a:r>
              <a:rPr lang="es-ES" sz="900" dirty="0">
                <a:latin typeface="Arial Narrow" pitchFamily="34" charset="0"/>
              </a:rPr>
              <a:t>del área solicitante</a:t>
            </a:r>
          </a:p>
          <a:p>
            <a:pPr algn="ctr"/>
            <a:r>
              <a:rPr lang="es-ES_tradnl" sz="900" dirty="0">
                <a:latin typeface="Arial Narrow" pitchFamily="34" charset="0"/>
              </a:rPr>
              <a:t>(Se registra en </a:t>
            </a:r>
            <a:r>
              <a:rPr lang="es-ES_tradnl" sz="900" dirty="0" smtClean="0">
                <a:latin typeface="Arial Narrow" pitchFamily="34" charset="0"/>
              </a:rPr>
              <a:t>Red mine) 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125" name="AutoShape 685"/>
          <p:cNvCxnSpPr>
            <a:cxnSpLocks noChangeShapeType="1"/>
            <a:stCxn id="4126" idx="2"/>
            <a:endCxn id="4124" idx="0"/>
          </p:cNvCxnSpPr>
          <p:nvPr/>
        </p:nvCxnSpPr>
        <p:spPr bwMode="auto">
          <a:xfrm>
            <a:off x="3500438" y="3497762"/>
            <a:ext cx="0" cy="111071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26" name="Rectangle 653"/>
          <p:cNvSpPr>
            <a:spLocks noChangeArrowheads="1"/>
          </p:cNvSpPr>
          <p:nvPr/>
        </p:nvSpPr>
        <p:spPr bwMode="auto">
          <a:xfrm>
            <a:off x="1700213" y="3281862"/>
            <a:ext cx="3600450" cy="2159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>
                <a:latin typeface="Arial Narrow" pitchFamily="34" charset="0"/>
              </a:rPr>
              <a:t>Presenta propuesta de programa o Software</a:t>
            </a:r>
          </a:p>
        </p:txBody>
      </p:sp>
      <p:sp>
        <p:nvSpPr>
          <p:cNvPr id="4127" name="Rectangle 701"/>
          <p:cNvSpPr>
            <a:spLocks noChangeArrowheads="1"/>
          </p:cNvSpPr>
          <p:nvPr/>
        </p:nvSpPr>
        <p:spPr bwMode="auto">
          <a:xfrm>
            <a:off x="333375" y="4859338"/>
            <a:ext cx="1223963" cy="287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Jefe de Software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28" name="Oval 34"/>
          <p:cNvSpPr>
            <a:spLocks noChangeArrowheads="1"/>
          </p:cNvSpPr>
          <p:nvPr/>
        </p:nvSpPr>
        <p:spPr bwMode="auto">
          <a:xfrm>
            <a:off x="3213100" y="7453014"/>
            <a:ext cx="576263" cy="287338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900" dirty="0">
                <a:latin typeface="Arial Narrow" pitchFamily="34" charset="0"/>
              </a:rPr>
              <a:t>FIN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29" name="18 Rectángulo"/>
          <p:cNvSpPr>
            <a:spLocks noChangeArrowheads="1"/>
          </p:cNvSpPr>
          <p:nvPr/>
        </p:nvSpPr>
        <p:spPr bwMode="auto">
          <a:xfrm>
            <a:off x="1700213" y="4014732"/>
            <a:ext cx="3600450" cy="290512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>
                <a:latin typeface="Arial Narrow" pitchFamily="34" charset="0"/>
              </a:rPr>
              <a:t>Se desarrolla el software con elementos ya aprobados</a:t>
            </a:r>
          </a:p>
          <a:p>
            <a:pPr algn="ctr"/>
            <a:r>
              <a:rPr lang="es-ES_tradnl" sz="900" dirty="0">
                <a:latin typeface="Arial Narrow" pitchFamily="34" charset="0"/>
              </a:rPr>
              <a:t>(Se registra en </a:t>
            </a:r>
            <a:r>
              <a:rPr lang="es-ES_tradnl" sz="900" dirty="0" smtClean="0">
                <a:latin typeface="Arial Narrow" pitchFamily="34" charset="0"/>
              </a:rPr>
              <a:t>Red mine)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30" name="18 Rectángulo"/>
          <p:cNvSpPr>
            <a:spLocks noChangeArrowheads="1"/>
          </p:cNvSpPr>
          <p:nvPr/>
        </p:nvSpPr>
        <p:spPr bwMode="auto">
          <a:xfrm>
            <a:off x="1703878" y="4396426"/>
            <a:ext cx="3600450" cy="287337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900" dirty="0">
                <a:latin typeface="Arial Narrow" pitchFamily="34" charset="0"/>
              </a:rPr>
              <a:t>Se realizan pruebas y reuniones con el personal involucrado</a:t>
            </a:r>
          </a:p>
          <a:p>
            <a:pPr algn="ctr"/>
            <a:r>
              <a:rPr lang="es-ES_tradnl" sz="900" dirty="0">
                <a:latin typeface="Arial Narrow" pitchFamily="34" charset="0"/>
              </a:rPr>
              <a:t>(Se registra en </a:t>
            </a:r>
            <a:r>
              <a:rPr lang="es-ES_tradnl" sz="900" dirty="0" smtClean="0">
                <a:latin typeface="Arial Narrow" pitchFamily="34" charset="0"/>
              </a:rPr>
              <a:t>Red mine)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131" name="AutoShape 32"/>
          <p:cNvCxnSpPr>
            <a:cxnSpLocks noChangeShapeType="1"/>
            <a:stCxn id="4129" idx="2"/>
            <a:endCxn id="4130" idx="0"/>
          </p:cNvCxnSpPr>
          <p:nvPr/>
        </p:nvCxnSpPr>
        <p:spPr bwMode="auto">
          <a:xfrm>
            <a:off x="3500438" y="4305244"/>
            <a:ext cx="3665" cy="9118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32" name="18 Rectángulo"/>
          <p:cNvSpPr>
            <a:spLocks noChangeArrowheads="1"/>
          </p:cNvSpPr>
          <p:nvPr/>
        </p:nvSpPr>
        <p:spPr bwMode="auto">
          <a:xfrm>
            <a:off x="1709124" y="4860429"/>
            <a:ext cx="3600450" cy="2159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900" dirty="0">
                <a:latin typeface="Arial Narrow" pitchFamily="34" charset="0"/>
              </a:rPr>
              <a:t>Se entrega el demo para su revisión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133" name="AutoShape 32"/>
          <p:cNvCxnSpPr>
            <a:cxnSpLocks noChangeShapeType="1"/>
            <a:stCxn id="4130" idx="2"/>
            <a:endCxn id="4132" idx="0"/>
          </p:cNvCxnSpPr>
          <p:nvPr/>
        </p:nvCxnSpPr>
        <p:spPr bwMode="auto">
          <a:xfrm>
            <a:off x="3504103" y="4683763"/>
            <a:ext cx="5246" cy="176666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134" name="AutoShape 685"/>
          <p:cNvCxnSpPr>
            <a:cxnSpLocks noChangeShapeType="1"/>
            <a:stCxn id="4124" idx="2"/>
            <a:endCxn id="4129" idx="0"/>
          </p:cNvCxnSpPr>
          <p:nvPr/>
        </p:nvCxnSpPr>
        <p:spPr bwMode="auto">
          <a:xfrm>
            <a:off x="3500438" y="3896171"/>
            <a:ext cx="0" cy="118561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135" name="AutoShape 32"/>
          <p:cNvCxnSpPr>
            <a:cxnSpLocks noChangeShapeType="1"/>
            <a:stCxn id="4132" idx="2"/>
            <a:endCxn id="4145" idx="0"/>
          </p:cNvCxnSpPr>
          <p:nvPr/>
        </p:nvCxnSpPr>
        <p:spPr bwMode="auto">
          <a:xfrm>
            <a:off x="3509349" y="5076329"/>
            <a:ext cx="627" cy="165086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136" name="AutoShape 32"/>
          <p:cNvCxnSpPr>
            <a:cxnSpLocks noChangeShapeType="1"/>
            <a:stCxn id="4150" idx="2"/>
            <a:endCxn id="4157" idx="0"/>
          </p:cNvCxnSpPr>
          <p:nvPr/>
        </p:nvCxnSpPr>
        <p:spPr bwMode="auto">
          <a:xfrm>
            <a:off x="4379913" y="6127204"/>
            <a:ext cx="4762" cy="2540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37" name="Rectangle 701"/>
          <p:cNvSpPr>
            <a:spLocks noChangeArrowheads="1"/>
          </p:cNvSpPr>
          <p:nvPr/>
        </p:nvSpPr>
        <p:spPr bwMode="auto">
          <a:xfrm>
            <a:off x="343808" y="4424193"/>
            <a:ext cx="1223963" cy="287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Jefe de Software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38" name="Rectangle 666"/>
          <p:cNvSpPr>
            <a:spLocks noChangeArrowheads="1"/>
          </p:cNvSpPr>
          <p:nvPr/>
        </p:nvSpPr>
        <p:spPr bwMode="auto">
          <a:xfrm>
            <a:off x="5373688" y="4888210"/>
            <a:ext cx="1277937" cy="160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Demo / acuse de recibido</a:t>
            </a:r>
          </a:p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(Correo)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4139" name="Rectangle 666"/>
          <p:cNvSpPr>
            <a:spLocks noChangeArrowheads="1"/>
          </p:cNvSpPr>
          <p:nvPr/>
        </p:nvSpPr>
        <p:spPr bwMode="auto">
          <a:xfrm>
            <a:off x="5339846" y="5280743"/>
            <a:ext cx="1277937" cy="3508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Reporte de fallas</a:t>
            </a:r>
          </a:p>
          <a:p>
            <a:pPr algn="ctr"/>
            <a:r>
              <a:rPr lang="es-ES_tradnl" sz="900" dirty="0" smtClean="0">
                <a:solidFill>
                  <a:srgbClr val="FF0000"/>
                </a:solidFill>
                <a:latin typeface="Arial Narrow" pitchFamily="34" charset="0"/>
              </a:rPr>
              <a:t>(Red mine)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4140" name="Rectangle 666"/>
          <p:cNvSpPr>
            <a:spLocks noChangeArrowheads="1"/>
          </p:cNvSpPr>
          <p:nvPr/>
        </p:nvSpPr>
        <p:spPr bwMode="auto">
          <a:xfrm>
            <a:off x="5373688" y="1835150"/>
            <a:ext cx="1277937" cy="3032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Correo / Ticket electrónico / Oficio / </a:t>
            </a:r>
            <a:r>
              <a:rPr lang="es-ES_tradnl" sz="900" dirty="0" smtClean="0">
                <a:solidFill>
                  <a:srgbClr val="FF0000"/>
                </a:solidFill>
                <a:latin typeface="Arial Narrow" pitchFamily="34" charset="0"/>
              </a:rPr>
              <a:t>Memorándum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4141" name="Rectangle 666"/>
          <p:cNvSpPr>
            <a:spLocks noChangeArrowheads="1"/>
          </p:cNvSpPr>
          <p:nvPr/>
        </p:nvSpPr>
        <p:spPr bwMode="auto">
          <a:xfrm>
            <a:off x="5372100" y="5739854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Acuse de recibido</a:t>
            </a:r>
          </a:p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(Correo)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4142" name="Rectangle 700"/>
          <p:cNvSpPr>
            <a:spLocks noChangeArrowheads="1"/>
          </p:cNvSpPr>
          <p:nvPr/>
        </p:nvSpPr>
        <p:spPr bwMode="auto">
          <a:xfrm>
            <a:off x="404813" y="1906588"/>
            <a:ext cx="1150937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Director / Secretaria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43" name="Rectangle 701"/>
          <p:cNvSpPr>
            <a:spLocks noChangeArrowheads="1"/>
          </p:cNvSpPr>
          <p:nvPr/>
        </p:nvSpPr>
        <p:spPr bwMode="auto">
          <a:xfrm>
            <a:off x="348312" y="5643290"/>
            <a:ext cx="1223963" cy="52967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" sz="900" dirty="0">
                <a:latin typeface="Arial Narrow" pitchFamily="34" charset="0"/>
              </a:rPr>
              <a:t>Director de Informática / Director del área solicitante / Jefe de Software</a:t>
            </a:r>
          </a:p>
        </p:txBody>
      </p:sp>
      <p:sp>
        <p:nvSpPr>
          <p:cNvPr id="4144" name="Rectangle 701"/>
          <p:cNvSpPr>
            <a:spLocks noChangeArrowheads="1"/>
          </p:cNvSpPr>
          <p:nvPr/>
        </p:nvSpPr>
        <p:spPr bwMode="auto">
          <a:xfrm>
            <a:off x="343809" y="6390922"/>
            <a:ext cx="1223963" cy="287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Jefe de Software</a:t>
            </a:r>
            <a:endParaRPr lang="es-ES" sz="900" dirty="0">
              <a:latin typeface="Arial Narrow" pitchFamily="34" charset="0"/>
            </a:endParaRPr>
          </a:p>
        </p:txBody>
      </p:sp>
      <p:grpSp>
        <p:nvGrpSpPr>
          <p:cNvPr id="2" name="1 Grupo"/>
          <p:cNvGrpSpPr/>
          <p:nvPr/>
        </p:nvGrpSpPr>
        <p:grpSpPr>
          <a:xfrm>
            <a:off x="3081351" y="5241415"/>
            <a:ext cx="857250" cy="358775"/>
            <a:chOff x="3090863" y="5019675"/>
            <a:chExt cx="857250" cy="358775"/>
          </a:xfrm>
        </p:grpSpPr>
        <p:sp>
          <p:nvSpPr>
            <p:cNvPr id="4146" name="57 CuadroTexto"/>
            <p:cNvSpPr txBox="1">
              <a:spLocks noChangeArrowheads="1"/>
            </p:cNvSpPr>
            <p:nvPr/>
          </p:nvSpPr>
          <p:spPr bwMode="auto">
            <a:xfrm>
              <a:off x="3141663" y="5054600"/>
              <a:ext cx="785812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Times New Roman" pitchFamily="18" charset="0"/>
                  <a:ea typeface="MS PGothic" pitchFamily="34" charset="-128"/>
                </a:defRPr>
              </a:lvl1pPr>
              <a:lvl2pPr marL="742950" indent="-28575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  <a:ea typeface="MS PGothic" pitchFamily="34" charset="-128"/>
                </a:defRPr>
              </a:lvl2pPr>
              <a:lvl3pPr marL="1143000" indent="-22860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  <a:ea typeface="MS PGothic" pitchFamily="34" charset="-128"/>
                </a:defRPr>
              </a:lvl3pPr>
              <a:lvl4pPr marL="1600200" indent="-22860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  <a:ea typeface="MS PGothic" pitchFamily="34" charset="-128"/>
                </a:defRPr>
              </a:lvl4pPr>
              <a:lvl5pPr marL="2057400" indent="-22860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  <a:ea typeface="MS PGothic" pitchFamily="34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  <a:ea typeface="MS PGothic" pitchFamily="34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  <a:ea typeface="MS PGothic" pitchFamily="34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  <a:ea typeface="MS PGothic" pitchFamily="34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  <a:ea typeface="MS PGothic" pitchFamily="34" charset="-128"/>
                </a:defRPr>
              </a:lvl9pPr>
            </a:lstStyle>
            <a:p>
              <a:pPr algn="ctr"/>
              <a:r>
                <a:rPr lang="es-ES" sz="700" dirty="0">
                  <a:solidFill>
                    <a:srgbClr val="000000"/>
                  </a:solidFill>
                  <a:latin typeface="Arial Narrow" pitchFamily="34" charset="0"/>
                </a:rPr>
                <a:t>¿es lo que se esperaba?</a:t>
              </a:r>
              <a:endParaRPr lang="es-MX" sz="700" dirty="0">
                <a:solidFill>
                  <a:srgbClr val="000000"/>
                </a:solidFill>
                <a:latin typeface="Arial Narrow" pitchFamily="34" charset="0"/>
              </a:endParaRPr>
            </a:p>
          </p:txBody>
        </p:sp>
        <p:sp>
          <p:nvSpPr>
            <p:cNvPr id="4145" name="56 Rombo"/>
            <p:cNvSpPr>
              <a:spLocks noChangeArrowheads="1"/>
            </p:cNvSpPr>
            <p:nvPr/>
          </p:nvSpPr>
          <p:spPr bwMode="auto">
            <a:xfrm>
              <a:off x="3090863" y="5019675"/>
              <a:ext cx="857250" cy="358775"/>
            </a:xfrm>
            <a:prstGeom prst="diamond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s-MX" dirty="0">
                <a:latin typeface="Arial Narrow" pitchFamily="34" charset="0"/>
              </a:endParaRPr>
            </a:p>
          </p:txBody>
        </p:sp>
      </p:grpSp>
      <p:cxnSp>
        <p:nvCxnSpPr>
          <p:cNvPr id="4147" name="64 Conector angular"/>
          <p:cNvCxnSpPr>
            <a:cxnSpLocks noChangeShapeType="1"/>
            <a:stCxn id="4145" idx="1"/>
            <a:endCxn id="4154" idx="0"/>
          </p:cNvCxnSpPr>
          <p:nvPr/>
        </p:nvCxnSpPr>
        <p:spPr bwMode="auto">
          <a:xfrm rot="10800000" flipV="1">
            <a:off x="2529683" y="5420802"/>
            <a:ext cx="551669" cy="268251"/>
          </a:xfrm>
          <a:prstGeom prst="bentConnector2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48" name="72 CuadroTexto"/>
          <p:cNvSpPr txBox="1">
            <a:spLocks noChangeArrowheads="1"/>
          </p:cNvSpPr>
          <p:nvPr/>
        </p:nvSpPr>
        <p:spPr bwMode="auto">
          <a:xfrm>
            <a:off x="2805517" y="5210609"/>
            <a:ext cx="360363" cy="231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MX" sz="900" dirty="0">
                <a:latin typeface="Arial Narrow" pitchFamily="34" charset="0"/>
              </a:rPr>
              <a:t>SI</a:t>
            </a:r>
          </a:p>
        </p:txBody>
      </p:sp>
      <p:sp>
        <p:nvSpPr>
          <p:cNvPr id="4149" name="73 CuadroTexto"/>
          <p:cNvSpPr txBox="1">
            <a:spLocks noChangeArrowheads="1"/>
          </p:cNvSpPr>
          <p:nvPr/>
        </p:nvSpPr>
        <p:spPr bwMode="auto">
          <a:xfrm>
            <a:off x="3831424" y="5224386"/>
            <a:ext cx="360363" cy="231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MX" sz="900" dirty="0">
                <a:latin typeface="Arial Narrow" pitchFamily="34" charset="0"/>
              </a:rPr>
              <a:t>NO</a:t>
            </a:r>
          </a:p>
        </p:txBody>
      </p:sp>
      <p:sp>
        <p:nvSpPr>
          <p:cNvPr id="4150" name="Rectangle 656"/>
          <p:cNvSpPr>
            <a:spLocks noChangeArrowheads="1"/>
          </p:cNvSpPr>
          <p:nvPr/>
        </p:nvSpPr>
        <p:spPr bwMode="auto">
          <a:xfrm>
            <a:off x="3622675" y="5689054"/>
            <a:ext cx="1514475" cy="43815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>
                <a:latin typeface="Arial Narrow" pitchFamily="34" charset="0"/>
              </a:rPr>
              <a:t>Se registran y realizan las correcciones solicitadas 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151" name="64 Conector angular"/>
          <p:cNvCxnSpPr>
            <a:cxnSpLocks noChangeShapeType="1"/>
            <a:stCxn id="4145" idx="3"/>
            <a:endCxn id="4150" idx="0"/>
          </p:cNvCxnSpPr>
          <p:nvPr/>
        </p:nvCxnSpPr>
        <p:spPr bwMode="auto">
          <a:xfrm>
            <a:off x="3938601" y="5420803"/>
            <a:ext cx="441312" cy="268251"/>
          </a:xfrm>
          <a:prstGeom prst="bentConnector2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52" name="Oval 75"/>
          <p:cNvSpPr>
            <a:spLocks noChangeArrowheads="1"/>
          </p:cNvSpPr>
          <p:nvPr/>
        </p:nvSpPr>
        <p:spPr bwMode="auto">
          <a:xfrm>
            <a:off x="2478267" y="4699668"/>
            <a:ext cx="215900" cy="144462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900" dirty="0">
                <a:latin typeface="Arial Narrow" pitchFamily="34" charset="0"/>
              </a:rPr>
              <a:t>1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153" name="AutoShape 649"/>
          <p:cNvCxnSpPr>
            <a:cxnSpLocks noChangeShapeType="1"/>
            <a:stCxn id="4152" idx="6"/>
          </p:cNvCxnSpPr>
          <p:nvPr/>
        </p:nvCxnSpPr>
        <p:spPr bwMode="auto">
          <a:xfrm>
            <a:off x="2694167" y="4771899"/>
            <a:ext cx="810726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54" name="Rectangle 656"/>
          <p:cNvSpPr>
            <a:spLocks noChangeArrowheads="1"/>
          </p:cNvSpPr>
          <p:nvPr/>
        </p:nvSpPr>
        <p:spPr bwMode="auto">
          <a:xfrm>
            <a:off x="1773238" y="5689054"/>
            <a:ext cx="1512887" cy="404812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>
                <a:latin typeface="Arial Narrow" pitchFamily="34" charset="0"/>
              </a:rPr>
              <a:t>S</a:t>
            </a:r>
            <a:r>
              <a:rPr lang="es-MX" sz="900" dirty="0">
                <a:latin typeface="Arial Narrow" pitchFamily="34" charset="0"/>
              </a:rPr>
              <a:t>e da el </a:t>
            </a:r>
            <a:r>
              <a:rPr lang="es-MX" sz="900" dirty="0" smtClean="0">
                <a:latin typeface="Arial Narrow" pitchFamily="34" charset="0"/>
              </a:rPr>
              <a:t>visto bueno </a:t>
            </a:r>
            <a:r>
              <a:rPr lang="es-MX" sz="900" dirty="0">
                <a:latin typeface="Arial Narrow" pitchFamily="34" charset="0"/>
              </a:rPr>
              <a:t>para instalación y uso del área solicitante 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155" name="64 Conector angular"/>
          <p:cNvCxnSpPr>
            <a:cxnSpLocks noChangeShapeType="1"/>
            <a:stCxn id="4159" idx="2"/>
            <a:endCxn id="4128" idx="2"/>
          </p:cNvCxnSpPr>
          <p:nvPr/>
        </p:nvCxnSpPr>
        <p:spPr bwMode="auto">
          <a:xfrm rot="16200000" flipH="1">
            <a:off x="2733552" y="7117134"/>
            <a:ext cx="288379" cy="670718"/>
          </a:xfrm>
          <a:prstGeom prst="bentConnector2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56" name="Rectangle 656"/>
          <p:cNvSpPr>
            <a:spLocks noChangeArrowheads="1"/>
          </p:cNvSpPr>
          <p:nvPr/>
        </p:nvSpPr>
        <p:spPr bwMode="auto">
          <a:xfrm>
            <a:off x="1773238" y="6379616"/>
            <a:ext cx="1512887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900" dirty="0">
                <a:latin typeface="Arial Narrow" pitchFamily="34" charset="0"/>
              </a:rPr>
              <a:t>Se capacita al personal que lo utilizará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157" name="Oval 75"/>
          <p:cNvSpPr>
            <a:spLocks noChangeArrowheads="1"/>
          </p:cNvSpPr>
          <p:nvPr/>
        </p:nvSpPr>
        <p:spPr bwMode="auto">
          <a:xfrm>
            <a:off x="4203700" y="6381204"/>
            <a:ext cx="360363" cy="287337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/>
            <a:r>
              <a:rPr lang="es-MX" sz="900" dirty="0">
                <a:latin typeface="Arial Narrow" pitchFamily="34" charset="0"/>
              </a:rPr>
              <a:t>1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158" name="AutoShape 32"/>
          <p:cNvCxnSpPr>
            <a:cxnSpLocks noChangeShapeType="1"/>
            <a:stCxn id="4154" idx="2"/>
            <a:endCxn id="4156" idx="0"/>
          </p:cNvCxnSpPr>
          <p:nvPr/>
        </p:nvCxnSpPr>
        <p:spPr bwMode="auto">
          <a:xfrm rot="5400000">
            <a:off x="2386807" y="6237535"/>
            <a:ext cx="2857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59" name="Rectangle 656"/>
          <p:cNvSpPr>
            <a:spLocks noChangeArrowheads="1"/>
          </p:cNvSpPr>
          <p:nvPr/>
        </p:nvSpPr>
        <p:spPr bwMode="auto">
          <a:xfrm>
            <a:off x="1785938" y="6876504"/>
            <a:ext cx="1512887" cy="431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900" dirty="0">
                <a:latin typeface="Arial Narrow" pitchFamily="34" charset="0"/>
              </a:rPr>
              <a:t>Se realiza </a:t>
            </a:r>
            <a:r>
              <a:rPr lang="es-ES_tradnl" sz="900" dirty="0" smtClean="0">
                <a:latin typeface="Arial Narrow" pitchFamily="34" charset="0"/>
              </a:rPr>
              <a:t>documentación </a:t>
            </a:r>
            <a:r>
              <a:rPr lang="es-ES_tradnl" sz="900" dirty="0">
                <a:latin typeface="Arial Narrow" pitchFamily="34" charset="0"/>
              </a:rPr>
              <a:t>técnica y operativa del Software</a:t>
            </a:r>
            <a:endParaRPr lang="es-ES" sz="900" dirty="0">
              <a:latin typeface="Arial Narrow" pitchFamily="34" charset="0"/>
            </a:endParaRPr>
          </a:p>
        </p:txBody>
      </p:sp>
      <p:cxnSp>
        <p:nvCxnSpPr>
          <p:cNvPr id="4160" name="AutoShape 32"/>
          <p:cNvCxnSpPr>
            <a:cxnSpLocks noChangeShapeType="1"/>
            <a:stCxn id="4156" idx="2"/>
            <a:endCxn id="4159" idx="0"/>
          </p:cNvCxnSpPr>
          <p:nvPr/>
        </p:nvCxnSpPr>
        <p:spPr bwMode="auto">
          <a:xfrm rot="16200000" flipH="1">
            <a:off x="2432843" y="6766173"/>
            <a:ext cx="207963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161" name="Rectangle 666"/>
          <p:cNvSpPr>
            <a:spLocks noChangeArrowheads="1"/>
          </p:cNvSpPr>
          <p:nvPr/>
        </p:nvSpPr>
        <p:spPr bwMode="auto">
          <a:xfrm>
            <a:off x="5381625" y="7005091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Software Documentado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pic>
        <p:nvPicPr>
          <p:cNvPr id="4162" name="Imagen 1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6525" y="395288"/>
            <a:ext cx="1276350" cy="733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163" name="AutoShape 49"/>
          <p:cNvSpPr>
            <a:spLocks noChangeArrowheads="1"/>
          </p:cNvSpPr>
          <p:nvPr/>
        </p:nvSpPr>
        <p:spPr bwMode="auto">
          <a:xfrm>
            <a:off x="5381625" y="454025"/>
            <a:ext cx="11430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ES_tradnl" sz="1200" dirty="0">
                <a:latin typeface="Arial Narrow" pitchFamily="34" charset="0"/>
                <a:cs typeface="Times New Roman" pitchFamily="18" charset="0"/>
              </a:rPr>
              <a:t>Pág.: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64" name="AutoShape 47"/>
          <p:cNvSpPr>
            <a:spLocks noChangeArrowheads="1"/>
          </p:cNvSpPr>
          <p:nvPr/>
        </p:nvSpPr>
        <p:spPr bwMode="auto">
          <a:xfrm>
            <a:off x="4010025" y="796925"/>
            <a:ext cx="9144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Cambio: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65" name="AutoShape 44"/>
          <p:cNvSpPr>
            <a:spLocks noChangeArrowheads="1"/>
          </p:cNvSpPr>
          <p:nvPr/>
        </p:nvSpPr>
        <p:spPr bwMode="auto">
          <a:xfrm>
            <a:off x="1495425" y="796925"/>
            <a:ext cx="12573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Emisión: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66" name="AutoShape 42"/>
          <p:cNvSpPr>
            <a:spLocks noChangeArrowheads="1"/>
          </p:cNvSpPr>
          <p:nvPr/>
        </p:nvSpPr>
        <p:spPr bwMode="auto">
          <a:xfrm>
            <a:off x="1495425" y="454025"/>
            <a:ext cx="38862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Nombre: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67" name="Text Box 2"/>
          <p:cNvSpPr txBox="1">
            <a:spLocks noChangeArrowheads="1"/>
          </p:cNvSpPr>
          <p:nvPr/>
        </p:nvSpPr>
        <p:spPr bwMode="auto">
          <a:xfrm>
            <a:off x="3690938" y="179388"/>
            <a:ext cx="2833687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ES_tradnl" sz="1400" b="1" dirty="0">
                <a:solidFill>
                  <a:srgbClr val="002EC0"/>
                </a:solidFill>
                <a:latin typeface="Arial Narrow" pitchFamily="34" charset="0"/>
                <a:cs typeface="Times New Roman" pitchFamily="18" charset="0"/>
              </a:rPr>
              <a:t>PROCEDIMIENTO DOCUMENTADO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68" name="Text Box 18"/>
          <p:cNvSpPr txBox="1">
            <a:spLocks noChangeArrowheads="1"/>
          </p:cNvSpPr>
          <p:nvPr/>
        </p:nvSpPr>
        <p:spPr bwMode="auto">
          <a:xfrm>
            <a:off x="2181225" y="454025"/>
            <a:ext cx="3200400" cy="320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algn="ctr" eaLnBrk="1" hangingPunct="1"/>
            <a:r>
              <a:rPr lang="es-MX" sz="1400" dirty="0">
                <a:latin typeface="Arial Narrow" pitchFamily="34" charset="0"/>
                <a:cs typeface="Times New Roman" pitchFamily="18" charset="0"/>
              </a:rPr>
              <a:t>Software</a:t>
            </a:r>
          </a:p>
          <a:p>
            <a:pPr eaLnBrk="1" hangingPunct="1"/>
            <a:r>
              <a:rPr lang="es-MX" sz="900" dirty="0">
                <a:latin typeface="Arial Narrow" pitchFamily="34" charset="0"/>
                <a:cs typeface="Times New Roman" pitchFamily="18" charset="0"/>
              </a:rPr>
              <a:t> 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69" name="Text Box 27"/>
          <p:cNvSpPr txBox="1">
            <a:spLocks noChangeArrowheads="1"/>
          </p:cNvSpPr>
          <p:nvPr/>
        </p:nvSpPr>
        <p:spPr bwMode="auto">
          <a:xfrm>
            <a:off x="5724525" y="454025"/>
            <a:ext cx="800100" cy="342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MX" sz="1200" dirty="0">
                <a:latin typeface="Arial Narrow" pitchFamily="34" charset="0"/>
                <a:cs typeface="Times New Roman" pitchFamily="18" charset="0"/>
              </a:rPr>
              <a:t> 1   de   2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70" name="Text Box 28"/>
          <p:cNvSpPr txBox="1">
            <a:spLocks noChangeArrowheads="1"/>
          </p:cNvSpPr>
          <p:nvPr/>
        </p:nvSpPr>
        <p:spPr bwMode="auto">
          <a:xfrm>
            <a:off x="2066925" y="796925"/>
            <a:ext cx="685800" cy="342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tIns="82800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MX" sz="1050" dirty="0">
                <a:latin typeface="Arial Narrow" pitchFamily="34" charset="0"/>
                <a:cs typeface="Times New Roman" pitchFamily="18" charset="0"/>
              </a:rPr>
              <a:t>17-11-11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71" name="AutoShape 43"/>
          <p:cNvSpPr>
            <a:spLocks noChangeArrowheads="1"/>
          </p:cNvSpPr>
          <p:nvPr/>
        </p:nvSpPr>
        <p:spPr bwMode="auto">
          <a:xfrm>
            <a:off x="4924425" y="796925"/>
            <a:ext cx="16002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pPr algn="ctr"/>
            <a:r>
              <a:rPr lang="es-MX" sz="1200" dirty="0">
                <a:latin typeface="Arial Narrow" pitchFamily="34" charset="0"/>
                <a:cs typeface="Times New Roman" pitchFamily="18" charset="0"/>
              </a:rPr>
              <a:t>Clave: P-OPE-05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72" name="AutoShape 45"/>
          <p:cNvSpPr>
            <a:spLocks noChangeArrowheads="1"/>
          </p:cNvSpPr>
          <p:nvPr/>
        </p:nvSpPr>
        <p:spPr bwMode="auto">
          <a:xfrm>
            <a:off x="2752725" y="796925"/>
            <a:ext cx="1257300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Revisión: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73" name="Text Box 46"/>
          <p:cNvSpPr txBox="1">
            <a:spLocks noChangeArrowheads="1"/>
          </p:cNvSpPr>
          <p:nvPr/>
        </p:nvSpPr>
        <p:spPr bwMode="auto">
          <a:xfrm>
            <a:off x="3324225" y="796925"/>
            <a:ext cx="685800" cy="342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tIns="82800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MX" sz="1050" dirty="0" smtClean="0">
                <a:latin typeface="Arial Narrow" pitchFamily="34" charset="0"/>
                <a:cs typeface="Times New Roman" pitchFamily="18" charset="0"/>
              </a:rPr>
              <a:t>31-07-13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74" name="Text Box 48"/>
          <p:cNvSpPr txBox="1">
            <a:spLocks noChangeArrowheads="1"/>
          </p:cNvSpPr>
          <p:nvPr/>
        </p:nvSpPr>
        <p:spPr bwMode="auto">
          <a:xfrm>
            <a:off x="4581525" y="796925"/>
            <a:ext cx="342900" cy="342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tIns="82800"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eaLnBrk="1" hangingPunct="1"/>
            <a:r>
              <a:rPr lang="es-ES_tradnl" sz="1050" dirty="0" smtClean="0">
                <a:latin typeface="Arial Narrow" pitchFamily="34" charset="0"/>
                <a:cs typeface="Times New Roman" pitchFamily="18" charset="0"/>
              </a:rPr>
              <a:t>02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75" name="AutoShape 44"/>
          <p:cNvSpPr>
            <a:spLocks noChangeArrowheads="1"/>
          </p:cNvSpPr>
          <p:nvPr/>
        </p:nvSpPr>
        <p:spPr bwMode="auto">
          <a:xfrm>
            <a:off x="1700213" y="8027988"/>
            <a:ext cx="787400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Inicio / Fin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76" name="AutoShape 44"/>
          <p:cNvSpPr>
            <a:spLocks noChangeArrowheads="1"/>
          </p:cNvSpPr>
          <p:nvPr/>
        </p:nvSpPr>
        <p:spPr bwMode="auto">
          <a:xfrm>
            <a:off x="323850" y="8027988"/>
            <a:ext cx="6345238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000" b="1" dirty="0">
                <a:latin typeface="Arial Narrow" pitchFamily="34" charset="0"/>
                <a:cs typeface="Times New Roman" pitchFamily="18" charset="0"/>
              </a:rPr>
              <a:t>SIMBOLOGÍA</a:t>
            </a:r>
            <a:r>
              <a:rPr lang="es-MX" sz="1000" dirty="0">
                <a:latin typeface="Arial Narrow" pitchFamily="34" charset="0"/>
                <a:cs typeface="Times New Roman" pitchFamily="18" charset="0"/>
              </a:rPr>
              <a:t>:</a:t>
            </a:r>
          </a:p>
        </p:txBody>
      </p:sp>
      <p:sp>
        <p:nvSpPr>
          <p:cNvPr id="4177" name="AutoShape 44"/>
          <p:cNvSpPr>
            <a:spLocks noChangeArrowheads="1"/>
          </p:cNvSpPr>
          <p:nvPr/>
        </p:nvSpPr>
        <p:spPr bwMode="auto">
          <a:xfrm>
            <a:off x="2852738" y="8027988"/>
            <a:ext cx="787400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Actividad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78" name="AutoShape 44"/>
          <p:cNvSpPr>
            <a:spLocks noChangeArrowheads="1"/>
          </p:cNvSpPr>
          <p:nvPr/>
        </p:nvSpPr>
        <p:spPr bwMode="auto">
          <a:xfrm>
            <a:off x="4010025" y="8037513"/>
            <a:ext cx="787400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Decisión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79" name="AutoShape 44"/>
          <p:cNvSpPr>
            <a:spLocks noChangeArrowheads="1"/>
          </p:cNvSpPr>
          <p:nvPr/>
        </p:nvSpPr>
        <p:spPr bwMode="auto">
          <a:xfrm>
            <a:off x="4875213" y="8037513"/>
            <a:ext cx="785812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Conector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80" name="AutoShape 32"/>
          <p:cNvSpPr>
            <a:spLocks noChangeArrowheads="1"/>
          </p:cNvSpPr>
          <p:nvPr/>
        </p:nvSpPr>
        <p:spPr bwMode="auto">
          <a:xfrm>
            <a:off x="323850" y="8380413"/>
            <a:ext cx="3200400" cy="306387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000" dirty="0">
                <a:latin typeface="Arial Narrow" pitchFamily="34" charset="0"/>
                <a:cs typeface="Times New Roman" pitchFamily="18" charset="0"/>
              </a:rPr>
              <a:t>Elaboró:   Dirección de Informática</a:t>
            </a:r>
          </a:p>
        </p:txBody>
      </p:sp>
      <p:sp>
        <p:nvSpPr>
          <p:cNvPr id="4181" name="AutoShape 33"/>
          <p:cNvSpPr>
            <a:spLocks noChangeArrowheads="1"/>
          </p:cNvSpPr>
          <p:nvPr/>
        </p:nvSpPr>
        <p:spPr bwMode="auto">
          <a:xfrm>
            <a:off x="3524250" y="8380413"/>
            <a:ext cx="3144838" cy="306387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000" dirty="0">
                <a:latin typeface="Arial Narrow" pitchFamily="34" charset="0"/>
                <a:cs typeface="Times New Roman" pitchFamily="18" charset="0"/>
              </a:rPr>
              <a:t>Aprobó:   </a:t>
            </a:r>
            <a:r>
              <a:rPr lang="es-MX" sz="1000" u="sng" dirty="0">
                <a:latin typeface="Arial Narrow" pitchFamily="34" charset="0"/>
                <a:cs typeface="Times New Roman" pitchFamily="18" charset="0"/>
              </a:rPr>
              <a:t>Representante</a:t>
            </a:r>
            <a:r>
              <a:rPr lang="es-MX" sz="1000" dirty="0">
                <a:latin typeface="Arial Narrow" pitchFamily="34" charset="0"/>
                <a:cs typeface="Times New Roman" pitchFamily="18" charset="0"/>
              </a:rPr>
              <a:t> del SGC</a:t>
            </a:r>
          </a:p>
          <a:p>
            <a:r>
              <a:rPr lang="es-MX" sz="1000" dirty="0">
                <a:latin typeface="Arial Narrow" pitchFamily="34" charset="0"/>
                <a:cs typeface="Times New Roman" pitchFamily="18" charset="0"/>
              </a:rPr>
              <a:t> </a:t>
            </a:r>
          </a:p>
        </p:txBody>
      </p:sp>
      <p:sp>
        <p:nvSpPr>
          <p:cNvPr id="4182" name="AutoShape 34"/>
          <p:cNvSpPr>
            <a:spLocks noChangeArrowheads="1"/>
          </p:cNvSpPr>
          <p:nvPr/>
        </p:nvSpPr>
        <p:spPr bwMode="auto">
          <a:xfrm>
            <a:off x="323850" y="8686800"/>
            <a:ext cx="3209925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4183" name="AutoShape 35"/>
          <p:cNvSpPr>
            <a:spLocks noChangeArrowheads="1"/>
          </p:cNvSpPr>
          <p:nvPr/>
        </p:nvSpPr>
        <p:spPr bwMode="auto">
          <a:xfrm>
            <a:off x="3524250" y="8686800"/>
            <a:ext cx="3144838" cy="342900"/>
          </a:xfrm>
          <a:prstGeom prst="roundRect">
            <a:avLst>
              <a:gd name="adj" fmla="val 16667"/>
            </a:avLst>
          </a:prstGeom>
          <a:noFill/>
          <a:ln w="9525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es-MX" sz="1000" dirty="0">
                <a:latin typeface="Arial Narrow" pitchFamily="34" charset="0"/>
                <a:cs typeface="Times New Roman" pitchFamily="18" charset="0"/>
              </a:rPr>
              <a:t> </a:t>
            </a:r>
          </a:p>
        </p:txBody>
      </p:sp>
      <p:sp>
        <p:nvSpPr>
          <p:cNvPr id="88" name="87 Rectángulo redondeado"/>
          <p:cNvSpPr/>
          <p:nvPr/>
        </p:nvSpPr>
        <p:spPr>
          <a:xfrm>
            <a:off x="1435100" y="8128000"/>
            <a:ext cx="338138" cy="138113"/>
          </a:xfrm>
          <a:prstGeom prst="roundRect">
            <a:avLst>
              <a:gd name="adj" fmla="val 33027"/>
            </a:avLst>
          </a:prstGeom>
          <a:noFill/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>
              <a:latin typeface="Arial Narrow" pitchFamily="34" charset="0"/>
            </a:endParaRPr>
          </a:p>
        </p:txBody>
      </p:sp>
      <p:sp>
        <p:nvSpPr>
          <p:cNvPr id="89" name="88 Rectángulo redondeado"/>
          <p:cNvSpPr/>
          <p:nvPr/>
        </p:nvSpPr>
        <p:spPr>
          <a:xfrm>
            <a:off x="2565400" y="8128000"/>
            <a:ext cx="336550" cy="138113"/>
          </a:xfrm>
          <a:prstGeom prst="roundRect">
            <a:avLst>
              <a:gd name="adj" fmla="val 0"/>
            </a:avLst>
          </a:prstGeom>
          <a:noFill/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>
              <a:latin typeface="Arial Narrow" pitchFamily="34" charset="0"/>
            </a:endParaRPr>
          </a:p>
        </p:txBody>
      </p:sp>
      <p:sp>
        <p:nvSpPr>
          <p:cNvPr id="90" name="89 Triángulo isósceles"/>
          <p:cNvSpPr/>
          <p:nvPr/>
        </p:nvSpPr>
        <p:spPr>
          <a:xfrm>
            <a:off x="3656013" y="8105775"/>
            <a:ext cx="420687" cy="138113"/>
          </a:xfrm>
          <a:prstGeom prst="triangle">
            <a:avLst/>
          </a:prstGeom>
          <a:noFill/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>
              <a:latin typeface="Arial Narrow" pitchFamily="34" charset="0"/>
            </a:endParaRPr>
          </a:p>
        </p:txBody>
      </p:sp>
      <p:sp>
        <p:nvSpPr>
          <p:cNvPr id="91" name="90 Elipse"/>
          <p:cNvSpPr/>
          <p:nvPr/>
        </p:nvSpPr>
        <p:spPr>
          <a:xfrm>
            <a:off x="4716463" y="8101013"/>
            <a:ext cx="225425" cy="187325"/>
          </a:xfrm>
          <a:prstGeom prst="ellipse">
            <a:avLst/>
          </a:prstGeom>
          <a:noFill/>
          <a:ln w="952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>
              <a:latin typeface="Arial Narrow" pitchFamily="34" charset="0"/>
            </a:endParaRPr>
          </a:p>
        </p:txBody>
      </p:sp>
      <p:sp>
        <p:nvSpPr>
          <p:cNvPr id="4188" name="AutoShape 44"/>
          <p:cNvSpPr>
            <a:spLocks noChangeArrowheads="1"/>
          </p:cNvSpPr>
          <p:nvPr/>
        </p:nvSpPr>
        <p:spPr bwMode="auto">
          <a:xfrm>
            <a:off x="5876925" y="8032750"/>
            <a:ext cx="792163" cy="342900"/>
          </a:xfrm>
          <a:prstGeom prst="roundRect">
            <a:avLst>
              <a:gd name="adj" fmla="val 16667"/>
            </a:avLst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s-MX" sz="1200" dirty="0">
                <a:latin typeface="Arial Narrow" pitchFamily="34" charset="0"/>
                <a:cs typeface="Times New Roman" pitchFamily="18" charset="0"/>
              </a:rPr>
              <a:t>Dirección</a:t>
            </a:r>
            <a:endParaRPr lang="es-MX" sz="1000" dirty="0">
              <a:latin typeface="Arial Narrow" pitchFamily="34" charset="0"/>
              <a:cs typeface="Times New Roman" pitchFamily="18" charset="0"/>
            </a:endParaRPr>
          </a:p>
        </p:txBody>
      </p:sp>
      <p:sp>
        <p:nvSpPr>
          <p:cNvPr id="93" name="92 Flecha derecha"/>
          <p:cNvSpPr/>
          <p:nvPr/>
        </p:nvSpPr>
        <p:spPr>
          <a:xfrm>
            <a:off x="5622925" y="8172450"/>
            <a:ext cx="220663" cy="46038"/>
          </a:xfrm>
          <a:prstGeom prst="rightArrow">
            <a:avLst/>
          </a:prstGeom>
          <a:solidFill>
            <a:schemeClr val="tx1">
              <a:lumMod val="95000"/>
              <a:lumOff val="5000"/>
            </a:schemeClr>
          </a:solidFill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MX" dirty="0">
              <a:latin typeface="Arial Narrow" pitchFamily="34" charset="0"/>
            </a:endParaRPr>
          </a:p>
        </p:txBody>
      </p:sp>
      <p:sp>
        <p:nvSpPr>
          <p:cNvPr id="4190" name="Rectangle 656"/>
          <p:cNvSpPr>
            <a:spLocks noChangeArrowheads="1"/>
          </p:cNvSpPr>
          <p:nvPr/>
        </p:nvSpPr>
        <p:spPr bwMode="auto">
          <a:xfrm>
            <a:off x="1699418" y="2894770"/>
            <a:ext cx="3600451" cy="287337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Se recibe el formato de requerimientos de software por parte del área solicitante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cxnSp>
        <p:nvCxnSpPr>
          <p:cNvPr id="112" name="AutoShape 685"/>
          <p:cNvCxnSpPr>
            <a:cxnSpLocks noChangeShapeType="1"/>
            <a:stCxn id="4122" idx="2"/>
            <a:endCxn id="4190" idx="0"/>
          </p:cNvCxnSpPr>
          <p:nvPr/>
        </p:nvCxnSpPr>
        <p:spPr bwMode="auto">
          <a:xfrm flipH="1">
            <a:off x="3499644" y="2811309"/>
            <a:ext cx="794" cy="83461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16" name="Rectangle 701"/>
          <p:cNvSpPr>
            <a:spLocks noChangeArrowheads="1"/>
          </p:cNvSpPr>
          <p:nvPr/>
        </p:nvSpPr>
        <p:spPr bwMode="auto">
          <a:xfrm>
            <a:off x="343809" y="2894770"/>
            <a:ext cx="1223963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latin typeface="Arial Narrow" pitchFamily="34" charset="0"/>
              </a:rPr>
              <a:t>Director</a:t>
            </a:r>
            <a:endParaRPr lang="es-ES" sz="900" dirty="0">
              <a:latin typeface="Arial Narrow" pitchFamily="34" charset="0"/>
            </a:endParaRPr>
          </a:p>
          <a:p>
            <a:pPr algn="ctr"/>
            <a:r>
              <a:rPr lang="es-ES_tradnl" sz="900" dirty="0">
                <a:latin typeface="Arial Narrow" pitchFamily="34" charset="0"/>
              </a:rPr>
              <a:t> / Jefe de Software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117" name="Rectangle 666"/>
          <p:cNvSpPr>
            <a:spLocks noChangeArrowheads="1"/>
          </p:cNvSpPr>
          <p:nvPr/>
        </p:nvSpPr>
        <p:spPr bwMode="auto">
          <a:xfrm>
            <a:off x="5391151" y="2935679"/>
            <a:ext cx="1277937" cy="2363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solidFill>
                  <a:srgbClr val="FF0000"/>
                </a:solidFill>
                <a:latin typeface="Arial Narrow" pitchFamily="34" charset="0"/>
              </a:rPr>
              <a:t>Formato electrónico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99" name="Rectangle 666"/>
          <p:cNvSpPr>
            <a:spLocks noChangeArrowheads="1"/>
          </p:cNvSpPr>
          <p:nvPr/>
        </p:nvSpPr>
        <p:spPr bwMode="auto">
          <a:xfrm>
            <a:off x="5399088" y="6357020"/>
            <a:ext cx="1277937" cy="303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2700" tIns="12700" rIns="12700" bIns="12700"/>
          <a:lstStyle/>
          <a:p>
            <a:pPr algn="ctr"/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Acuse </a:t>
            </a:r>
            <a:r>
              <a:rPr lang="es-ES_tradnl" sz="900" dirty="0" smtClean="0">
                <a:solidFill>
                  <a:srgbClr val="FF0000"/>
                </a:solidFill>
                <a:latin typeface="Arial Narrow" pitchFamily="34" charset="0"/>
              </a:rPr>
              <a:t>de capacitación recibida (Correo</a:t>
            </a:r>
            <a:r>
              <a:rPr lang="es-ES_tradnl" sz="900" dirty="0">
                <a:solidFill>
                  <a:srgbClr val="FF0000"/>
                </a:solidFill>
                <a:latin typeface="Arial Narrow" pitchFamily="34" charset="0"/>
              </a:rPr>
              <a:t>)</a:t>
            </a:r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5724</TotalTime>
  <Words>496</Words>
  <Application>Microsoft Office PowerPoint</Application>
  <PresentationFormat>Presentación en pantalla (4:3)</PresentationFormat>
  <Paragraphs>128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2</vt:i4>
      </vt:variant>
      <vt:variant>
        <vt:lpstr>Títulos de diapositiva</vt:lpstr>
      </vt:variant>
      <vt:variant>
        <vt:i4>2</vt:i4>
      </vt:variant>
    </vt:vector>
  </HeadingPairs>
  <TitlesOfParts>
    <vt:vector size="4" baseType="lpstr">
      <vt:lpstr>1_Diseño personalizado</vt:lpstr>
      <vt:lpstr>Diseño personalizado</vt:lpstr>
      <vt:lpstr>Presentación de PowerPoint</vt:lpstr>
      <vt:lpstr>Presentación de PowerPoint</vt:lpstr>
    </vt:vector>
  </TitlesOfParts>
  <Company>El Dorado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Jorge de la Torre</dc:creator>
  <cp:lastModifiedBy>Héctor Gallego Ávila</cp:lastModifiedBy>
  <cp:revision>320</cp:revision>
  <cp:lastPrinted>2012-04-26T17:52:38Z</cp:lastPrinted>
  <dcterms:created xsi:type="dcterms:W3CDTF">2003-10-28T18:20:03Z</dcterms:created>
  <dcterms:modified xsi:type="dcterms:W3CDTF">2013-07-31T19:59:46Z</dcterms:modified>
</cp:coreProperties>
</file>

<file path=docProps/thumbnail.jpeg>
</file>