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3" r:id="rId2"/>
    <p:sldId id="260" r:id="rId3"/>
  </p:sldIdLst>
  <p:sldSz cx="6858000" cy="9144000" type="screen4x3"/>
  <p:notesSz cx="6858000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7A2"/>
    <a:srgbClr val="990000"/>
    <a:srgbClr val="002EC0"/>
    <a:srgbClr val="002AC0"/>
    <a:srgbClr val="FF00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>
        <p:scale>
          <a:sx n="150" d="100"/>
          <a:sy n="150" d="100"/>
        </p:scale>
        <p:origin x="-774" y="5334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1812" y="-78"/>
      </p:cViewPr>
      <p:guideLst>
        <p:guide orient="horz" pos="2928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1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1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/>
            </a:lvl1pPr>
          </a:lstStyle>
          <a:p>
            <a:fld id="{21E07881-8988-4639-B7A8-F3B4753E4361}" type="slidenum">
              <a:rPr lang="es-ES"/>
              <a:pPr/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56661754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4" y="1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20900" y="696913"/>
            <a:ext cx="2616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1" y="4416426"/>
            <a:ext cx="54864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4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5BA6179F-670F-4391-B45E-79772FA9BE84}" type="slidenum">
              <a:rPr lang="es-ES"/>
              <a:pPr/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424271451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fld id="{85A1278E-8F05-4013-B4C0-3B5168FF06E1}" type="slidenum">
              <a:rPr lang="es-ES" sz="1200"/>
              <a:pPr eaLnBrk="1" hangingPunct="1"/>
              <a:t>1</a:t>
            </a:fld>
            <a:endParaRPr lang="es-ES" sz="1200" dirty="0"/>
          </a:p>
        </p:txBody>
      </p:sp>
      <p:sp>
        <p:nvSpPr>
          <p:cNvPr id="5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dirty="0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7"/>
          <p:cNvSpPr txBox="1">
            <a:spLocks noGrp="1" noChangeArrowheads="1"/>
          </p:cNvSpPr>
          <p:nvPr/>
        </p:nvSpPr>
        <p:spPr bwMode="auto">
          <a:xfrm>
            <a:off x="3884614" y="8829675"/>
            <a:ext cx="2971800" cy="465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/>
            <a:fld id="{81AA4D44-B2A4-494C-B24B-365DD58B451C}" type="slidenum">
              <a:rPr lang="es-ES" sz="1200"/>
              <a:pPr algn="r" eaLnBrk="1" hangingPunct="1"/>
              <a:t>2</a:t>
            </a:fld>
            <a:endParaRPr lang="es-ES" sz="1200" dirty="0"/>
          </a:p>
        </p:txBody>
      </p:sp>
      <p:sp>
        <p:nvSpPr>
          <p:cNvPr id="112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dirty="0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9628465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16855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0808034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847403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99152715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565843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479392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201125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807836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1619672"/>
            <a:ext cx="2255838" cy="293266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1619672"/>
            <a:ext cx="3833812" cy="6548016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dirty="0" smtClean="0"/>
              <a:t>Haga clic para modificar el estilo de texto del patrón</a:t>
            </a:r>
          </a:p>
          <a:p>
            <a:pPr lvl="1"/>
            <a:r>
              <a:rPr lang="es-ES" dirty="0" smtClean="0"/>
              <a:t>Segundo nivel</a:t>
            </a:r>
          </a:p>
          <a:p>
            <a:pPr lvl="2"/>
            <a:r>
              <a:rPr lang="es-ES" dirty="0" smtClean="0"/>
              <a:t>Tercer nivel</a:t>
            </a:r>
          </a:p>
          <a:p>
            <a:pPr lvl="3"/>
            <a:r>
              <a:rPr lang="es-ES" dirty="0" smtClean="0"/>
              <a:t>Cuarto nivel</a:t>
            </a:r>
          </a:p>
          <a:p>
            <a:pPr lvl="4"/>
            <a:r>
              <a:rPr lang="es-ES" dirty="0" smtClean="0"/>
              <a:t>Quinto nivel</a:t>
            </a:r>
            <a:endParaRPr lang="es-MX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8416537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dirty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3475155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3" name="Text Box 89"/>
          <p:cNvSpPr txBox="1">
            <a:spLocks noChangeArrowheads="1"/>
          </p:cNvSpPr>
          <p:nvPr/>
        </p:nvSpPr>
        <p:spPr bwMode="auto">
          <a:xfrm>
            <a:off x="4005263" y="179388"/>
            <a:ext cx="2663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>
              <a:spcBef>
                <a:spcPct val="50000"/>
              </a:spcBef>
            </a:pPr>
            <a:r>
              <a:rPr lang="es-MX" sz="1400" b="1" dirty="0">
                <a:solidFill>
                  <a:srgbClr val="0027A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PROCEDIMIENTO  DOCUMENTADO</a:t>
            </a:r>
          </a:p>
        </p:txBody>
      </p:sp>
      <p:sp>
        <p:nvSpPr>
          <p:cNvPr id="1027" name="AutoShape 90"/>
          <p:cNvSpPr>
            <a:spLocks noChangeArrowheads="1"/>
          </p:cNvSpPr>
          <p:nvPr/>
        </p:nvSpPr>
        <p:spPr bwMode="auto">
          <a:xfrm>
            <a:off x="1701800" y="468313"/>
            <a:ext cx="38877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Nombre:</a:t>
            </a:r>
          </a:p>
        </p:txBody>
      </p:sp>
      <p:sp>
        <p:nvSpPr>
          <p:cNvPr id="1028" name="Text Box 95"/>
          <p:cNvSpPr txBox="1">
            <a:spLocks noChangeArrowheads="1"/>
          </p:cNvSpPr>
          <p:nvPr/>
        </p:nvSpPr>
        <p:spPr bwMode="auto">
          <a:xfrm>
            <a:off x="2276475" y="468313"/>
            <a:ext cx="3313113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  Registro de Candidatos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29" name="AutoShape 97"/>
          <p:cNvSpPr>
            <a:spLocks noChangeArrowheads="1"/>
          </p:cNvSpPr>
          <p:nvPr/>
        </p:nvSpPr>
        <p:spPr bwMode="auto">
          <a:xfrm>
            <a:off x="5588000" y="468313"/>
            <a:ext cx="10810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ES" altLang="ko-KR" sz="1200" b="1" dirty="0">
                <a:latin typeface="Arial Narrow" pitchFamily="34" charset="0"/>
                <a:ea typeface="굴림" charset="-127"/>
              </a:rPr>
              <a:t>Pág.:</a:t>
            </a:r>
            <a:r>
              <a:rPr lang="es-ES" altLang="ko-KR" sz="1200" dirty="0">
                <a:latin typeface="Arial Narrow" pitchFamily="34" charset="0"/>
                <a:ea typeface="굴림" charset="-127"/>
              </a:rPr>
              <a:t>  </a:t>
            </a:r>
            <a:fld id="{8E5AD78B-8F81-4DB1-8C4C-DD9BE77E0FB6}" type="slidenum">
              <a:rPr lang="es-ES" altLang="ko-KR" sz="1200">
                <a:latin typeface="Arial Narrow" pitchFamily="34" charset="0"/>
                <a:ea typeface="굴림" charset="-127"/>
              </a:rPr>
              <a:pPr algn="ctr"/>
              <a:t>‹Nº›</a:t>
            </a:fld>
            <a:r>
              <a:rPr lang="es-ES" altLang="ko-KR" sz="1200" dirty="0">
                <a:latin typeface="Arial Narrow" pitchFamily="34" charset="0"/>
                <a:ea typeface="굴림" charset="-127"/>
              </a:rPr>
              <a:t>   de   </a:t>
            </a:r>
            <a:r>
              <a:rPr lang="es-ES" altLang="ko-KR" sz="1200" dirty="0" smtClean="0">
                <a:latin typeface="Arial Narrow" pitchFamily="34" charset="0"/>
                <a:ea typeface="굴림" charset="-127"/>
              </a:rPr>
              <a:t>2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123" name="Text Box 99"/>
          <p:cNvSpPr txBox="1">
            <a:spLocks noChangeArrowheads="1"/>
          </p:cNvSpPr>
          <p:nvPr/>
        </p:nvSpPr>
        <p:spPr bwMode="auto">
          <a:xfrm>
            <a:off x="333375" y="8396863"/>
            <a:ext cx="3167063" cy="241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 dirty="0">
                <a:latin typeface="Arial Narrow" pitchFamily="34" charset="0"/>
              </a:rPr>
              <a:t>Elaboró:</a:t>
            </a:r>
            <a:r>
              <a:rPr lang="es-ES" sz="1200" dirty="0">
                <a:latin typeface="Arial Narrow" pitchFamily="34" charset="0"/>
              </a:rPr>
              <a:t> </a:t>
            </a:r>
            <a:r>
              <a:rPr lang="es-ES" sz="1100" dirty="0">
                <a:latin typeface="Arial Narrow" pitchFamily="34" charset="0"/>
              </a:rPr>
              <a:t>Director de </a:t>
            </a:r>
            <a:r>
              <a:rPr lang="es-ES" sz="1100" dirty="0" smtClean="0">
                <a:latin typeface="Arial Narrow" pitchFamily="34" charset="0"/>
              </a:rPr>
              <a:t>Prerrogativas a Partidos Políticos</a:t>
            </a:r>
            <a:endParaRPr lang="es-ES" sz="1100" dirty="0">
              <a:latin typeface="Arial Narrow" pitchFamily="34" charset="0"/>
            </a:endParaRPr>
          </a:p>
        </p:txBody>
      </p:sp>
      <p:sp>
        <p:nvSpPr>
          <p:cNvPr id="1124" name="Text Box 100"/>
          <p:cNvSpPr txBox="1">
            <a:spLocks noChangeArrowheads="1"/>
          </p:cNvSpPr>
          <p:nvPr/>
        </p:nvSpPr>
        <p:spPr bwMode="auto">
          <a:xfrm>
            <a:off x="333375" y="8151813"/>
            <a:ext cx="63357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100" b="1" dirty="0">
                <a:latin typeface="Arial Narrow" pitchFamily="34" charset="0"/>
              </a:rPr>
              <a:t>SIMBOLOGÍA:</a:t>
            </a:r>
            <a:r>
              <a:rPr lang="es-MX" sz="1100" dirty="0">
                <a:latin typeface="Arial Narrow" pitchFamily="34" charset="0"/>
              </a:rPr>
              <a:t>                    Inicio / Fin                  Actividad                       Decisión               Conector                 Dirección</a:t>
            </a:r>
            <a:endParaRPr lang="es-ES" sz="1100" dirty="0">
              <a:latin typeface="Arial Narrow" pitchFamily="34" charset="0"/>
            </a:endParaRPr>
          </a:p>
        </p:txBody>
      </p:sp>
      <p:sp>
        <p:nvSpPr>
          <p:cNvPr id="1032" name="AutoShape 101"/>
          <p:cNvSpPr>
            <a:spLocks noChangeArrowheads="1"/>
          </p:cNvSpPr>
          <p:nvPr/>
        </p:nvSpPr>
        <p:spPr bwMode="auto">
          <a:xfrm>
            <a:off x="1414463" y="8172450"/>
            <a:ext cx="358775" cy="144463"/>
          </a:xfrm>
          <a:prstGeom prst="flowChartTerminator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 dirty="0"/>
          </a:p>
        </p:txBody>
      </p:sp>
      <p:sp>
        <p:nvSpPr>
          <p:cNvPr id="1033" name="Rectangle 102"/>
          <p:cNvSpPr>
            <a:spLocks noChangeArrowheads="1"/>
          </p:cNvSpPr>
          <p:nvPr/>
        </p:nvSpPr>
        <p:spPr bwMode="auto">
          <a:xfrm>
            <a:off x="2565400" y="8172450"/>
            <a:ext cx="287338" cy="1476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pPr algn="ctr"/>
            <a:r>
              <a:rPr lang="es-MX" sz="300" dirty="0"/>
              <a:t> </a:t>
            </a:r>
            <a:endParaRPr lang="es-ES" sz="300" dirty="0"/>
          </a:p>
        </p:txBody>
      </p:sp>
      <p:sp>
        <p:nvSpPr>
          <p:cNvPr id="1034" name="AutoShape 103"/>
          <p:cNvSpPr>
            <a:spLocks noChangeArrowheads="1"/>
          </p:cNvSpPr>
          <p:nvPr/>
        </p:nvSpPr>
        <p:spPr bwMode="auto">
          <a:xfrm>
            <a:off x="3643313" y="8172450"/>
            <a:ext cx="433387" cy="144463"/>
          </a:xfrm>
          <a:prstGeom prst="flowChartExtra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 dirty="0"/>
          </a:p>
        </p:txBody>
      </p:sp>
      <p:sp>
        <p:nvSpPr>
          <p:cNvPr id="1035" name="Line 104"/>
          <p:cNvSpPr>
            <a:spLocks noChangeShapeType="1"/>
          </p:cNvSpPr>
          <p:nvPr/>
        </p:nvSpPr>
        <p:spPr bwMode="auto">
          <a:xfrm>
            <a:off x="5661025" y="8243888"/>
            <a:ext cx="287338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ES" dirty="0"/>
          </a:p>
        </p:txBody>
      </p:sp>
      <p:sp>
        <p:nvSpPr>
          <p:cNvPr id="1036" name="AutoShape 105"/>
          <p:cNvSpPr>
            <a:spLocks noChangeArrowheads="1"/>
          </p:cNvSpPr>
          <p:nvPr/>
        </p:nvSpPr>
        <p:spPr bwMode="auto">
          <a:xfrm>
            <a:off x="333375" y="8604250"/>
            <a:ext cx="3240088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037" name="AutoShape 106"/>
          <p:cNvSpPr>
            <a:spLocks noChangeArrowheads="1"/>
          </p:cNvSpPr>
          <p:nvPr/>
        </p:nvSpPr>
        <p:spPr bwMode="auto">
          <a:xfrm>
            <a:off x="333375" y="8394700"/>
            <a:ext cx="3240088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038" name="AutoShape 107"/>
          <p:cNvSpPr>
            <a:spLocks noChangeArrowheads="1"/>
          </p:cNvSpPr>
          <p:nvPr/>
        </p:nvSpPr>
        <p:spPr bwMode="auto">
          <a:xfrm>
            <a:off x="333375" y="8101013"/>
            <a:ext cx="6335713" cy="2936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132" name="Text Box 108"/>
          <p:cNvSpPr txBox="1">
            <a:spLocks noChangeArrowheads="1"/>
          </p:cNvSpPr>
          <p:nvPr/>
        </p:nvSpPr>
        <p:spPr bwMode="auto">
          <a:xfrm>
            <a:off x="3571875" y="8385175"/>
            <a:ext cx="309721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" sz="1200" b="1" dirty="0">
                <a:latin typeface="Arial Narrow" pitchFamily="34" charset="0"/>
              </a:rPr>
              <a:t>Aprobó:</a:t>
            </a:r>
            <a:r>
              <a:rPr lang="es-ES" sz="1200" dirty="0">
                <a:latin typeface="Arial Narrow" pitchFamily="34" charset="0"/>
              </a:rPr>
              <a:t> Representante del SGC</a:t>
            </a:r>
          </a:p>
        </p:txBody>
      </p:sp>
      <p:sp>
        <p:nvSpPr>
          <p:cNvPr id="1040" name="AutoShape 109"/>
          <p:cNvSpPr>
            <a:spLocks noChangeArrowheads="1"/>
          </p:cNvSpPr>
          <p:nvPr/>
        </p:nvSpPr>
        <p:spPr bwMode="auto">
          <a:xfrm>
            <a:off x="3573463" y="8604250"/>
            <a:ext cx="3095625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041" name="AutoShape 110"/>
          <p:cNvSpPr>
            <a:spLocks noChangeArrowheads="1"/>
          </p:cNvSpPr>
          <p:nvPr/>
        </p:nvSpPr>
        <p:spPr bwMode="auto">
          <a:xfrm>
            <a:off x="3573463" y="8394700"/>
            <a:ext cx="3095625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042" name="Oval 111"/>
          <p:cNvSpPr>
            <a:spLocks noChangeArrowheads="1"/>
          </p:cNvSpPr>
          <p:nvPr/>
        </p:nvSpPr>
        <p:spPr bwMode="auto">
          <a:xfrm>
            <a:off x="4797425" y="8172450"/>
            <a:ext cx="144463" cy="1444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dirty="0"/>
          </a:p>
        </p:txBody>
      </p:sp>
      <p:sp>
        <p:nvSpPr>
          <p:cNvPr id="1043" name="AutoShape 139"/>
          <p:cNvSpPr>
            <a:spLocks noChangeArrowheads="1"/>
          </p:cNvSpPr>
          <p:nvPr/>
        </p:nvSpPr>
        <p:spPr bwMode="auto">
          <a:xfrm>
            <a:off x="5229225" y="827088"/>
            <a:ext cx="1439863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Clave:</a:t>
            </a:r>
          </a:p>
        </p:txBody>
      </p:sp>
      <p:sp>
        <p:nvSpPr>
          <p:cNvPr id="1044" name="AutoShape 142"/>
          <p:cNvSpPr>
            <a:spLocks noChangeArrowheads="1"/>
          </p:cNvSpPr>
          <p:nvPr/>
        </p:nvSpPr>
        <p:spPr bwMode="auto">
          <a:xfrm>
            <a:off x="4292600" y="827088"/>
            <a:ext cx="936625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Cambio:</a:t>
            </a:r>
            <a:r>
              <a:rPr lang="es-MX" sz="1200" dirty="0">
                <a:latin typeface="Arial Narrow" pitchFamily="34" charset="0"/>
              </a:rPr>
              <a:t>  </a:t>
            </a:r>
            <a:r>
              <a:rPr lang="es-MX" sz="1200" dirty="0" smtClean="0">
                <a:latin typeface="Arial Narrow" pitchFamily="34" charset="0"/>
              </a:rPr>
              <a:t>01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045" name="Text Box 144"/>
          <p:cNvSpPr txBox="1">
            <a:spLocks noChangeArrowheads="1"/>
          </p:cNvSpPr>
          <p:nvPr/>
        </p:nvSpPr>
        <p:spPr bwMode="auto">
          <a:xfrm>
            <a:off x="5734050" y="874713"/>
            <a:ext cx="865188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P-ADM-41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46" name="AutoShape 140"/>
          <p:cNvSpPr>
            <a:spLocks noChangeArrowheads="1"/>
          </p:cNvSpPr>
          <p:nvPr/>
        </p:nvSpPr>
        <p:spPr bwMode="auto">
          <a:xfrm>
            <a:off x="1700213" y="827088"/>
            <a:ext cx="1296987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Emisión: </a:t>
            </a:r>
            <a:r>
              <a:rPr lang="es-MX" sz="1200" dirty="0" smtClean="0">
                <a:latin typeface="Arial Narrow" pitchFamily="34" charset="0"/>
              </a:rPr>
              <a:t>17-11-11</a:t>
            </a:r>
            <a:endParaRPr lang="es-MX" sz="1200" dirty="0">
              <a:latin typeface="Arial Narrow" pitchFamily="34" charset="0"/>
            </a:endParaRPr>
          </a:p>
        </p:txBody>
      </p:sp>
      <p:sp>
        <p:nvSpPr>
          <p:cNvPr id="1047" name="AutoShape 141"/>
          <p:cNvSpPr>
            <a:spLocks noChangeArrowheads="1"/>
          </p:cNvSpPr>
          <p:nvPr/>
        </p:nvSpPr>
        <p:spPr bwMode="auto">
          <a:xfrm>
            <a:off x="2997200" y="827088"/>
            <a:ext cx="12969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Revisión</a:t>
            </a:r>
            <a:r>
              <a:rPr lang="es-MX" sz="1100" b="1" dirty="0">
                <a:latin typeface="Arial Narrow" pitchFamily="34" charset="0"/>
              </a:rPr>
              <a:t>: </a:t>
            </a:r>
            <a:r>
              <a:rPr lang="es-MX" sz="1100" dirty="0" smtClean="0">
                <a:latin typeface="Arial Narrow" pitchFamily="34" charset="0"/>
              </a:rPr>
              <a:t>13-12-13</a:t>
            </a:r>
            <a:endParaRPr lang="es-MX" sz="1100" dirty="0">
              <a:latin typeface="Arial Narrow" pitchFamily="34" charset="0"/>
            </a:endParaRPr>
          </a:p>
        </p:txBody>
      </p:sp>
      <p:pic>
        <p:nvPicPr>
          <p:cNvPr id="1048" name="Imagen 1"/>
          <p:cNvPicPr>
            <a:picLocks noChangeAspect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450" y="179389"/>
            <a:ext cx="1655763" cy="1008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Text Box 25"/>
          <p:cNvSpPr txBox="1">
            <a:spLocks noChangeArrowheads="1"/>
          </p:cNvSpPr>
          <p:nvPr/>
        </p:nvSpPr>
        <p:spPr bwMode="auto">
          <a:xfrm>
            <a:off x="333375" y="4454525"/>
            <a:ext cx="6335713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4. CONTROL DE CAMBIOS:</a:t>
            </a:r>
            <a:endParaRPr lang="es-ES" sz="1000" b="1" dirty="0">
              <a:latin typeface="Arial Narrow" pitchFamily="34" charset="0"/>
            </a:endParaRPr>
          </a:p>
        </p:txBody>
      </p:sp>
      <p:sp>
        <p:nvSpPr>
          <p:cNvPr id="4098" name="AutoShape 87"/>
          <p:cNvSpPr>
            <a:spLocks noChangeArrowheads="1"/>
          </p:cNvSpPr>
          <p:nvPr/>
        </p:nvSpPr>
        <p:spPr bwMode="auto">
          <a:xfrm>
            <a:off x="333375" y="1258888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 dirty="0">
              <a:latin typeface="Arial Narrow" pitchFamily="34" charset="0"/>
            </a:endParaRPr>
          </a:p>
        </p:txBody>
      </p:sp>
      <p:graphicFrame>
        <p:nvGraphicFramePr>
          <p:cNvPr id="2080" name="Group 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7973232"/>
              </p:ext>
            </p:extLst>
          </p:nvPr>
        </p:nvGraphicFramePr>
        <p:xfrm>
          <a:off x="476250" y="4841875"/>
          <a:ext cx="6048375" cy="889000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49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00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Nueva Creación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</a:rPr>
                        <a:t>17-11-11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</a:rPr>
                        <a:t>01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</a:rPr>
                        <a:t>Se precisa el procedimiento para ser más específico.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</a:rPr>
                        <a:t>13-12-13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121" name="Text Box 224"/>
          <p:cNvSpPr txBox="1">
            <a:spLocks noChangeArrowheads="1"/>
          </p:cNvSpPr>
          <p:nvPr/>
        </p:nvSpPr>
        <p:spPr bwMode="auto">
          <a:xfrm>
            <a:off x="336550" y="1366838"/>
            <a:ext cx="6340475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1. OBJETIVO. </a:t>
            </a:r>
            <a:r>
              <a:rPr lang="es-MX" sz="1000" b="1" dirty="0" smtClean="0">
                <a:latin typeface="Arial Narrow" pitchFamily="34" charset="0"/>
              </a:rPr>
              <a:t> </a:t>
            </a:r>
            <a:r>
              <a:rPr lang="es-MX" sz="1000" dirty="0" smtClean="0">
                <a:latin typeface="Arial Narrow" pitchFamily="34" charset="0"/>
              </a:rPr>
              <a:t>Conforme lo determine el Secretario Ejecutivo del Instituto, coadyuvar en la etapa del proceso electoral relativa a la presentación de solicitudes de registro de candidatos a los diferentes cargos de elección popular en el Estado de Jalisco.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4122" name="Text Box 225"/>
          <p:cNvSpPr txBox="1">
            <a:spLocks noChangeArrowheads="1"/>
          </p:cNvSpPr>
          <p:nvPr/>
        </p:nvSpPr>
        <p:spPr bwMode="auto">
          <a:xfrm>
            <a:off x="342900" y="2159000"/>
            <a:ext cx="6326188" cy="246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2. ALCANCE. </a:t>
            </a:r>
            <a:r>
              <a:rPr lang="es-MX" sz="1000" dirty="0" smtClean="0">
                <a:latin typeface="Arial Narrow" pitchFamily="34" charset="0"/>
              </a:rPr>
              <a:t>Recepción de solicitudes de registro de candidatos durante los procesos electorales locales.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4123" name="Text Box 226"/>
          <p:cNvSpPr txBox="1">
            <a:spLocks noChangeArrowheads="1"/>
          </p:cNvSpPr>
          <p:nvPr/>
        </p:nvSpPr>
        <p:spPr bwMode="auto">
          <a:xfrm>
            <a:off x="333375" y="2860675"/>
            <a:ext cx="6335713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712788" indent="-712788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just"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3. TERMINOLOGÍA</a:t>
            </a:r>
            <a:r>
              <a:rPr lang="es-MX" sz="1000" b="1" dirty="0" smtClean="0">
                <a:latin typeface="Arial Narrow" pitchFamily="34" charset="0"/>
              </a:rPr>
              <a:t>.</a:t>
            </a:r>
            <a:endParaRPr lang="es-MX" sz="1000" b="1" dirty="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02314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AutoShape 238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 dirty="0">
                <a:latin typeface="Arial Narrow" pitchFamily="34" charset="0"/>
              </a:rPr>
              <a:t>Actividades </a:t>
            </a:r>
          </a:p>
        </p:txBody>
      </p:sp>
      <p:sp>
        <p:nvSpPr>
          <p:cNvPr id="10242" name="AutoShape 239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 dirty="0">
                <a:latin typeface="Arial Narrow" pitchFamily="34" charset="0"/>
              </a:rPr>
              <a:t>Referencias</a:t>
            </a:r>
          </a:p>
        </p:txBody>
      </p:sp>
      <p:sp>
        <p:nvSpPr>
          <p:cNvPr id="10243" name="AutoShape 534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 dirty="0">
                <a:latin typeface="Arial Narrow" pitchFamily="34" charset="0"/>
              </a:rPr>
              <a:t>Responsable</a:t>
            </a:r>
          </a:p>
        </p:txBody>
      </p:sp>
      <p:sp>
        <p:nvSpPr>
          <p:cNvPr id="10248" name="AutoShape 240"/>
          <p:cNvSpPr>
            <a:spLocks noChangeArrowheads="1"/>
          </p:cNvSpPr>
          <p:nvPr/>
        </p:nvSpPr>
        <p:spPr bwMode="auto">
          <a:xfrm>
            <a:off x="5373688" y="1619250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 dirty="0">
                <a:latin typeface="Arial Narrow" pitchFamily="34" charset="0"/>
              </a:rPr>
              <a:t> </a:t>
            </a:r>
          </a:p>
        </p:txBody>
      </p:sp>
      <p:sp>
        <p:nvSpPr>
          <p:cNvPr id="10249" name="AutoShape 241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 dirty="0">
                <a:latin typeface="Arial Narrow" pitchFamily="34" charset="0"/>
              </a:rPr>
              <a:t> </a:t>
            </a:r>
          </a:p>
        </p:txBody>
      </p:sp>
      <p:sp>
        <p:nvSpPr>
          <p:cNvPr id="10250" name="AutoShape 242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 dirty="0">
                <a:latin typeface="Arial Narrow" pitchFamily="34" charset="0"/>
              </a:rPr>
              <a:t> </a:t>
            </a:r>
          </a:p>
        </p:txBody>
      </p:sp>
      <p:sp>
        <p:nvSpPr>
          <p:cNvPr id="10254" name="Rectangle 668"/>
          <p:cNvSpPr>
            <a:spLocks noChangeArrowheads="1"/>
          </p:cNvSpPr>
          <p:nvPr/>
        </p:nvSpPr>
        <p:spPr bwMode="auto">
          <a:xfrm>
            <a:off x="5382072" y="1739900"/>
            <a:ext cx="1295400" cy="40163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Marco Jurídico Local</a:t>
            </a:r>
          </a:p>
          <a:p>
            <a:pPr algn="ctr"/>
            <a:r>
              <a:rPr lang="es-MX" sz="900" dirty="0" smtClean="0">
                <a:latin typeface="Arial Narrow" pitchFamily="34" charset="0"/>
              </a:rPr>
              <a:t>Calendario Integral del Proceso Electoral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10255" name="Rectangle 672"/>
          <p:cNvSpPr>
            <a:spLocks noChangeArrowheads="1"/>
          </p:cNvSpPr>
          <p:nvPr/>
        </p:nvSpPr>
        <p:spPr bwMode="auto">
          <a:xfrm>
            <a:off x="1719620" y="2345532"/>
            <a:ext cx="3529012" cy="36063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Lineamientos Sobre el Registro de Candidatos</a:t>
            </a:r>
            <a:endParaRPr lang="es-ES" sz="800" dirty="0">
              <a:latin typeface="Arial Narrow" pitchFamily="34" charset="0"/>
            </a:endParaRPr>
          </a:p>
        </p:txBody>
      </p:sp>
      <p:cxnSp>
        <p:nvCxnSpPr>
          <p:cNvPr id="10256" name="AutoShape 686"/>
          <p:cNvCxnSpPr>
            <a:cxnSpLocks noChangeShapeType="1"/>
            <a:stCxn id="10255" idx="2"/>
          </p:cNvCxnSpPr>
          <p:nvPr/>
        </p:nvCxnSpPr>
        <p:spPr bwMode="auto">
          <a:xfrm>
            <a:off x="3484126" y="2706171"/>
            <a:ext cx="0" cy="18569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0257" name="AutoShape 685"/>
          <p:cNvCxnSpPr>
            <a:cxnSpLocks noChangeShapeType="1"/>
          </p:cNvCxnSpPr>
          <p:nvPr/>
        </p:nvCxnSpPr>
        <p:spPr bwMode="auto">
          <a:xfrm>
            <a:off x="3466460" y="2180432"/>
            <a:ext cx="0" cy="1651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0258" name="Rectangle 655"/>
          <p:cNvSpPr>
            <a:spLocks noChangeArrowheads="1"/>
          </p:cNvSpPr>
          <p:nvPr/>
        </p:nvSpPr>
        <p:spPr bwMode="auto">
          <a:xfrm>
            <a:off x="1730326" y="2891862"/>
            <a:ext cx="3529012" cy="383994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tIns="46800"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Elaboración de Estrategia General Operativa del Registro de Candidatos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10259" name="Rectangle 661"/>
          <p:cNvSpPr>
            <a:spLocks noChangeArrowheads="1"/>
          </p:cNvSpPr>
          <p:nvPr/>
        </p:nvSpPr>
        <p:spPr bwMode="auto">
          <a:xfrm>
            <a:off x="333375" y="2484438"/>
            <a:ext cx="12239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ES" sz="900" dirty="0">
              <a:latin typeface="Arial Narrow" pitchFamily="34" charset="0"/>
            </a:endParaRPr>
          </a:p>
        </p:txBody>
      </p:sp>
      <p:sp>
        <p:nvSpPr>
          <p:cNvPr id="10261" name="Rectangle 661"/>
          <p:cNvSpPr>
            <a:spLocks noChangeArrowheads="1"/>
          </p:cNvSpPr>
          <p:nvPr/>
        </p:nvSpPr>
        <p:spPr bwMode="auto">
          <a:xfrm>
            <a:off x="333375" y="1734741"/>
            <a:ext cx="1223963" cy="360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 /Jefes 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5" name="17 Rectángulo"/>
          <p:cNvSpPr>
            <a:spLocks noChangeArrowheads="1"/>
          </p:cNvSpPr>
          <p:nvPr/>
        </p:nvSpPr>
        <p:spPr bwMode="auto">
          <a:xfrm>
            <a:off x="1711362" y="4030194"/>
            <a:ext cx="3529012" cy="344443"/>
          </a:xfrm>
          <a:prstGeom prst="rect">
            <a:avLst/>
          </a:prstGeom>
          <a:ln w="3175">
            <a:headEnd/>
            <a:tailEnd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lang="es-ES_tradnl" sz="800" dirty="0" smtClean="0">
                <a:latin typeface="Arial Narrow" pitchFamily="34" charset="0"/>
              </a:rPr>
              <a:t>Implementación de la estrategia general operativa para el registro de candidatos</a:t>
            </a:r>
            <a:endParaRPr lang="es-ES_tradnl" sz="800" dirty="0"/>
          </a:p>
        </p:txBody>
      </p:sp>
      <p:sp>
        <p:nvSpPr>
          <p:cNvPr id="40" name="18 Rectángulo"/>
          <p:cNvSpPr>
            <a:spLocks noChangeArrowheads="1"/>
          </p:cNvSpPr>
          <p:nvPr/>
        </p:nvSpPr>
        <p:spPr bwMode="auto">
          <a:xfrm>
            <a:off x="1711362" y="1739900"/>
            <a:ext cx="3537270" cy="42227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800" dirty="0">
                <a:latin typeface="Arial Narrow" pitchFamily="34" charset="0"/>
              </a:rPr>
              <a:t>Se identifican los términos y/o periodos </a:t>
            </a:r>
            <a:r>
              <a:rPr lang="es-ES_tradnl" sz="800" dirty="0" smtClean="0">
                <a:latin typeface="Arial Narrow" pitchFamily="34" charset="0"/>
              </a:rPr>
              <a:t>con </a:t>
            </a:r>
            <a:r>
              <a:rPr lang="es-ES_tradnl" sz="800" dirty="0">
                <a:latin typeface="Arial Narrow" pitchFamily="34" charset="0"/>
              </a:rPr>
              <a:t>fundamento en lo establecido en las disposiciones electorales aplicables </a:t>
            </a:r>
            <a:r>
              <a:rPr lang="es-ES_tradnl" sz="800" dirty="0" smtClean="0">
                <a:latin typeface="Arial Narrow" pitchFamily="34" charset="0"/>
              </a:rPr>
              <a:t>en el Estado de Jalisco</a:t>
            </a:r>
            <a:endParaRPr lang="es-ES_tradnl" sz="800" dirty="0">
              <a:latin typeface="Arial Narrow" pitchFamily="34" charset="0"/>
            </a:endParaRPr>
          </a:p>
        </p:txBody>
      </p:sp>
      <p:sp>
        <p:nvSpPr>
          <p:cNvPr id="55" name="Rectangle 661"/>
          <p:cNvSpPr>
            <a:spLocks noChangeArrowheads="1"/>
          </p:cNvSpPr>
          <p:nvPr/>
        </p:nvSpPr>
        <p:spPr bwMode="auto">
          <a:xfrm>
            <a:off x="316258" y="2436622"/>
            <a:ext cx="1223963" cy="17845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Consejo General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6" name="Rectangle 661"/>
          <p:cNvSpPr>
            <a:spLocks noChangeArrowheads="1"/>
          </p:cNvSpPr>
          <p:nvPr/>
        </p:nvSpPr>
        <p:spPr bwMode="auto">
          <a:xfrm>
            <a:off x="325784" y="2891861"/>
            <a:ext cx="1223963" cy="284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Director/Jefes 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7" name="Rectangle 661"/>
          <p:cNvSpPr>
            <a:spLocks noChangeArrowheads="1"/>
          </p:cNvSpPr>
          <p:nvPr/>
        </p:nvSpPr>
        <p:spPr bwMode="auto">
          <a:xfrm>
            <a:off x="306735" y="4105069"/>
            <a:ext cx="1223963" cy="2358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0" name="Rectangle 668"/>
          <p:cNvSpPr>
            <a:spLocks noChangeArrowheads="1"/>
          </p:cNvSpPr>
          <p:nvPr/>
        </p:nvSpPr>
        <p:spPr bwMode="auto">
          <a:xfrm>
            <a:off x="5382072" y="2891862"/>
            <a:ext cx="1295400" cy="4596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Proyecto de Estrategia General Operativa del </a:t>
            </a:r>
            <a:r>
              <a:rPr lang="es-MX" sz="800" dirty="0">
                <a:latin typeface="Arial Narrow" pitchFamily="34" charset="0"/>
              </a:rPr>
              <a:t>R</a:t>
            </a:r>
            <a:r>
              <a:rPr lang="es-MX" sz="800" dirty="0" smtClean="0">
                <a:latin typeface="Arial Narrow" pitchFamily="34" charset="0"/>
              </a:rPr>
              <a:t>egistro </a:t>
            </a:r>
            <a:r>
              <a:rPr lang="es-MX" sz="800" dirty="0">
                <a:latin typeface="Arial Narrow" pitchFamily="34" charset="0"/>
              </a:rPr>
              <a:t>de </a:t>
            </a:r>
            <a:r>
              <a:rPr lang="es-MX" sz="800" dirty="0" smtClean="0">
                <a:latin typeface="Arial Narrow" pitchFamily="34" charset="0"/>
              </a:rPr>
              <a:t>Candidatos / P-ADM-15</a:t>
            </a:r>
            <a:endParaRPr lang="es-ES" sz="800" dirty="0">
              <a:latin typeface="Arial Narrow" pitchFamily="34" charset="0"/>
            </a:endParaRPr>
          </a:p>
        </p:txBody>
      </p:sp>
      <p:sp>
        <p:nvSpPr>
          <p:cNvPr id="41" name="Oval 34"/>
          <p:cNvSpPr>
            <a:spLocks noChangeArrowheads="1"/>
          </p:cNvSpPr>
          <p:nvPr/>
        </p:nvSpPr>
        <p:spPr bwMode="auto">
          <a:xfrm>
            <a:off x="3285803" y="4572000"/>
            <a:ext cx="503237" cy="287908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900" dirty="0">
                <a:latin typeface="Arial Narrow" pitchFamily="34" charset="0"/>
              </a:rPr>
              <a:t>FIN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4" name="AutoShape 686"/>
          <p:cNvCxnSpPr>
            <a:cxnSpLocks noChangeShapeType="1"/>
          </p:cNvCxnSpPr>
          <p:nvPr/>
        </p:nvCxnSpPr>
        <p:spPr bwMode="auto">
          <a:xfrm>
            <a:off x="3509748" y="4374637"/>
            <a:ext cx="0" cy="210346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4" name="Rectangle 655"/>
          <p:cNvSpPr>
            <a:spLocks noChangeArrowheads="1"/>
          </p:cNvSpPr>
          <p:nvPr/>
        </p:nvSpPr>
        <p:spPr bwMode="auto">
          <a:xfrm>
            <a:off x="1719620" y="3486460"/>
            <a:ext cx="3529012" cy="33237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tIns="46800" anchor="ctr"/>
          <a:lstStyle/>
          <a:p>
            <a:pPr algn="ctr"/>
            <a:r>
              <a:rPr lang="es-ES" sz="800" dirty="0" smtClean="0">
                <a:latin typeface="Arial Narrow" pitchFamily="34" charset="0"/>
              </a:rPr>
              <a:t>Obtención de los formatos en físico y digital, de las solicitudes de registro de candidatos y software de dicho registro</a:t>
            </a:r>
            <a:endParaRPr lang="es-ES" sz="800" dirty="0">
              <a:latin typeface="Arial Narrow" pitchFamily="34" charset="0"/>
            </a:endParaRPr>
          </a:p>
        </p:txBody>
      </p:sp>
      <p:cxnSp>
        <p:nvCxnSpPr>
          <p:cNvPr id="62" name="AutoShape 686"/>
          <p:cNvCxnSpPr>
            <a:cxnSpLocks noChangeShapeType="1"/>
          </p:cNvCxnSpPr>
          <p:nvPr/>
        </p:nvCxnSpPr>
        <p:spPr bwMode="auto">
          <a:xfrm>
            <a:off x="3497886" y="3275856"/>
            <a:ext cx="3930" cy="21951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63" name="Rectangle 661"/>
          <p:cNvSpPr>
            <a:spLocks noChangeArrowheads="1"/>
          </p:cNvSpPr>
          <p:nvPr/>
        </p:nvSpPr>
        <p:spPr bwMode="auto">
          <a:xfrm>
            <a:off x="333375" y="3508140"/>
            <a:ext cx="1223963" cy="2890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Director / Secretaría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6" name="Rectangle 668"/>
          <p:cNvSpPr>
            <a:spLocks noChangeArrowheads="1"/>
          </p:cNvSpPr>
          <p:nvPr/>
        </p:nvSpPr>
        <p:spPr bwMode="auto">
          <a:xfrm>
            <a:off x="5379765" y="3486460"/>
            <a:ext cx="1295400" cy="33237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Oficio / E-mail / P-ADM-13 /  </a:t>
            </a:r>
            <a:r>
              <a:rPr lang="es-MX" sz="800" b="1" dirty="0" smtClean="0">
                <a:latin typeface="Arial Narrow" pitchFamily="34" charset="0"/>
              </a:rPr>
              <a:t>P-OPE-05</a:t>
            </a:r>
            <a:endParaRPr lang="es-ES" sz="800" b="1" dirty="0">
              <a:latin typeface="Arial Narrow" pitchFamily="34" charset="0"/>
            </a:endParaRPr>
          </a:p>
        </p:txBody>
      </p:sp>
      <p:cxnSp>
        <p:nvCxnSpPr>
          <p:cNvPr id="69" name="AutoShape 686"/>
          <p:cNvCxnSpPr>
            <a:cxnSpLocks noChangeShapeType="1"/>
          </p:cNvCxnSpPr>
          <p:nvPr/>
        </p:nvCxnSpPr>
        <p:spPr bwMode="auto">
          <a:xfrm>
            <a:off x="3494832" y="3838193"/>
            <a:ext cx="0" cy="210346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0" name="Rectangle 668"/>
          <p:cNvSpPr>
            <a:spLocks noChangeArrowheads="1"/>
          </p:cNvSpPr>
          <p:nvPr/>
        </p:nvSpPr>
        <p:spPr bwMode="auto">
          <a:xfrm>
            <a:off x="5373688" y="2345532"/>
            <a:ext cx="1295400" cy="3520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Lineamientos Generales del Proceso Electoral Local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1" name="Rectangle 668"/>
          <p:cNvSpPr>
            <a:spLocks noChangeArrowheads="1"/>
          </p:cNvSpPr>
          <p:nvPr/>
        </p:nvSpPr>
        <p:spPr bwMode="auto">
          <a:xfrm>
            <a:off x="5402858" y="4035186"/>
            <a:ext cx="1295400" cy="2298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Estrategia General Operativa</a:t>
            </a:r>
            <a:endParaRPr lang="es-ES" sz="800" dirty="0">
              <a:latin typeface="Arial Narrow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6152</TotalTime>
  <Words>219</Words>
  <Application>Microsoft Office PowerPoint</Application>
  <PresentationFormat>Presentación en pantalla (4:3)</PresentationFormat>
  <Paragraphs>38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Diseño predeterminado</vt:lpstr>
      <vt:lpstr>Presentación de PowerPoint</vt:lpstr>
      <vt:lpstr>Presentación de PowerPoint</vt:lpstr>
    </vt:vector>
  </TitlesOfParts>
  <Company>El Dorado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Jorge de la Torre</dc:creator>
  <cp:lastModifiedBy>Luis Roberto Torres</cp:lastModifiedBy>
  <cp:revision>329</cp:revision>
  <cp:lastPrinted>2013-12-13T20:14:56Z</cp:lastPrinted>
  <dcterms:created xsi:type="dcterms:W3CDTF">2003-10-28T18:20:03Z</dcterms:created>
  <dcterms:modified xsi:type="dcterms:W3CDTF">2013-12-13T20:15:16Z</dcterms:modified>
</cp:coreProperties>
</file>