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56" r:id="rId2"/>
    <p:sldId id="258" r:id="rId3"/>
  </p:sldIdLst>
  <p:sldSz cx="6858000" cy="9144000" type="screen4x3"/>
  <p:notesSz cx="6858000" cy="9296400"/>
  <p:defaultTextStyle>
    <a:defPPr>
      <a:defRPr lang="es-E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27A2"/>
    <a:srgbClr val="990000"/>
    <a:srgbClr val="002EC0"/>
    <a:srgbClr val="002AC0"/>
    <a:srgbClr val="FF00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181" autoAdjust="0"/>
    <p:restoredTop sz="94660"/>
  </p:normalViewPr>
  <p:slideViewPr>
    <p:cSldViewPr>
      <p:cViewPr>
        <p:scale>
          <a:sx n="100" d="100"/>
          <a:sy n="100" d="100"/>
        </p:scale>
        <p:origin x="-474" y="-72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6" d="100"/>
          <a:sy n="56" d="100"/>
        </p:scale>
        <p:origin x="-1812" y="-78"/>
      </p:cViewPr>
      <p:guideLst>
        <p:guide orient="horz" pos="2928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t" anchorCtr="0" compatLnSpc="1">
            <a:prstTxWarp prst="textNoShape">
              <a:avLst/>
            </a:prstTxWarp>
          </a:bodyPr>
          <a:lstStyle>
            <a:lvl1pPr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1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t" anchorCtr="0" compatLnSpc="1">
            <a:prstTxWarp prst="textNoShape">
              <a:avLst/>
            </a:prstTxWarp>
          </a:bodyPr>
          <a:lstStyle>
            <a:lvl1pPr algn="r"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2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285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b" anchorCtr="0" compatLnSpc="1">
            <a:prstTxWarp prst="textNoShape">
              <a:avLst/>
            </a:prstTxWarp>
          </a:bodyPr>
          <a:lstStyle>
            <a:lvl1pPr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3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83285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b" anchorCtr="0" compatLnSpc="1">
            <a:prstTxWarp prst="textNoShape">
              <a:avLst/>
            </a:prstTxWarp>
          </a:bodyPr>
          <a:lstStyle>
            <a:lvl1pPr algn="r" defTabSz="906463">
              <a:defRPr sz="1200"/>
            </a:lvl1pPr>
          </a:lstStyle>
          <a:p>
            <a:fld id="{21E07881-8988-4639-B7A8-F3B4753E4361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56661754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120900" y="696913"/>
            <a:ext cx="2616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94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416425"/>
            <a:ext cx="5486400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94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5BA6179F-670F-4391-B45E-79772FA9BE84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24271451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ＭＳ Ｐゴシック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/>
            <a:fld id="{85A1278E-8F05-4013-B4C0-3B5168FF06E1}" type="slidenum">
              <a:rPr lang="es-ES" sz="1200"/>
              <a:pPr eaLnBrk="1" hangingPunct="1"/>
              <a:t>1</a:t>
            </a:fld>
            <a:endParaRPr lang="es-ES" sz="1200"/>
          </a:p>
        </p:txBody>
      </p:sp>
      <p:sp>
        <p:nvSpPr>
          <p:cNvPr id="51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s-MX" smtClean="0">
              <a:ea typeface="ＭＳ Ｐゴシック" charset="-128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/>
            <a:fld id="{1D5FE5A3-8D70-443B-821C-74637D87C80B}" type="slidenum">
              <a:rPr lang="es-ES" sz="1200"/>
              <a:pPr eaLnBrk="1" hangingPunct="1"/>
              <a:t>2</a:t>
            </a:fld>
            <a:endParaRPr lang="es-ES" sz="1200"/>
          </a:p>
        </p:txBody>
      </p:sp>
      <p:sp>
        <p:nvSpPr>
          <p:cNvPr id="71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s-MX" smtClean="0">
              <a:ea typeface="ＭＳ Ｐゴシック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514350" y="2840038"/>
            <a:ext cx="5829300" cy="1960562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96284650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342900" y="2133600"/>
            <a:ext cx="6172200" cy="603408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8168558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4972050" y="366713"/>
            <a:ext cx="1543050" cy="7800975"/>
          </a:xfrm>
          <a:prstGeom prst="rect">
            <a:avLst/>
          </a:prstGeo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342900" y="366713"/>
            <a:ext cx="4476750" cy="78009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408080340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42900" y="2133600"/>
            <a:ext cx="6172200" cy="60340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38474033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299152715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342900" y="2133600"/>
            <a:ext cx="3009900" cy="603408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505200" y="2133600"/>
            <a:ext cx="3009900" cy="603408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05658432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34793927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0201125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8078360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1619672"/>
            <a:ext cx="2255838" cy="293266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endParaRPr lang="es-MX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681288" y="1619672"/>
            <a:ext cx="3833812" cy="6548016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dirty="0" smtClean="0"/>
              <a:t>Haga clic para modificar el estilo de texto del patrón</a:t>
            </a:r>
          </a:p>
          <a:p>
            <a:pPr lvl="1"/>
            <a:r>
              <a:rPr lang="es-ES" dirty="0" smtClean="0"/>
              <a:t>Segundo nivel</a:t>
            </a:r>
          </a:p>
          <a:p>
            <a:pPr lvl="2"/>
            <a:r>
              <a:rPr lang="es-ES" dirty="0" smtClean="0"/>
              <a:t>Tercer nivel</a:t>
            </a:r>
          </a:p>
          <a:p>
            <a:pPr lvl="3"/>
            <a:r>
              <a:rPr lang="es-ES" dirty="0" smtClean="0"/>
              <a:t>Cuarto nivel</a:t>
            </a:r>
          </a:p>
          <a:p>
            <a:pPr lvl="4"/>
            <a:r>
              <a:rPr lang="es-ES" dirty="0" smtClean="0"/>
              <a:t>Quinto nivel</a:t>
            </a:r>
            <a:endParaRPr lang="es-MX" dirty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38416537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MX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34751552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3" name="Text Box 89"/>
          <p:cNvSpPr txBox="1">
            <a:spLocks noChangeArrowheads="1"/>
          </p:cNvSpPr>
          <p:nvPr userDrawn="1"/>
        </p:nvSpPr>
        <p:spPr bwMode="auto">
          <a:xfrm>
            <a:off x="4005263" y="179388"/>
            <a:ext cx="2663825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algn="r" eaLnBrk="1" hangingPunct="1">
              <a:spcBef>
                <a:spcPct val="50000"/>
              </a:spcBef>
            </a:pPr>
            <a:r>
              <a:rPr lang="es-MX" sz="1400" b="1">
                <a:solidFill>
                  <a:srgbClr val="0027A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Narrow" pitchFamily="34" charset="0"/>
              </a:rPr>
              <a:t>PROCEDIMIENTO  DOCUMENTADO</a:t>
            </a:r>
          </a:p>
        </p:txBody>
      </p:sp>
      <p:sp>
        <p:nvSpPr>
          <p:cNvPr id="1027" name="AutoShape 90"/>
          <p:cNvSpPr>
            <a:spLocks noChangeArrowheads="1"/>
          </p:cNvSpPr>
          <p:nvPr userDrawn="1"/>
        </p:nvSpPr>
        <p:spPr bwMode="auto">
          <a:xfrm>
            <a:off x="1701800" y="468313"/>
            <a:ext cx="38877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>
                <a:latin typeface="Arial Narrow" pitchFamily="34" charset="0"/>
              </a:rPr>
              <a:t>Nombre:</a:t>
            </a:r>
          </a:p>
        </p:txBody>
      </p:sp>
      <p:sp>
        <p:nvSpPr>
          <p:cNvPr id="1028" name="Text Box 95"/>
          <p:cNvSpPr txBox="1">
            <a:spLocks noChangeArrowheads="1"/>
          </p:cNvSpPr>
          <p:nvPr userDrawn="1"/>
        </p:nvSpPr>
        <p:spPr bwMode="auto">
          <a:xfrm>
            <a:off x="2276475" y="468313"/>
            <a:ext cx="3313113" cy="358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  <a:defRPr/>
            </a:pPr>
            <a:r>
              <a:rPr lang="es-MX" sz="1200" dirty="0" smtClean="0">
                <a:latin typeface="Arial Narrow" charset="0"/>
              </a:rPr>
              <a:t> Tiempos</a:t>
            </a:r>
            <a:r>
              <a:rPr lang="es-MX" sz="1200" baseline="0" dirty="0" smtClean="0">
                <a:latin typeface="Arial Narrow" charset="0"/>
              </a:rPr>
              <a:t> en radio y televisión</a:t>
            </a:r>
            <a:endParaRPr lang="es-ES" sz="1200" dirty="0" smtClean="0">
              <a:latin typeface="Arial Narrow" charset="0"/>
            </a:endParaRPr>
          </a:p>
        </p:txBody>
      </p:sp>
      <p:sp>
        <p:nvSpPr>
          <p:cNvPr id="1029" name="AutoShape 97"/>
          <p:cNvSpPr>
            <a:spLocks noChangeArrowheads="1"/>
          </p:cNvSpPr>
          <p:nvPr userDrawn="1"/>
        </p:nvSpPr>
        <p:spPr bwMode="auto">
          <a:xfrm>
            <a:off x="5588000" y="468313"/>
            <a:ext cx="10810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ES" altLang="ko-KR" sz="1200" b="1" dirty="0">
                <a:latin typeface="Arial Narrow" pitchFamily="34" charset="0"/>
                <a:ea typeface="굴림" charset="-127"/>
              </a:rPr>
              <a:t>Pág.:</a:t>
            </a:r>
            <a:r>
              <a:rPr lang="es-ES" altLang="ko-KR" sz="1200" dirty="0">
                <a:latin typeface="Arial Narrow" pitchFamily="34" charset="0"/>
                <a:ea typeface="굴림" charset="-127"/>
              </a:rPr>
              <a:t>  </a:t>
            </a:r>
            <a:fld id="{8E5AD78B-8F81-4DB1-8C4C-DD9BE77E0FB6}" type="slidenum">
              <a:rPr lang="es-ES" altLang="ko-KR" sz="1200">
                <a:latin typeface="Arial Narrow" pitchFamily="34" charset="0"/>
                <a:ea typeface="굴림" charset="-127"/>
              </a:rPr>
              <a:pPr algn="ctr"/>
              <a:t>‹Nº›</a:t>
            </a:fld>
            <a:r>
              <a:rPr lang="es-ES" altLang="ko-KR" sz="1200" dirty="0">
                <a:latin typeface="Arial Narrow" pitchFamily="34" charset="0"/>
                <a:ea typeface="굴림" charset="-127"/>
              </a:rPr>
              <a:t>   de   </a:t>
            </a:r>
            <a:r>
              <a:rPr lang="es-ES" altLang="ko-KR" sz="1200" dirty="0" smtClean="0">
                <a:latin typeface="Arial Narrow" pitchFamily="34" charset="0"/>
                <a:ea typeface="굴림" charset="-127"/>
              </a:rPr>
              <a:t>2</a:t>
            </a:r>
            <a:endParaRPr lang="es-MX" sz="1200" b="1" dirty="0">
              <a:latin typeface="Arial Narrow" pitchFamily="34" charset="0"/>
            </a:endParaRPr>
          </a:p>
        </p:txBody>
      </p:sp>
      <p:sp>
        <p:nvSpPr>
          <p:cNvPr id="1123" name="Text Box 99"/>
          <p:cNvSpPr txBox="1">
            <a:spLocks noChangeArrowheads="1"/>
          </p:cNvSpPr>
          <p:nvPr userDrawn="1"/>
        </p:nvSpPr>
        <p:spPr bwMode="auto">
          <a:xfrm>
            <a:off x="333375" y="8396863"/>
            <a:ext cx="3167063" cy="2417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tIns="10800" anchor="ctr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" sz="1200" b="1" dirty="0">
                <a:latin typeface="Arial Narrow" pitchFamily="34" charset="0"/>
              </a:rPr>
              <a:t>Elaboró:</a:t>
            </a:r>
            <a:r>
              <a:rPr lang="es-ES" sz="1200" dirty="0">
                <a:latin typeface="Arial Narrow" pitchFamily="34" charset="0"/>
              </a:rPr>
              <a:t> </a:t>
            </a:r>
            <a:r>
              <a:rPr lang="es-ES" sz="1100" dirty="0">
                <a:latin typeface="Arial Narrow" pitchFamily="34" charset="0"/>
              </a:rPr>
              <a:t>Director de </a:t>
            </a:r>
            <a:r>
              <a:rPr lang="es-ES" sz="1100" dirty="0" smtClean="0">
                <a:latin typeface="Arial Narrow" pitchFamily="34" charset="0"/>
              </a:rPr>
              <a:t>Prerrogativas a Partidos Políticos</a:t>
            </a:r>
            <a:endParaRPr lang="es-ES" sz="1100" dirty="0">
              <a:latin typeface="Arial Narrow" pitchFamily="34" charset="0"/>
            </a:endParaRPr>
          </a:p>
        </p:txBody>
      </p:sp>
      <p:sp>
        <p:nvSpPr>
          <p:cNvPr id="1124" name="Text Box 100"/>
          <p:cNvSpPr txBox="1">
            <a:spLocks noChangeArrowheads="1"/>
          </p:cNvSpPr>
          <p:nvPr userDrawn="1"/>
        </p:nvSpPr>
        <p:spPr bwMode="auto">
          <a:xfrm>
            <a:off x="333375" y="8151813"/>
            <a:ext cx="6335713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100" b="1">
                <a:latin typeface="Arial Narrow" pitchFamily="34" charset="0"/>
              </a:rPr>
              <a:t>SIMBOLOGÍA:</a:t>
            </a:r>
            <a:r>
              <a:rPr lang="es-MX" sz="1100">
                <a:latin typeface="Arial Narrow" pitchFamily="34" charset="0"/>
              </a:rPr>
              <a:t>                    Inicio / Fin                  Actividad                       Decisión               Conector                 Dirección</a:t>
            </a:r>
            <a:endParaRPr lang="es-ES" sz="1100">
              <a:latin typeface="Arial Narrow" pitchFamily="34" charset="0"/>
            </a:endParaRPr>
          </a:p>
        </p:txBody>
      </p:sp>
      <p:sp>
        <p:nvSpPr>
          <p:cNvPr id="1032" name="AutoShape 101"/>
          <p:cNvSpPr>
            <a:spLocks noChangeArrowheads="1"/>
          </p:cNvSpPr>
          <p:nvPr userDrawn="1"/>
        </p:nvSpPr>
        <p:spPr bwMode="auto">
          <a:xfrm>
            <a:off x="1414463" y="8172450"/>
            <a:ext cx="358775" cy="144463"/>
          </a:xfrm>
          <a:prstGeom prst="flowChartTerminator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>
            <a:spAutoFit/>
          </a:bodyPr>
          <a:lstStyle/>
          <a:p>
            <a:endParaRPr lang="es-MX"/>
          </a:p>
        </p:txBody>
      </p:sp>
      <p:sp>
        <p:nvSpPr>
          <p:cNvPr id="1033" name="Rectangle 102"/>
          <p:cNvSpPr>
            <a:spLocks noChangeArrowheads="1"/>
          </p:cNvSpPr>
          <p:nvPr userDrawn="1"/>
        </p:nvSpPr>
        <p:spPr bwMode="auto">
          <a:xfrm>
            <a:off x="2565400" y="8172450"/>
            <a:ext cx="287338" cy="14763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>
            <a:spAutoFit/>
          </a:bodyPr>
          <a:lstStyle/>
          <a:p>
            <a:pPr algn="ctr"/>
            <a:r>
              <a:rPr lang="es-MX" sz="300"/>
              <a:t> </a:t>
            </a:r>
            <a:endParaRPr lang="es-ES" sz="300"/>
          </a:p>
        </p:txBody>
      </p:sp>
      <p:sp>
        <p:nvSpPr>
          <p:cNvPr id="1034" name="AutoShape 103"/>
          <p:cNvSpPr>
            <a:spLocks noChangeArrowheads="1"/>
          </p:cNvSpPr>
          <p:nvPr userDrawn="1"/>
        </p:nvSpPr>
        <p:spPr bwMode="auto">
          <a:xfrm>
            <a:off x="3643313" y="8172450"/>
            <a:ext cx="433387" cy="144463"/>
          </a:xfrm>
          <a:prstGeom prst="flowChartExtra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>
            <a:spAutoFit/>
          </a:bodyPr>
          <a:lstStyle/>
          <a:p>
            <a:endParaRPr lang="es-MX"/>
          </a:p>
        </p:txBody>
      </p:sp>
      <p:sp>
        <p:nvSpPr>
          <p:cNvPr id="1035" name="Line 104"/>
          <p:cNvSpPr>
            <a:spLocks noChangeShapeType="1"/>
          </p:cNvSpPr>
          <p:nvPr userDrawn="1"/>
        </p:nvSpPr>
        <p:spPr bwMode="auto">
          <a:xfrm>
            <a:off x="5661025" y="8243888"/>
            <a:ext cx="287338" cy="158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ES"/>
          </a:p>
        </p:txBody>
      </p:sp>
      <p:sp>
        <p:nvSpPr>
          <p:cNvPr id="1036" name="AutoShape 105"/>
          <p:cNvSpPr>
            <a:spLocks noChangeArrowheads="1"/>
          </p:cNvSpPr>
          <p:nvPr userDrawn="1"/>
        </p:nvSpPr>
        <p:spPr bwMode="auto">
          <a:xfrm>
            <a:off x="333375" y="8604250"/>
            <a:ext cx="3240088" cy="2873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037" name="AutoShape 106"/>
          <p:cNvSpPr>
            <a:spLocks noChangeArrowheads="1"/>
          </p:cNvSpPr>
          <p:nvPr userDrawn="1"/>
        </p:nvSpPr>
        <p:spPr bwMode="auto">
          <a:xfrm>
            <a:off x="333375" y="8394700"/>
            <a:ext cx="3240088" cy="209550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038" name="AutoShape 107"/>
          <p:cNvSpPr>
            <a:spLocks noChangeArrowheads="1"/>
          </p:cNvSpPr>
          <p:nvPr userDrawn="1"/>
        </p:nvSpPr>
        <p:spPr bwMode="auto">
          <a:xfrm>
            <a:off x="333375" y="8101013"/>
            <a:ext cx="6335713" cy="29368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132" name="Text Box 108"/>
          <p:cNvSpPr txBox="1">
            <a:spLocks noChangeArrowheads="1"/>
          </p:cNvSpPr>
          <p:nvPr userDrawn="1"/>
        </p:nvSpPr>
        <p:spPr bwMode="auto">
          <a:xfrm>
            <a:off x="3571875" y="8385175"/>
            <a:ext cx="3097213" cy="239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tIns="10800" anchor="ctr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" sz="1200" b="1">
                <a:latin typeface="Arial Narrow" pitchFamily="34" charset="0"/>
              </a:rPr>
              <a:t>Aprobó:</a:t>
            </a:r>
            <a:r>
              <a:rPr lang="es-ES" sz="1200">
                <a:latin typeface="Arial Narrow" pitchFamily="34" charset="0"/>
              </a:rPr>
              <a:t> Representante del SGC</a:t>
            </a:r>
          </a:p>
        </p:txBody>
      </p:sp>
      <p:sp>
        <p:nvSpPr>
          <p:cNvPr id="1040" name="AutoShape 109"/>
          <p:cNvSpPr>
            <a:spLocks noChangeArrowheads="1"/>
          </p:cNvSpPr>
          <p:nvPr userDrawn="1"/>
        </p:nvSpPr>
        <p:spPr bwMode="auto">
          <a:xfrm>
            <a:off x="3573463" y="8604250"/>
            <a:ext cx="3095625" cy="2873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041" name="AutoShape 110"/>
          <p:cNvSpPr>
            <a:spLocks noChangeArrowheads="1"/>
          </p:cNvSpPr>
          <p:nvPr userDrawn="1"/>
        </p:nvSpPr>
        <p:spPr bwMode="auto">
          <a:xfrm>
            <a:off x="3573463" y="8394700"/>
            <a:ext cx="3095625" cy="209550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042" name="Oval 111"/>
          <p:cNvSpPr>
            <a:spLocks noChangeArrowheads="1"/>
          </p:cNvSpPr>
          <p:nvPr userDrawn="1"/>
        </p:nvSpPr>
        <p:spPr bwMode="auto">
          <a:xfrm>
            <a:off x="4797425" y="8172450"/>
            <a:ext cx="144463" cy="144463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043" name="AutoShape 139"/>
          <p:cNvSpPr>
            <a:spLocks noChangeArrowheads="1"/>
          </p:cNvSpPr>
          <p:nvPr userDrawn="1"/>
        </p:nvSpPr>
        <p:spPr bwMode="auto">
          <a:xfrm>
            <a:off x="5229225" y="827088"/>
            <a:ext cx="1439863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>
                <a:latin typeface="Arial Narrow" pitchFamily="34" charset="0"/>
              </a:rPr>
              <a:t>Clave:</a:t>
            </a:r>
          </a:p>
        </p:txBody>
      </p:sp>
      <p:sp>
        <p:nvSpPr>
          <p:cNvPr id="1044" name="AutoShape 142"/>
          <p:cNvSpPr>
            <a:spLocks noChangeArrowheads="1"/>
          </p:cNvSpPr>
          <p:nvPr userDrawn="1"/>
        </p:nvSpPr>
        <p:spPr bwMode="auto">
          <a:xfrm>
            <a:off x="4292600" y="827088"/>
            <a:ext cx="936625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 dirty="0">
                <a:latin typeface="Arial Narrow" pitchFamily="34" charset="0"/>
              </a:rPr>
              <a:t>Cambio:</a:t>
            </a:r>
            <a:r>
              <a:rPr lang="es-MX" sz="1200" dirty="0">
                <a:latin typeface="Arial Narrow" pitchFamily="34" charset="0"/>
              </a:rPr>
              <a:t>  </a:t>
            </a:r>
            <a:r>
              <a:rPr lang="es-MX" sz="1200" dirty="0" smtClean="0">
                <a:latin typeface="Arial Narrow" pitchFamily="34" charset="0"/>
              </a:rPr>
              <a:t>00</a:t>
            </a:r>
            <a:endParaRPr lang="es-MX" sz="1200" b="1" dirty="0">
              <a:latin typeface="Arial Narrow" pitchFamily="34" charset="0"/>
            </a:endParaRPr>
          </a:p>
        </p:txBody>
      </p:sp>
      <p:sp>
        <p:nvSpPr>
          <p:cNvPr id="1045" name="Text Box 144"/>
          <p:cNvSpPr txBox="1">
            <a:spLocks noChangeArrowheads="1"/>
          </p:cNvSpPr>
          <p:nvPr userDrawn="1"/>
        </p:nvSpPr>
        <p:spPr bwMode="auto">
          <a:xfrm>
            <a:off x="5734050" y="874713"/>
            <a:ext cx="865188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  <a:defRPr/>
            </a:pPr>
            <a:r>
              <a:rPr lang="es-MX" sz="1200" dirty="0" smtClean="0">
                <a:latin typeface="Arial Narrow" charset="0"/>
              </a:rPr>
              <a:t>P-OPE-25</a:t>
            </a:r>
            <a:endParaRPr lang="es-ES" sz="1200" dirty="0" smtClean="0">
              <a:latin typeface="Arial Narrow" charset="0"/>
            </a:endParaRPr>
          </a:p>
        </p:txBody>
      </p:sp>
      <p:sp>
        <p:nvSpPr>
          <p:cNvPr id="1046" name="AutoShape 140"/>
          <p:cNvSpPr>
            <a:spLocks noChangeArrowheads="1"/>
          </p:cNvSpPr>
          <p:nvPr userDrawn="1"/>
        </p:nvSpPr>
        <p:spPr bwMode="auto">
          <a:xfrm>
            <a:off x="1700213" y="827088"/>
            <a:ext cx="1296987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s-MX" sz="1200" b="1" dirty="0">
                <a:latin typeface="Arial Narrow" pitchFamily="34" charset="0"/>
              </a:rPr>
              <a:t>Emisión: </a:t>
            </a:r>
            <a:r>
              <a:rPr lang="es-MX" sz="1200" dirty="0" smtClean="0">
                <a:latin typeface="Arial Narrow" pitchFamily="34" charset="0"/>
              </a:rPr>
              <a:t>17-11-11</a:t>
            </a:r>
          </a:p>
        </p:txBody>
      </p:sp>
      <p:sp>
        <p:nvSpPr>
          <p:cNvPr id="1047" name="AutoShape 141"/>
          <p:cNvSpPr>
            <a:spLocks noChangeArrowheads="1"/>
          </p:cNvSpPr>
          <p:nvPr userDrawn="1"/>
        </p:nvSpPr>
        <p:spPr bwMode="auto">
          <a:xfrm>
            <a:off x="2997200" y="827088"/>
            <a:ext cx="12969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 dirty="0">
                <a:latin typeface="Arial Narrow" pitchFamily="34" charset="0"/>
              </a:rPr>
              <a:t>Revisión</a:t>
            </a:r>
            <a:r>
              <a:rPr lang="es-MX" sz="1100" b="1" dirty="0">
                <a:latin typeface="Arial Narrow" pitchFamily="34" charset="0"/>
              </a:rPr>
              <a:t>: </a:t>
            </a:r>
            <a:r>
              <a:rPr lang="es-MX" sz="1100" dirty="0" smtClean="0">
                <a:latin typeface="Arial Narrow" pitchFamily="34" charset="0"/>
              </a:rPr>
              <a:t>17-11-11</a:t>
            </a:r>
            <a:endParaRPr lang="es-MX" sz="1100" dirty="0">
              <a:latin typeface="Arial Narrow" pitchFamily="34" charset="0"/>
            </a:endParaRPr>
          </a:p>
        </p:txBody>
      </p:sp>
      <p:pic>
        <p:nvPicPr>
          <p:cNvPr id="1048" name="Imagen 1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450" y="179389"/>
            <a:ext cx="1655763" cy="10080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ＭＳ Ｐゴシック" charset="0"/>
          <a:cs typeface="ＭＳ Ｐゴシック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ＭＳ Ｐゴシック" charset="0"/>
          <a:cs typeface="ＭＳ Ｐゴシック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ea typeface="ＭＳ Ｐゴシック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ＭＳ Ｐゴシック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ＭＳ Ｐゴシック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Text Box 25"/>
          <p:cNvSpPr txBox="1">
            <a:spLocks noChangeArrowheads="1"/>
          </p:cNvSpPr>
          <p:nvPr/>
        </p:nvSpPr>
        <p:spPr bwMode="auto">
          <a:xfrm>
            <a:off x="333375" y="4454525"/>
            <a:ext cx="6335713" cy="244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000" b="1">
                <a:latin typeface="Arial Narrow" pitchFamily="34" charset="0"/>
              </a:rPr>
              <a:t>4. CONTROL DE CAMBIOS:</a:t>
            </a:r>
            <a:endParaRPr lang="es-ES" sz="1000" b="1">
              <a:latin typeface="Arial Narrow" pitchFamily="34" charset="0"/>
            </a:endParaRPr>
          </a:p>
        </p:txBody>
      </p:sp>
      <p:sp>
        <p:nvSpPr>
          <p:cNvPr id="4098" name="AutoShape 87"/>
          <p:cNvSpPr>
            <a:spLocks noChangeArrowheads="1"/>
          </p:cNvSpPr>
          <p:nvPr/>
        </p:nvSpPr>
        <p:spPr bwMode="auto">
          <a:xfrm>
            <a:off x="333375" y="1258888"/>
            <a:ext cx="6335713" cy="6769100"/>
          </a:xfrm>
          <a:prstGeom prst="roundRect">
            <a:avLst>
              <a:gd name="adj" fmla="val 1894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graphicFrame>
        <p:nvGraphicFramePr>
          <p:cNvPr id="2080" name="Group 32"/>
          <p:cNvGraphicFramePr>
            <a:graphicFrameLocks noGrp="1"/>
          </p:cNvGraphicFramePr>
          <p:nvPr/>
        </p:nvGraphicFramePr>
        <p:xfrm>
          <a:off x="476250" y="4841875"/>
          <a:ext cx="6048375" cy="889000"/>
        </p:xfrm>
        <a:graphic>
          <a:graphicData uri="http://schemas.openxmlformats.org/drawingml/2006/table">
            <a:tbl>
              <a:tblPr/>
              <a:tblGrid>
                <a:gridCol w="1146175"/>
                <a:gridCol w="3870325"/>
                <a:gridCol w="1031875"/>
              </a:tblGrid>
              <a:tr h="2159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No. de Cambio</a:t>
                      </a:r>
                      <a:endParaRPr kumimoji="0" lang="es-MX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Descripción del Cambio</a:t>
                      </a:r>
                      <a:endParaRPr kumimoji="0" lang="es-MX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Fecha</a:t>
                      </a:r>
                      <a:endParaRPr kumimoji="0" lang="es-MX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49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00</a:t>
                      </a: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Nueva Creación</a:t>
                      </a:r>
                      <a:endParaRPr kumimoji="0" lang="es-MX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s-MX" sz="1200" dirty="0" smtClean="0">
                          <a:latin typeface="Arial Narrow" pitchFamily="34" charset="0"/>
                        </a:rPr>
                        <a:t>17-11-11</a:t>
                      </a:r>
                      <a:endParaRPr lang="es-MX" sz="1200" dirty="0">
                        <a:latin typeface="Arial Narrow" pitchFamily="34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4121" name="Text Box 224"/>
          <p:cNvSpPr txBox="1">
            <a:spLocks noChangeArrowheads="1"/>
          </p:cNvSpPr>
          <p:nvPr/>
        </p:nvSpPr>
        <p:spPr bwMode="auto">
          <a:xfrm>
            <a:off x="336550" y="1366838"/>
            <a:ext cx="6340475" cy="5539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1. OBJETIVO. </a:t>
            </a:r>
            <a:r>
              <a:rPr lang="es-ES" sz="1000" dirty="0" smtClean="0">
                <a:latin typeface="Arial Narrow" pitchFamily="34" charset="0"/>
              </a:rPr>
              <a:t>Obtener tiempos en radio y televisión para el IEPC Jalisco, para la difusión de sus mensajes de comunicación social respecto a sus propios fines, y formular la propuesta del modelo de pauta de transmisión de los mensajes en radio y televisión de los partidos políticos durante su precampaña y campaña electoral. </a:t>
            </a:r>
            <a:endParaRPr lang="es-ES" sz="1000" dirty="0">
              <a:latin typeface="Arial Narrow" pitchFamily="34" charset="0"/>
            </a:endParaRPr>
          </a:p>
        </p:txBody>
      </p:sp>
      <p:sp>
        <p:nvSpPr>
          <p:cNvPr id="4122" name="Text Box 225"/>
          <p:cNvSpPr txBox="1">
            <a:spLocks noChangeArrowheads="1"/>
          </p:cNvSpPr>
          <p:nvPr/>
        </p:nvSpPr>
        <p:spPr bwMode="auto">
          <a:xfrm>
            <a:off x="342900" y="2035968"/>
            <a:ext cx="6326188" cy="2460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2. ALCANCE. </a:t>
            </a:r>
            <a:r>
              <a:rPr lang="es-ES_tradnl" sz="1000" dirty="0">
                <a:latin typeface="Arial Narrow" pitchFamily="34" charset="0"/>
              </a:rPr>
              <a:t>En este espacio se pondrá en que se certificara la empresa aun no esta definido los procesos a certificar</a:t>
            </a:r>
            <a:r>
              <a:rPr lang="es-MX" sz="1000" dirty="0">
                <a:latin typeface="Arial Narrow" pitchFamily="34" charset="0"/>
              </a:rPr>
              <a:t>.</a:t>
            </a:r>
            <a:endParaRPr lang="es-ES" sz="1000" dirty="0">
              <a:latin typeface="Arial Narrow" pitchFamily="34" charset="0"/>
            </a:endParaRPr>
          </a:p>
        </p:txBody>
      </p:sp>
      <p:sp>
        <p:nvSpPr>
          <p:cNvPr id="4123" name="Text Box 226"/>
          <p:cNvSpPr txBox="1">
            <a:spLocks noChangeArrowheads="1"/>
          </p:cNvSpPr>
          <p:nvPr/>
        </p:nvSpPr>
        <p:spPr bwMode="auto">
          <a:xfrm>
            <a:off x="336550" y="2555776"/>
            <a:ext cx="6335713" cy="17004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712788" indent="-712788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algn="just" eaLnBrk="1" hangingPunct="1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3. TERMINOLOGÍA</a:t>
            </a:r>
            <a:r>
              <a:rPr lang="es-MX" sz="1000" b="1" dirty="0" smtClean="0">
                <a:latin typeface="Arial Narrow" pitchFamily="34" charset="0"/>
              </a:rPr>
              <a:t>.</a:t>
            </a:r>
          </a:p>
          <a:p>
            <a:pPr algn="just" eaLnBrk="1" hangingPunct="1">
              <a:spcBef>
                <a:spcPct val="50000"/>
              </a:spcBef>
            </a:pPr>
            <a:r>
              <a:rPr lang="es-MX" sz="900" b="1" dirty="0" smtClean="0">
                <a:latin typeface="Arial Narrow" pitchFamily="34" charset="0"/>
              </a:rPr>
              <a:t>Materiales :	</a:t>
            </a:r>
            <a:r>
              <a:rPr lang="es-MX" sz="900" dirty="0" smtClean="0">
                <a:latin typeface="Arial Narrow" pitchFamily="34" charset="0"/>
              </a:rPr>
              <a:t>Programas mensuales  y promocionales realizados por los partidos políticos, y/o autoridades electorales, fijados o reproducidos en los medios de almacenamiento y formatos que determine el Instituto, para  su transmisión  en términos de lo que dispone la Constitución y el Código.</a:t>
            </a:r>
            <a:r>
              <a:rPr lang="es-MX" sz="900" b="1" dirty="0" smtClean="0">
                <a:latin typeface="Arial Narrow" pitchFamily="34" charset="0"/>
              </a:rPr>
              <a:t>	</a:t>
            </a:r>
            <a:endParaRPr lang="es-MX" sz="900" b="1" dirty="0" smtClean="0">
              <a:latin typeface="Arial Narrow" pitchFamily="34" charset="0"/>
            </a:endParaRPr>
          </a:p>
          <a:p>
            <a:pPr algn="just" eaLnBrk="1" hangingPunct="1">
              <a:spcBef>
                <a:spcPct val="50000"/>
              </a:spcBef>
            </a:pPr>
            <a:r>
              <a:rPr lang="es-MX" sz="900" b="1" dirty="0" smtClean="0">
                <a:latin typeface="Arial Narrow" pitchFamily="34" charset="0"/>
              </a:rPr>
              <a:t>Pauta: 	</a:t>
            </a:r>
            <a:r>
              <a:rPr lang="es-MX" sz="900" dirty="0" smtClean="0">
                <a:latin typeface="Arial Narrow" pitchFamily="34" charset="0"/>
              </a:rPr>
              <a:t>Documento técnico en el que se distribuye el tiempo, convertido a número de mensajes, que corresponde a los partidos políticos y a las autoridades electorales en un periodo determinado, precisando la estación de radio o canal de televisión, la hora o rango en que debe transmitirse cada mensaje, y el partido político o autoridad electoral al que corresponde. </a:t>
            </a:r>
            <a:endParaRPr lang="es-MX" sz="900" b="1" dirty="0" smtClean="0">
              <a:latin typeface="Arial Narrow" pitchFamily="34" charset="0"/>
            </a:endParaRPr>
          </a:p>
          <a:p>
            <a:pPr algn="just" eaLnBrk="1" hangingPunct="1">
              <a:spcBef>
                <a:spcPct val="50000"/>
              </a:spcBef>
            </a:pPr>
            <a:r>
              <a:rPr lang="es-MX" sz="900" b="1" dirty="0" smtClean="0">
                <a:latin typeface="Arial Narrow" pitchFamily="34" charset="0"/>
              </a:rPr>
              <a:t>Esquema </a:t>
            </a:r>
            <a:r>
              <a:rPr lang="es-MX" sz="900" b="1" dirty="0" smtClean="0">
                <a:latin typeface="Arial Narrow" pitchFamily="34" charset="0"/>
              </a:rPr>
              <a:t>de corrimiento de horarios vertical: </a:t>
            </a:r>
            <a:r>
              <a:rPr lang="es-MX" sz="900" dirty="0" smtClean="0">
                <a:latin typeface="Arial Narrow" pitchFamily="34" charset="0"/>
              </a:rPr>
              <a:t>Asignación continua y en orden sucesivo de los mensajes de los partidos políticos, dentro de los horarios de transmisión de los mensajes a que se refiere el Código, hasta concluir, siguiendo el mismo procedimiento, con la totalidad de mensajes que correspondan a los partidos </a:t>
            </a:r>
            <a:r>
              <a:rPr lang="es-MX" sz="900" dirty="0" smtClean="0">
                <a:latin typeface="Arial Narrow" pitchFamily="34" charset="0"/>
              </a:rPr>
              <a:t>políticos durante el periodo de que se trate. </a:t>
            </a:r>
            <a:endParaRPr lang="es-MX" sz="900" b="1" dirty="0">
              <a:latin typeface="Arial Narrow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AutoShape 238"/>
          <p:cNvSpPr>
            <a:spLocks noChangeArrowheads="1"/>
          </p:cNvSpPr>
          <p:nvPr/>
        </p:nvSpPr>
        <p:spPr bwMode="auto">
          <a:xfrm>
            <a:off x="1557338" y="1331913"/>
            <a:ext cx="3816350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Actividades </a:t>
            </a:r>
          </a:p>
        </p:txBody>
      </p:sp>
      <p:sp>
        <p:nvSpPr>
          <p:cNvPr id="6146" name="AutoShape 239"/>
          <p:cNvSpPr>
            <a:spLocks noChangeArrowheads="1"/>
          </p:cNvSpPr>
          <p:nvPr/>
        </p:nvSpPr>
        <p:spPr bwMode="auto">
          <a:xfrm>
            <a:off x="5373688" y="1331913"/>
            <a:ext cx="1295400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Referencias</a:t>
            </a:r>
          </a:p>
        </p:txBody>
      </p:sp>
      <p:sp>
        <p:nvSpPr>
          <p:cNvPr id="6147" name="AutoShape 240"/>
          <p:cNvSpPr>
            <a:spLocks noChangeArrowheads="1"/>
          </p:cNvSpPr>
          <p:nvPr/>
        </p:nvSpPr>
        <p:spPr bwMode="auto">
          <a:xfrm>
            <a:off x="5373688" y="1619250"/>
            <a:ext cx="1295400" cy="6408738"/>
          </a:xfrm>
          <a:prstGeom prst="roundRect">
            <a:avLst>
              <a:gd name="adj" fmla="val 7241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6148" name="AutoShape 241"/>
          <p:cNvSpPr>
            <a:spLocks noChangeArrowheads="1"/>
          </p:cNvSpPr>
          <p:nvPr/>
        </p:nvSpPr>
        <p:spPr bwMode="auto">
          <a:xfrm>
            <a:off x="1557338" y="1619250"/>
            <a:ext cx="3816350" cy="6408738"/>
          </a:xfrm>
          <a:prstGeom prst="roundRect">
            <a:avLst>
              <a:gd name="adj" fmla="val 2292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6149" name="AutoShape 242"/>
          <p:cNvSpPr>
            <a:spLocks noChangeArrowheads="1"/>
          </p:cNvSpPr>
          <p:nvPr/>
        </p:nvSpPr>
        <p:spPr bwMode="auto">
          <a:xfrm>
            <a:off x="333375" y="1619250"/>
            <a:ext cx="1223963" cy="6408738"/>
          </a:xfrm>
          <a:prstGeom prst="roundRect">
            <a:avLst>
              <a:gd name="adj" fmla="val 7241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6150" name="AutoShape 534"/>
          <p:cNvSpPr>
            <a:spLocks noChangeArrowheads="1"/>
          </p:cNvSpPr>
          <p:nvPr/>
        </p:nvSpPr>
        <p:spPr bwMode="auto">
          <a:xfrm>
            <a:off x="333375" y="1331913"/>
            <a:ext cx="1223963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Responsable</a:t>
            </a:r>
          </a:p>
        </p:txBody>
      </p:sp>
      <p:sp>
        <p:nvSpPr>
          <p:cNvPr id="6151" name="AutoShape 648"/>
          <p:cNvSpPr>
            <a:spLocks noChangeArrowheads="1"/>
          </p:cNvSpPr>
          <p:nvPr/>
        </p:nvSpPr>
        <p:spPr bwMode="auto">
          <a:xfrm>
            <a:off x="2996952" y="1692275"/>
            <a:ext cx="792411" cy="215429"/>
          </a:xfrm>
          <a:prstGeom prst="roundRect">
            <a:avLst>
              <a:gd name="adj" fmla="val 50000"/>
            </a:avLst>
          </a:prstGeom>
          <a:solidFill>
            <a:srgbClr val="FFFFFF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 tIns="10800" bIns="10800" anchor="ctr"/>
          <a:lstStyle/>
          <a:p>
            <a:pPr algn="ctr">
              <a:lnSpc>
                <a:spcPct val="70000"/>
              </a:lnSpc>
            </a:pPr>
            <a:r>
              <a:rPr lang="es-MX" sz="800" dirty="0">
                <a:latin typeface="Arial Narrow" pitchFamily="34" charset="0"/>
              </a:rPr>
              <a:t>Inicio</a:t>
            </a:r>
            <a:endParaRPr lang="es-MX" sz="1000" dirty="0">
              <a:latin typeface="Arial Narrow" pitchFamily="34" charset="0"/>
            </a:endParaRPr>
          </a:p>
        </p:txBody>
      </p:sp>
      <p:sp>
        <p:nvSpPr>
          <p:cNvPr id="6156" name="Rectangle 657"/>
          <p:cNvSpPr>
            <a:spLocks noChangeArrowheads="1"/>
          </p:cNvSpPr>
          <p:nvPr/>
        </p:nvSpPr>
        <p:spPr bwMode="auto">
          <a:xfrm>
            <a:off x="406400" y="1979613"/>
            <a:ext cx="1150938" cy="287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endParaRPr lang="es-ES" sz="900" dirty="0">
              <a:latin typeface="Arial Narrow" pitchFamily="34" charset="0"/>
            </a:endParaRPr>
          </a:p>
        </p:txBody>
      </p:sp>
      <p:sp>
        <p:nvSpPr>
          <p:cNvPr id="6157" name="Rectangle 660"/>
          <p:cNvSpPr>
            <a:spLocks noChangeArrowheads="1"/>
          </p:cNvSpPr>
          <p:nvPr/>
        </p:nvSpPr>
        <p:spPr bwMode="auto">
          <a:xfrm>
            <a:off x="299115" y="3390900"/>
            <a:ext cx="1223963" cy="36036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Director /Jefe de departamento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6158" name="Rectangle 661"/>
          <p:cNvSpPr>
            <a:spLocks noChangeArrowheads="1"/>
          </p:cNvSpPr>
          <p:nvPr/>
        </p:nvSpPr>
        <p:spPr bwMode="auto">
          <a:xfrm>
            <a:off x="333375" y="6092031"/>
            <a:ext cx="1223963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Director 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6159" name="Rectangle 662"/>
          <p:cNvSpPr>
            <a:spLocks noChangeArrowheads="1"/>
          </p:cNvSpPr>
          <p:nvPr/>
        </p:nvSpPr>
        <p:spPr bwMode="auto">
          <a:xfrm>
            <a:off x="5373688" y="1979613"/>
            <a:ext cx="1295400" cy="288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endParaRPr lang="es-MX" sz="900" dirty="0">
              <a:latin typeface="Arial Narrow" pitchFamily="34" charset="0"/>
            </a:endParaRPr>
          </a:p>
        </p:txBody>
      </p:sp>
      <p:sp>
        <p:nvSpPr>
          <p:cNvPr id="6160" name="Rectangle 663"/>
          <p:cNvSpPr>
            <a:spLocks noChangeArrowheads="1"/>
          </p:cNvSpPr>
          <p:nvPr/>
        </p:nvSpPr>
        <p:spPr bwMode="auto">
          <a:xfrm>
            <a:off x="5372100" y="3536950"/>
            <a:ext cx="1296988" cy="2222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endParaRPr lang="es-MX" sz="900">
              <a:latin typeface="Arial Narrow" pitchFamily="34" charset="0"/>
            </a:endParaRPr>
          </a:p>
        </p:txBody>
      </p:sp>
      <p:sp>
        <p:nvSpPr>
          <p:cNvPr id="6161" name="Rectangle 664"/>
          <p:cNvSpPr>
            <a:spLocks noChangeArrowheads="1"/>
          </p:cNvSpPr>
          <p:nvPr/>
        </p:nvSpPr>
        <p:spPr bwMode="auto">
          <a:xfrm>
            <a:off x="5389493" y="4627002"/>
            <a:ext cx="1295400" cy="37369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" sz="900" dirty="0" smtClean="0">
                <a:latin typeface="Arial Narrow" pitchFamily="34" charset="0"/>
              </a:rPr>
              <a:t>Oficio firma el Secretario Ejecutivo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6163" name="Rectangle 666"/>
          <p:cNvSpPr>
            <a:spLocks noChangeArrowheads="1"/>
          </p:cNvSpPr>
          <p:nvPr/>
        </p:nvSpPr>
        <p:spPr bwMode="auto">
          <a:xfrm>
            <a:off x="5373688" y="2339975"/>
            <a:ext cx="1277937" cy="3032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endParaRPr lang="es-ES" sz="900" dirty="0">
              <a:latin typeface="Arial Narrow" pitchFamily="34" charset="0"/>
            </a:endParaRPr>
          </a:p>
        </p:txBody>
      </p:sp>
      <p:sp>
        <p:nvSpPr>
          <p:cNvPr id="6166" name="Rectangle 700"/>
          <p:cNvSpPr>
            <a:spLocks noChangeArrowheads="1"/>
          </p:cNvSpPr>
          <p:nvPr/>
        </p:nvSpPr>
        <p:spPr bwMode="auto">
          <a:xfrm>
            <a:off x="404813" y="2339975"/>
            <a:ext cx="1150937" cy="287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Director/Jefe de departamento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6167" name="Rectangle 701"/>
          <p:cNvSpPr>
            <a:spLocks noChangeArrowheads="1"/>
          </p:cNvSpPr>
          <p:nvPr/>
        </p:nvSpPr>
        <p:spPr bwMode="auto">
          <a:xfrm>
            <a:off x="333375" y="2700338"/>
            <a:ext cx="1223963" cy="287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endParaRPr lang="es-ES" sz="900" dirty="0">
              <a:latin typeface="Arial Narrow" pitchFamily="34" charset="0"/>
            </a:endParaRPr>
          </a:p>
        </p:txBody>
      </p:sp>
      <p:sp>
        <p:nvSpPr>
          <p:cNvPr id="6168" name="Rectangle 666"/>
          <p:cNvSpPr>
            <a:spLocks noChangeArrowheads="1"/>
          </p:cNvSpPr>
          <p:nvPr/>
        </p:nvSpPr>
        <p:spPr bwMode="auto">
          <a:xfrm>
            <a:off x="5364955" y="6080508"/>
            <a:ext cx="1277937" cy="3032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Oficio 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6171" name="Rectangle 660"/>
          <p:cNvSpPr>
            <a:spLocks noChangeArrowheads="1"/>
          </p:cNvSpPr>
          <p:nvPr/>
        </p:nvSpPr>
        <p:spPr bwMode="auto">
          <a:xfrm>
            <a:off x="348203" y="3905249"/>
            <a:ext cx="1223963" cy="3397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>
                <a:latin typeface="Arial Narrow" pitchFamily="34" charset="0"/>
              </a:rPr>
              <a:t>Director /Jefe de departamento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6172" name="Rectangle 664"/>
          <p:cNvSpPr>
            <a:spLocks noChangeArrowheads="1"/>
          </p:cNvSpPr>
          <p:nvPr/>
        </p:nvSpPr>
        <p:spPr bwMode="auto">
          <a:xfrm>
            <a:off x="5373688" y="3867545"/>
            <a:ext cx="1295400" cy="21431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" sz="900" dirty="0" smtClean="0">
                <a:latin typeface="Arial Narrow" pitchFamily="34" charset="0"/>
              </a:rPr>
              <a:t>Dictamen técnico 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6173" name="Rectangle 661"/>
          <p:cNvSpPr>
            <a:spLocks noChangeArrowheads="1"/>
          </p:cNvSpPr>
          <p:nvPr/>
        </p:nvSpPr>
        <p:spPr bwMode="auto">
          <a:xfrm>
            <a:off x="331787" y="4491751"/>
            <a:ext cx="1223963" cy="34988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>
                <a:latin typeface="Arial Narrow" pitchFamily="34" charset="0"/>
              </a:rPr>
              <a:t>Director /Jefe de departamento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6174" name="Rectangle 666"/>
          <p:cNvSpPr>
            <a:spLocks noChangeArrowheads="1"/>
          </p:cNvSpPr>
          <p:nvPr/>
        </p:nvSpPr>
        <p:spPr bwMode="auto">
          <a:xfrm>
            <a:off x="5372100" y="3414714"/>
            <a:ext cx="1277937" cy="3032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Oficio firma Secretario Ejecutivo 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6177" name="Rectangle 661"/>
          <p:cNvSpPr>
            <a:spLocks noChangeArrowheads="1"/>
          </p:cNvSpPr>
          <p:nvPr/>
        </p:nvSpPr>
        <p:spPr bwMode="auto">
          <a:xfrm>
            <a:off x="333375" y="6732587"/>
            <a:ext cx="1223963" cy="37024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Director/ Jefe de Departamento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6186" name="Rectangle 666"/>
          <p:cNvSpPr>
            <a:spLocks noChangeArrowheads="1"/>
          </p:cNvSpPr>
          <p:nvPr/>
        </p:nvSpPr>
        <p:spPr bwMode="auto">
          <a:xfrm>
            <a:off x="5373688" y="6659563"/>
            <a:ext cx="1277937" cy="3032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Oficio 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6199" name="Rectangle 701"/>
          <p:cNvSpPr>
            <a:spLocks noChangeArrowheads="1"/>
          </p:cNvSpPr>
          <p:nvPr/>
        </p:nvSpPr>
        <p:spPr bwMode="auto">
          <a:xfrm>
            <a:off x="299114" y="5181520"/>
            <a:ext cx="1223963" cy="39036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>
                <a:latin typeface="Arial Narrow" pitchFamily="34" charset="0"/>
              </a:rPr>
              <a:t>Director /Jefe de departamento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77" name="18 Rectángulo"/>
          <p:cNvSpPr>
            <a:spLocks noChangeArrowheads="1"/>
          </p:cNvSpPr>
          <p:nvPr/>
        </p:nvSpPr>
        <p:spPr bwMode="auto">
          <a:xfrm>
            <a:off x="1700808" y="1979613"/>
            <a:ext cx="3413471" cy="494506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800" dirty="0">
                <a:latin typeface="Arial Narrow" pitchFamily="34" charset="0"/>
              </a:rPr>
              <a:t>Se identifican los términos y/o periodos </a:t>
            </a:r>
          </a:p>
          <a:p>
            <a:pPr algn="ctr"/>
            <a:r>
              <a:rPr lang="es-ES_tradnl" sz="800" dirty="0">
                <a:latin typeface="Arial Narrow" pitchFamily="34" charset="0"/>
              </a:rPr>
              <a:t>con fundamento en lo establecido en las disposiciones legales federales y las del estado de Jalisco aplicables, </a:t>
            </a:r>
          </a:p>
        </p:txBody>
      </p:sp>
      <p:sp>
        <p:nvSpPr>
          <p:cNvPr id="78" name="18 Rectángulo"/>
          <p:cNvSpPr>
            <a:spLocks noChangeArrowheads="1"/>
          </p:cNvSpPr>
          <p:nvPr/>
        </p:nvSpPr>
        <p:spPr bwMode="auto">
          <a:xfrm>
            <a:off x="1700808" y="2882106"/>
            <a:ext cx="863600" cy="29051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MX" sz="800" dirty="0">
                <a:latin typeface="Arial Narrow" pitchFamily="34" charset="0"/>
              </a:rPr>
              <a:t>IEPC</a:t>
            </a:r>
            <a:endParaRPr lang="es-ES" sz="800" dirty="0">
              <a:latin typeface="Arial Narrow" pitchFamily="34" charset="0"/>
            </a:endParaRPr>
          </a:p>
        </p:txBody>
      </p:sp>
      <p:sp>
        <p:nvSpPr>
          <p:cNvPr id="80" name="17 Rectángulo"/>
          <p:cNvSpPr>
            <a:spLocks noChangeArrowheads="1"/>
          </p:cNvSpPr>
          <p:nvPr/>
        </p:nvSpPr>
        <p:spPr bwMode="auto">
          <a:xfrm>
            <a:off x="1620120" y="3390900"/>
            <a:ext cx="1620689" cy="514349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700" dirty="0" smtClean="0">
                <a:latin typeface="Arial Narrow" pitchFamily="34" charset="0"/>
              </a:rPr>
              <a:t>Conforme </a:t>
            </a:r>
            <a:r>
              <a:rPr lang="es-ES_tradnl" sz="700" dirty="0" smtClean="0">
                <a:latin typeface="Arial Narrow" pitchFamily="34" charset="0"/>
              </a:rPr>
              <a:t>los tiempos establecidos por el  IFE mediante oficio u acuerdo de su Comité, </a:t>
            </a:r>
            <a:r>
              <a:rPr lang="es-ES_tradnl" sz="700" dirty="0">
                <a:latin typeface="Arial Narrow" pitchFamily="34" charset="0"/>
              </a:rPr>
              <a:t>se </a:t>
            </a:r>
            <a:r>
              <a:rPr lang="es-ES_tradnl" sz="700" dirty="0" smtClean="0">
                <a:latin typeface="Arial Narrow" pitchFamily="34" charset="0"/>
              </a:rPr>
              <a:t>elabora la solicitud de asignación.</a:t>
            </a:r>
            <a:endParaRPr lang="es-ES_tradnl" sz="700" dirty="0">
              <a:latin typeface="Arial Narrow" pitchFamily="34" charset="0"/>
            </a:endParaRPr>
          </a:p>
        </p:txBody>
      </p:sp>
      <p:sp>
        <p:nvSpPr>
          <p:cNvPr id="81" name="17 Rectángulo"/>
          <p:cNvSpPr>
            <a:spLocks noChangeArrowheads="1"/>
          </p:cNvSpPr>
          <p:nvPr/>
        </p:nvSpPr>
        <p:spPr bwMode="auto">
          <a:xfrm>
            <a:off x="1635880" y="5217559"/>
            <a:ext cx="1656408" cy="401320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700" dirty="0" smtClean="0">
                <a:latin typeface="Arial Narrow" pitchFamily="34" charset="0"/>
              </a:rPr>
              <a:t>IFE asigna tiempos y </a:t>
            </a:r>
            <a:r>
              <a:rPr lang="es-ES_tradnl" sz="700" dirty="0">
                <a:latin typeface="Arial Narrow" pitchFamily="34" charset="0"/>
              </a:rPr>
              <a:t>ordena las transmisiones correspondientes.</a:t>
            </a:r>
          </a:p>
        </p:txBody>
      </p:sp>
      <p:sp>
        <p:nvSpPr>
          <p:cNvPr id="83" name="17 Rectángulo"/>
          <p:cNvSpPr>
            <a:spLocks noChangeArrowheads="1"/>
          </p:cNvSpPr>
          <p:nvPr/>
        </p:nvSpPr>
        <p:spPr bwMode="auto">
          <a:xfrm>
            <a:off x="2348880" y="6092031"/>
            <a:ext cx="1563712" cy="280169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700" dirty="0">
                <a:latin typeface="Arial Narrow" pitchFamily="34" charset="0"/>
              </a:rPr>
              <a:t>S</a:t>
            </a:r>
            <a:r>
              <a:rPr lang="es-ES_tradnl" sz="700" dirty="0">
                <a:latin typeface="Arial Narrow" pitchFamily="34" charset="0"/>
              </a:rPr>
              <a:t>e </a:t>
            </a:r>
            <a:r>
              <a:rPr lang="es-ES_tradnl" sz="700" dirty="0" smtClean="0">
                <a:latin typeface="Arial Narrow" pitchFamily="34" charset="0"/>
              </a:rPr>
              <a:t>reciben monitoreos del IFE</a:t>
            </a:r>
            <a:endParaRPr lang="es-ES_tradnl" sz="700" dirty="0">
              <a:latin typeface="Arial Narrow" pitchFamily="34" charset="0"/>
            </a:endParaRPr>
          </a:p>
        </p:txBody>
      </p:sp>
      <p:sp>
        <p:nvSpPr>
          <p:cNvPr id="84" name="17 Rectángulo"/>
          <p:cNvSpPr>
            <a:spLocks noChangeArrowheads="1"/>
          </p:cNvSpPr>
          <p:nvPr/>
        </p:nvSpPr>
        <p:spPr bwMode="auto">
          <a:xfrm>
            <a:off x="2340496" y="7102837"/>
            <a:ext cx="1563711" cy="421492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700" dirty="0" smtClean="0">
                <a:latin typeface="Arial Narrow" pitchFamily="34" charset="0"/>
              </a:rPr>
              <a:t>S</a:t>
            </a:r>
            <a:r>
              <a:rPr lang="es-ES_tradnl" sz="700" dirty="0" smtClean="0">
                <a:latin typeface="Arial Narrow" pitchFamily="34" charset="0"/>
              </a:rPr>
              <a:t>e </a:t>
            </a:r>
            <a:r>
              <a:rPr lang="es-ES_tradnl" sz="700" dirty="0" smtClean="0">
                <a:latin typeface="Arial Narrow" pitchFamily="34" charset="0"/>
              </a:rPr>
              <a:t>verifican </a:t>
            </a:r>
            <a:r>
              <a:rPr lang="es-ES_tradnl" sz="700" dirty="0" smtClean="0">
                <a:latin typeface="Arial Narrow" pitchFamily="34" charset="0"/>
              </a:rPr>
              <a:t>y </a:t>
            </a:r>
            <a:r>
              <a:rPr lang="es-ES_tradnl" sz="700" dirty="0" smtClean="0">
                <a:latin typeface="Arial Narrow" pitchFamily="34" charset="0"/>
              </a:rPr>
              <a:t>analizan los reportes </a:t>
            </a:r>
            <a:r>
              <a:rPr lang="es-ES_tradnl" sz="700" dirty="0" smtClean="0">
                <a:latin typeface="Arial Narrow" pitchFamily="34" charset="0"/>
              </a:rPr>
              <a:t>para elaborar </a:t>
            </a:r>
            <a:r>
              <a:rPr lang="es-ES_tradnl" sz="700" dirty="0" smtClean="0">
                <a:latin typeface="Arial Narrow" pitchFamily="34" charset="0"/>
              </a:rPr>
              <a:t>concentrado y </a:t>
            </a:r>
            <a:r>
              <a:rPr lang="es-ES_tradnl" sz="700" dirty="0" smtClean="0">
                <a:latin typeface="Arial Narrow" pitchFamily="34" charset="0"/>
              </a:rPr>
              <a:t>se remite a Secretaria Ejecutiva </a:t>
            </a:r>
            <a:r>
              <a:rPr lang="es-ES_tradnl" sz="700" dirty="0" smtClean="0">
                <a:latin typeface="Arial Narrow" pitchFamily="34" charset="0"/>
              </a:rPr>
              <a:t>para su conocimiento</a:t>
            </a:r>
            <a:endParaRPr lang="es-ES_tradnl" sz="700" dirty="0">
              <a:latin typeface="Arial Narrow" pitchFamily="34" charset="0"/>
            </a:endParaRPr>
          </a:p>
        </p:txBody>
      </p:sp>
      <p:sp>
        <p:nvSpPr>
          <p:cNvPr id="85" name="17 Rectángulo"/>
          <p:cNvSpPr>
            <a:spLocks noChangeArrowheads="1"/>
          </p:cNvSpPr>
          <p:nvPr/>
        </p:nvSpPr>
        <p:spPr bwMode="auto">
          <a:xfrm>
            <a:off x="2340496" y="6506066"/>
            <a:ext cx="1563712" cy="4116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700" dirty="0" smtClean="0">
                <a:latin typeface="Arial Narrow" pitchFamily="34" charset="0"/>
              </a:rPr>
              <a:t>Se notifican a los partidos políticos</a:t>
            </a:r>
            <a:endParaRPr lang="es-ES_tradnl" sz="700" dirty="0">
              <a:latin typeface="Arial Narrow" pitchFamily="34" charset="0"/>
            </a:endParaRPr>
          </a:p>
        </p:txBody>
      </p:sp>
      <p:sp>
        <p:nvSpPr>
          <p:cNvPr id="86" name="18 Rectángulo"/>
          <p:cNvSpPr>
            <a:spLocks noChangeArrowheads="1"/>
          </p:cNvSpPr>
          <p:nvPr/>
        </p:nvSpPr>
        <p:spPr bwMode="auto">
          <a:xfrm>
            <a:off x="4114006" y="2882107"/>
            <a:ext cx="1000275" cy="290512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MX" sz="800" dirty="0">
                <a:latin typeface="Arial Narrow" pitchFamily="34" charset="0"/>
              </a:rPr>
              <a:t>Partidos </a:t>
            </a:r>
            <a:r>
              <a:rPr lang="es-MX" sz="800" dirty="0" smtClean="0">
                <a:latin typeface="Arial Narrow" pitchFamily="34" charset="0"/>
              </a:rPr>
              <a:t>Políticos</a:t>
            </a:r>
            <a:endParaRPr lang="es-ES" sz="800" dirty="0">
              <a:latin typeface="Arial Narrow" pitchFamily="34" charset="0"/>
            </a:endParaRPr>
          </a:p>
        </p:txBody>
      </p:sp>
      <p:sp>
        <p:nvSpPr>
          <p:cNvPr id="88" name="17 Rectángulo"/>
          <p:cNvSpPr>
            <a:spLocks noChangeArrowheads="1"/>
          </p:cNvSpPr>
          <p:nvPr/>
        </p:nvSpPr>
        <p:spPr bwMode="auto">
          <a:xfrm>
            <a:off x="3465512" y="3876675"/>
            <a:ext cx="1655615" cy="327660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700" dirty="0" smtClean="0">
                <a:latin typeface="Arial Narrow" pitchFamily="34" charset="0"/>
              </a:rPr>
              <a:t>Se remite al Comité de Radio y Televisión para su aprobación correspondiente</a:t>
            </a:r>
            <a:endParaRPr lang="es-ES_tradnl" sz="700" dirty="0">
              <a:latin typeface="Arial Narrow" pitchFamily="34" charset="0"/>
            </a:endParaRPr>
          </a:p>
        </p:txBody>
      </p:sp>
      <p:sp>
        <p:nvSpPr>
          <p:cNvPr id="89" name="17 Rectángulo"/>
          <p:cNvSpPr>
            <a:spLocks noChangeArrowheads="1"/>
          </p:cNvSpPr>
          <p:nvPr/>
        </p:nvSpPr>
        <p:spPr bwMode="auto">
          <a:xfrm>
            <a:off x="3468934" y="5410201"/>
            <a:ext cx="1040185" cy="483318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700" dirty="0">
                <a:latin typeface="Arial Narrow" pitchFamily="34" charset="0"/>
              </a:rPr>
              <a:t>IFE </a:t>
            </a:r>
            <a:r>
              <a:rPr lang="es-ES_tradnl" sz="700" dirty="0" smtClean="0">
                <a:latin typeface="Arial Narrow" pitchFamily="34" charset="0"/>
              </a:rPr>
              <a:t>aprueba o modifica el modelo y </a:t>
            </a:r>
            <a:r>
              <a:rPr lang="es-ES_tradnl" sz="700" dirty="0">
                <a:latin typeface="Arial Narrow" pitchFamily="34" charset="0"/>
              </a:rPr>
              <a:t>ordena las transmisiones correspondientes</a:t>
            </a:r>
            <a:r>
              <a:rPr lang="es-ES_tradnl" sz="800" dirty="0">
                <a:latin typeface="Arial Narrow" pitchFamily="34" charset="0"/>
              </a:rPr>
              <a:t>.</a:t>
            </a:r>
          </a:p>
        </p:txBody>
      </p:sp>
      <p:sp>
        <p:nvSpPr>
          <p:cNvPr id="93" name="15 Rectángulo"/>
          <p:cNvSpPr>
            <a:spLocks noChangeArrowheads="1"/>
          </p:cNvSpPr>
          <p:nvPr/>
        </p:nvSpPr>
        <p:spPr bwMode="auto">
          <a:xfrm>
            <a:off x="2219299" y="2554287"/>
            <a:ext cx="2376487" cy="217488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800" dirty="0">
                <a:latin typeface="Arial Narrow" pitchFamily="34" charset="0"/>
              </a:rPr>
              <a:t>Se </a:t>
            </a:r>
            <a:r>
              <a:rPr lang="es-ES" sz="800" dirty="0" smtClean="0">
                <a:latin typeface="Arial Narrow" pitchFamily="34" charset="0"/>
              </a:rPr>
              <a:t>gestiona </a:t>
            </a:r>
            <a:r>
              <a:rPr lang="es-ES" sz="800" dirty="0">
                <a:latin typeface="Arial Narrow" pitchFamily="34" charset="0"/>
              </a:rPr>
              <a:t>el acceso </a:t>
            </a:r>
            <a:r>
              <a:rPr lang="es-ES" sz="800" dirty="0" smtClean="0">
                <a:latin typeface="Arial Narrow" pitchFamily="34" charset="0"/>
              </a:rPr>
              <a:t>a radio y televisión a:</a:t>
            </a:r>
            <a:endParaRPr lang="es-MX" sz="800" dirty="0">
              <a:latin typeface="Arial Narrow" pitchFamily="34" charset="0"/>
            </a:endParaRPr>
          </a:p>
        </p:txBody>
      </p:sp>
      <p:cxnSp>
        <p:nvCxnSpPr>
          <p:cNvPr id="102" name="AutoShape 686"/>
          <p:cNvCxnSpPr>
            <a:cxnSpLocks noChangeShapeType="1"/>
          </p:cNvCxnSpPr>
          <p:nvPr/>
        </p:nvCxnSpPr>
        <p:spPr bwMode="auto">
          <a:xfrm>
            <a:off x="2133352" y="3163888"/>
            <a:ext cx="0" cy="18097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105" name="AutoShape 686"/>
          <p:cNvCxnSpPr>
            <a:cxnSpLocks noChangeShapeType="1"/>
          </p:cNvCxnSpPr>
          <p:nvPr/>
        </p:nvCxnSpPr>
        <p:spPr bwMode="auto">
          <a:xfrm>
            <a:off x="2108631" y="3905249"/>
            <a:ext cx="0" cy="138906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108" name="AutoShape 686"/>
          <p:cNvCxnSpPr>
            <a:cxnSpLocks noChangeShapeType="1"/>
          </p:cNvCxnSpPr>
          <p:nvPr/>
        </p:nvCxnSpPr>
        <p:spPr bwMode="auto">
          <a:xfrm>
            <a:off x="3080647" y="7524329"/>
            <a:ext cx="0" cy="216146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121" name="AutoShape 686"/>
          <p:cNvCxnSpPr>
            <a:cxnSpLocks noChangeShapeType="1"/>
          </p:cNvCxnSpPr>
          <p:nvPr/>
        </p:nvCxnSpPr>
        <p:spPr bwMode="auto">
          <a:xfrm>
            <a:off x="4617568" y="3169047"/>
            <a:ext cx="0" cy="96639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126" name="AutoShape 686"/>
          <p:cNvCxnSpPr>
            <a:cxnSpLocks noChangeShapeType="1"/>
          </p:cNvCxnSpPr>
          <p:nvPr/>
        </p:nvCxnSpPr>
        <p:spPr bwMode="auto">
          <a:xfrm>
            <a:off x="4639272" y="3706813"/>
            <a:ext cx="0" cy="167323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149" name="Oval 34"/>
          <p:cNvSpPr>
            <a:spLocks noChangeArrowheads="1"/>
          </p:cNvSpPr>
          <p:nvPr/>
        </p:nvSpPr>
        <p:spPr bwMode="auto">
          <a:xfrm>
            <a:off x="2818260" y="7740476"/>
            <a:ext cx="610740" cy="215900"/>
          </a:xfrm>
          <a:prstGeom prst="ellipse">
            <a:avLst/>
          </a:prstGeom>
          <a:solidFill>
            <a:schemeClr val="bg1"/>
          </a:solidFill>
          <a:ln w="317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700" dirty="0">
                <a:latin typeface="Arial Narrow" pitchFamily="34" charset="0"/>
              </a:rPr>
              <a:t>FIN</a:t>
            </a:r>
            <a:endParaRPr lang="es-ES" sz="700" dirty="0">
              <a:latin typeface="Arial Narrow" pitchFamily="34" charset="0"/>
            </a:endParaRPr>
          </a:p>
        </p:txBody>
      </p:sp>
      <p:cxnSp>
        <p:nvCxnSpPr>
          <p:cNvPr id="6" name="5 Conector angular"/>
          <p:cNvCxnSpPr/>
          <p:nvPr/>
        </p:nvCxnSpPr>
        <p:spPr bwMode="auto">
          <a:xfrm rot="10800000" flipV="1">
            <a:off x="3989026" y="6006544"/>
            <a:ext cx="250310" cy="170971"/>
          </a:xfrm>
          <a:prstGeom prst="bentConnector3">
            <a:avLst>
              <a:gd name="adj1" fmla="val 1292"/>
            </a:avLst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64" name="AutoShape 686"/>
          <p:cNvCxnSpPr>
            <a:cxnSpLocks noChangeShapeType="1"/>
          </p:cNvCxnSpPr>
          <p:nvPr/>
        </p:nvCxnSpPr>
        <p:spPr bwMode="auto">
          <a:xfrm>
            <a:off x="3073597" y="6372200"/>
            <a:ext cx="0" cy="106561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70" name="AutoShape 686"/>
          <p:cNvCxnSpPr>
            <a:cxnSpLocks noChangeShapeType="1"/>
          </p:cNvCxnSpPr>
          <p:nvPr/>
        </p:nvCxnSpPr>
        <p:spPr bwMode="auto">
          <a:xfrm flipH="1">
            <a:off x="3073597" y="6917711"/>
            <a:ext cx="1" cy="18512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75" name="Oval 75"/>
          <p:cNvSpPr>
            <a:spLocks noChangeArrowheads="1"/>
          </p:cNvSpPr>
          <p:nvPr/>
        </p:nvSpPr>
        <p:spPr bwMode="auto">
          <a:xfrm>
            <a:off x="4640432" y="5257007"/>
            <a:ext cx="156720" cy="153194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600" dirty="0">
                <a:latin typeface="Arial" pitchFamily="34" charset="0"/>
              </a:rPr>
              <a:t>1</a:t>
            </a:r>
            <a:endParaRPr lang="es-ES" sz="600" dirty="0">
              <a:latin typeface="Arial" pitchFamily="34" charset="0"/>
            </a:endParaRPr>
          </a:p>
        </p:txBody>
      </p:sp>
      <p:sp>
        <p:nvSpPr>
          <p:cNvPr id="79" name="Line 75"/>
          <p:cNvSpPr>
            <a:spLocks noChangeShapeType="1"/>
          </p:cNvSpPr>
          <p:nvPr/>
        </p:nvSpPr>
        <p:spPr bwMode="auto">
          <a:xfrm>
            <a:off x="3912592" y="3217366"/>
            <a:ext cx="504825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ES"/>
          </a:p>
        </p:txBody>
      </p:sp>
      <p:sp>
        <p:nvSpPr>
          <p:cNvPr id="65" name="18 Rectángulo"/>
          <p:cNvSpPr>
            <a:spLocks noChangeArrowheads="1"/>
          </p:cNvSpPr>
          <p:nvPr/>
        </p:nvSpPr>
        <p:spPr bwMode="auto">
          <a:xfrm>
            <a:off x="3465512" y="3265686"/>
            <a:ext cx="1648767" cy="49351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700" dirty="0">
                <a:latin typeface="Arial Narrow" pitchFamily="34" charset="0"/>
              </a:rPr>
              <a:t>Elaboración de la propuesta de modelo de pauta para  la transmisión de los promocionales de los partidos políticos y el esquema de corrimiento de horarios </a:t>
            </a:r>
            <a:r>
              <a:rPr lang="es-ES_tradnl" sz="700" dirty="0" smtClean="0">
                <a:latin typeface="Arial Narrow" pitchFamily="34" charset="0"/>
              </a:rPr>
              <a:t>vertical.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68" name="17 Rectángulo"/>
          <p:cNvSpPr>
            <a:spLocks noChangeArrowheads="1"/>
          </p:cNvSpPr>
          <p:nvPr/>
        </p:nvSpPr>
        <p:spPr bwMode="auto">
          <a:xfrm>
            <a:off x="4314512" y="4422298"/>
            <a:ext cx="806615" cy="631032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700" dirty="0" smtClean="0">
                <a:latin typeface="Arial Narrow" pitchFamily="34" charset="0"/>
              </a:rPr>
              <a:t>Ordena su modificación y se envía a la Dirección para que presente nueva propuesta</a:t>
            </a:r>
            <a:endParaRPr lang="es-ES_tradnl" sz="800" dirty="0">
              <a:latin typeface="Arial Narrow" pitchFamily="34" charset="0"/>
            </a:endParaRPr>
          </a:p>
        </p:txBody>
      </p:sp>
      <p:sp>
        <p:nvSpPr>
          <p:cNvPr id="69" name="17 Rectángulo"/>
          <p:cNvSpPr>
            <a:spLocks noChangeArrowheads="1"/>
          </p:cNvSpPr>
          <p:nvPr/>
        </p:nvSpPr>
        <p:spPr bwMode="auto">
          <a:xfrm>
            <a:off x="3448806" y="4422298"/>
            <a:ext cx="824384" cy="490380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700" dirty="0" smtClean="0">
                <a:latin typeface="Arial Narrow" pitchFamily="34" charset="0"/>
              </a:rPr>
              <a:t>Se aprueba  y se notifica al IFE </a:t>
            </a:r>
            <a:endParaRPr lang="es-ES_tradnl" sz="800" dirty="0">
              <a:latin typeface="Arial Narrow" pitchFamily="34" charset="0"/>
            </a:endParaRPr>
          </a:p>
        </p:txBody>
      </p:sp>
      <p:cxnSp>
        <p:nvCxnSpPr>
          <p:cNvPr id="71" name="AutoShape 686"/>
          <p:cNvCxnSpPr>
            <a:cxnSpLocks noChangeShapeType="1"/>
          </p:cNvCxnSpPr>
          <p:nvPr/>
        </p:nvCxnSpPr>
        <p:spPr bwMode="auto">
          <a:xfrm>
            <a:off x="3912592" y="4204335"/>
            <a:ext cx="0" cy="167323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72" name="AutoShape 686"/>
          <p:cNvCxnSpPr>
            <a:cxnSpLocks noChangeShapeType="1"/>
          </p:cNvCxnSpPr>
          <p:nvPr/>
        </p:nvCxnSpPr>
        <p:spPr bwMode="auto">
          <a:xfrm>
            <a:off x="4639272" y="4204335"/>
            <a:ext cx="0" cy="167323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73" name="AutoShape 686"/>
          <p:cNvCxnSpPr>
            <a:cxnSpLocks noChangeShapeType="1"/>
          </p:cNvCxnSpPr>
          <p:nvPr/>
        </p:nvCxnSpPr>
        <p:spPr bwMode="auto">
          <a:xfrm>
            <a:off x="3865720" y="4912678"/>
            <a:ext cx="0" cy="44736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74" name="AutoShape 686"/>
          <p:cNvCxnSpPr>
            <a:cxnSpLocks noChangeShapeType="1"/>
          </p:cNvCxnSpPr>
          <p:nvPr/>
        </p:nvCxnSpPr>
        <p:spPr bwMode="auto">
          <a:xfrm>
            <a:off x="4686825" y="5053330"/>
            <a:ext cx="0" cy="167323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82" name="Oval 75"/>
          <p:cNvSpPr>
            <a:spLocks noChangeArrowheads="1"/>
          </p:cNvSpPr>
          <p:nvPr/>
        </p:nvSpPr>
        <p:spPr bwMode="auto">
          <a:xfrm>
            <a:off x="3732410" y="3059113"/>
            <a:ext cx="128587" cy="151605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600" dirty="0">
                <a:latin typeface="Arial" pitchFamily="34" charset="0"/>
              </a:rPr>
              <a:t>1</a:t>
            </a:r>
            <a:endParaRPr lang="es-ES" sz="600" dirty="0">
              <a:latin typeface="Arial" pitchFamily="34" charset="0"/>
            </a:endParaRPr>
          </a:p>
        </p:txBody>
      </p:sp>
      <p:sp>
        <p:nvSpPr>
          <p:cNvPr id="90" name="17 Rectángulo"/>
          <p:cNvSpPr>
            <a:spLocks noChangeArrowheads="1"/>
          </p:cNvSpPr>
          <p:nvPr/>
        </p:nvSpPr>
        <p:spPr bwMode="auto">
          <a:xfrm>
            <a:off x="1628576" y="4075111"/>
            <a:ext cx="1620689" cy="42616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700" dirty="0" smtClean="0">
                <a:latin typeface="Arial Narrow" pitchFamily="34" charset="0"/>
              </a:rPr>
              <a:t>Determinados los tiempos  que corresponden al IEPC, se solicita la calificación técnica de los materiales a transmitirse.</a:t>
            </a:r>
            <a:endParaRPr lang="es-ES_tradnl" sz="700" dirty="0">
              <a:latin typeface="Arial Narrow" pitchFamily="34" charset="0"/>
            </a:endParaRPr>
          </a:p>
        </p:txBody>
      </p:sp>
      <p:cxnSp>
        <p:nvCxnSpPr>
          <p:cNvPr id="91" name="AutoShape 686"/>
          <p:cNvCxnSpPr>
            <a:cxnSpLocks noChangeShapeType="1"/>
          </p:cNvCxnSpPr>
          <p:nvPr/>
        </p:nvCxnSpPr>
        <p:spPr bwMode="auto">
          <a:xfrm>
            <a:off x="2136754" y="4501276"/>
            <a:ext cx="0" cy="138906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123" name="122 Conector angular"/>
          <p:cNvCxnSpPr/>
          <p:nvPr/>
        </p:nvCxnSpPr>
        <p:spPr bwMode="auto">
          <a:xfrm rot="16200000" flipH="1">
            <a:off x="1750586" y="5674092"/>
            <a:ext cx="525654" cy="481193"/>
          </a:xfrm>
          <a:prstGeom prst="bentConnector3">
            <a:avLst>
              <a:gd name="adj1" fmla="val 99287"/>
            </a:avLst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125" name="Rectangle 664"/>
          <p:cNvSpPr>
            <a:spLocks noChangeArrowheads="1"/>
          </p:cNvSpPr>
          <p:nvPr/>
        </p:nvSpPr>
        <p:spPr bwMode="auto">
          <a:xfrm>
            <a:off x="5389493" y="5189779"/>
            <a:ext cx="1295400" cy="37369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" sz="900" dirty="0" smtClean="0">
                <a:latin typeface="Arial Narrow" pitchFamily="34" charset="0"/>
              </a:rPr>
              <a:t>Oficio firma el Secretario Ejecutivo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128" name="Rectangle 661"/>
          <p:cNvSpPr>
            <a:spLocks noChangeArrowheads="1"/>
          </p:cNvSpPr>
          <p:nvPr/>
        </p:nvSpPr>
        <p:spPr bwMode="auto">
          <a:xfrm>
            <a:off x="333375" y="7158719"/>
            <a:ext cx="1223963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Jefe de departamento 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130" name="Rectangle 666"/>
          <p:cNvSpPr>
            <a:spLocks noChangeArrowheads="1"/>
          </p:cNvSpPr>
          <p:nvPr/>
        </p:nvSpPr>
        <p:spPr bwMode="auto">
          <a:xfrm>
            <a:off x="5398225" y="7158719"/>
            <a:ext cx="1277937" cy="3032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Documento técnico/ E-mail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131" name="Rectangle 666"/>
          <p:cNvSpPr>
            <a:spLocks noChangeArrowheads="1"/>
          </p:cNvSpPr>
          <p:nvPr/>
        </p:nvSpPr>
        <p:spPr bwMode="auto">
          <a:xfrm>
            <a:off x="5372100" y="2321401"/>
            <a:ext cx="1277937" cy="3032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Oficio firma Secretario Ejecutivo / P-ADM-31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66" name="17 Rectángulo"/>
          <p:cNvSpPr>
            <a:spLocks noChangeArrowheads="1"/>
          </p:cNvSpPr>
          <p:nvPr/>
        </p:nvSpPr>
        <p:spPr bwMode="auto">
          <a:xfrm>
            <a:off x="1620120" y="4652011"/>
            <a:ext cx="1656408" cy="401320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700" dirty="0" smtClean="0">
                <a:latin typeface="Arial Narrow" pitchFamily="34" charset="0"/>
              </a:rPr>
              <a:t>Una vez que los materiales son calificados como «OPTIMOS» se solicita se incluyan en la orden de transmisión que corresponda.</a:t>
            </a:r>
            <a:endParaRPr lang="es-ES_tradnl" sz="700" dirty="0">
              <a:latin typeface="Arial Narrow" pitchFamily="34" charset="0"/>
            </a:endParaRPr>
          </a:p>
        </p:txBody>
      </p:sp>
      <p:cxnSp>
        <p:nvCxnSpPr>
          <p:cNvPr id="67" name="AutoShape 686"/>
          <p:cNvCxnSpPr>
            <a:cxnSpLocks noChangeShapeType="1"/>
          </p:cNvCxnSpPr>
          <p:nvPr/>
        </p:nvCxnSpPr>
        <p:spPr bwMode="auto">
          <a:xfrm>
            <a:off x="2136754" y="5081747"/>
            <a:ext cx="0" cy="138906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76" name="Rectangle 666"/>
          <p:cNvSpPr>
            <a:spLocks noChangeArrowheads="1"/>
          </p:cNvSpPr>
          <p:nvPr/>
        </p:nvSpPr>
        <p:spPr bwMode="auto">
          <a:xfrm>
            <a:off x="5412828" y="4136942"/>
            <a:ext cx="1277937" cy="3032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Oficio firma Secretario Ejecutivo </a:t>
            </a:r>
            <a:endParaRPr lang="es-ES" sz="900" dirty="0">
              <a:latin typeface="Arial Narrow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iseño predeterminado">
  <a:themeElements>
    <a:clrScheme name="Diseño predeterminado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5400</TotalTime>
  <Words>395</Words>
  <Application>Microsoft Office PowerPoint</Application>
  <PresentationFormat>Presentación en pantalla (4:3)</PresentationFormat>
  <Paragraphs>59</Paragraphs>
  <Slides>2</Slides>
  <Notes>2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3" baseType="lpstr">
      <vt:lpstr>Diseño predeterminado</vt:lpstr>
      <vt:lpstr>Presentación de PowerPoint</vt:lpstr>
      <vt:lpstr>Presentación de PowerPoint</vt:lpstr>
    </vt:vector>
  </TitlesOfParts>
  <Company>El Dorado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Jorge de la Torre</dc:creator>
  <cp:lastModifiedBy>Miriam Gutierrez Mora</cp:lastModifiedBy>
  <cp:revision>297</cp:revision>
  <dcterms:created xsi:type="dcterms:W3CDTF">2003-10-28T18:20:03Z</dcterms:created>
  <dcterms:modified xsi:type="dcterms:W3CDTF">2012-01-11T01:38:41Z</dcterms:modified>
</cp:coreProperties>
</file>

<file path=docProps/thumbnail.jpeg>
</file>