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6" r:id="rId2"/>
    <p:sldId id="258" r:id="rId3"/>
  </p:sldIdLst>
  <p:sldSz cx="6858000" cy="9144000" type="screen4x3"/>
  <p:notesSz cx="6985000" cy="92710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0027A2"/>
    <a:srgbClr val="990000"/>
    <a:srgbClr val="002EC0"/>
    <a:srgbClr val="002AC0"/>
    <a:srgbClr val="FF0000"/>
    <a:srgbClr val="663300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851" autoAdjust="0"/>
    <p:restoredTop sz="94712" autoAdjust="0"/>
  </p:normalViewPr>
  <p:slideViewPr>
    <p:cSldViewPr>
      <p:cViewPr>
        <p:scale>
          <a:sx n="150" d="100"/>
          <a:sy n="150" d="100"/>
        </p:scale>
        <p:origin x="-210" y="4002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60" d="100"/>
          <a:sy n="60" d="100"/>
        </p:scale>
        <p:origin x="-1764" y="-78"/>
      </p:cViewPr>
      <p:guideLst>
        <p:guide orient="horz" pos="2920"/>
        <p:guide pos="220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26833" cy="4622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58167" y="0"/>
            <a:ext cx="3026833" cy="4622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algn="r"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08717"/>
            <a:ext cx="3026833" cy="4622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58167" y="8808717"/>
            <a:ext cx="3026833" cy="4622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algn="r" defTabSz="906463">
              <a:defRPr sz="1200"/>
            </a:lvl1pPr>
          </a:lstStyle>
          <a:p>
            <a:pPr>
              <a:defRPr/>
            </a:pPr>
            <a:fld id="{57D5A9EC-10F2-454B-AA2D-80EA9E74D3F1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="" xmlns:p14="http://schemas.microsoft.com/office/powerpoint/2010/main" val="251353476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26833" cy="4638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56550" y="0"/>
            <a:ext cx="3026833" cy="4638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1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89163" y="695325"/>
            <a:ext cx="2606675" cy="34766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98500" y="4404359"/>
            <a:ext cx="5588000" cy="41716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noProof="0" smtClean="0"/>
              <a:t>Haga clic para modificar el estilo de texto del patrón</a:t>
            </a:r>
          </a:p>
          <a:p>
            <a:pPr lvl="1"/>
            <a:r>
              <a:rPr lang="es-ES" noProof="0" smtClean="0"/>
              <a:t>Segundo nivel</a:t>
            </a:r>
          </a:p>
          <a:p>
            <a:pPr lvl="2"/>
            <a:r>
              <a:rPr lang="es-ES" noProof="0" smtClean="0"/>
              <a:t>Tercer nivel</a:t>
            </a:r>
          </a:p>
          <a:p>
            <a:pPr lvl="3"/>
            <a:r>
              <a:rPr lang="es-ES" noProof="0" smtClean="0"/>
              <a:t>Cuarto nivel</a:t>
            </a:r>
          </a:p>
          <a:p>
            <a:pPr lvl="4"/>
            <a:r>
              <a:rPr lang="es-ES" noProof="0" smtClean="0"/>
              <a:t>Quinto nivel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05550"/>
            <a:ext cx="3026833" cy="4638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56550" y="8805550"/>
            <a:ext cx="3026833" cy="4638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D2DFCCB8-1DDC-45F3-9E0C-5E34F3E103D5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="" xmlns:p14="http://schemas.microsoft.com/office/powerpoint/2010/main" val="414664860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fld id="{F0A3015F-0179-4017-BFD9-3D18E86F49F9}" type="slidenum">
              <a:rPr lang="es-ES" sz="1200" smtClean="0"/>
              <a:pPr eaLnBrk="1" hangingPunct="1"/>
              <a:t>1</a:t>
            </a:fld>
            <a:endParaRPr lang="es-ES" sz="1200" smtClean="0"/>
          </a:p>
        </p:txBody>
      </p:sp>
      <p:sp>
        <p:nvSpPr>
          <p:cNvPr id="51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fld id="{5B7E4538-1646-470F-BFD3-0DB670A028C6}" type="slidenum">
              <a:rPr lang="es-ES" sz="1200" smtClean="0"/>
              <a:pPr eaLnBrk="1" hangingPunct="1"/>
              <a:t>2</a:t>
            </a:fld>
            <a:endParaRPr lang="es-ES" sz="1200" smtClean="0"/>
          </a:p>
        </p:txBody>
      </p:sp>
      <p:sp>
        <p:nvSpPr>
          <p:cNvPr id="61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smtClean="0">
              <a:ea typeface="ＭＳ Ｐゴシック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6469726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5036891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36616949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38995553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="" xmlns:p14="http://schemas.microsoft.com/office/powerpoint/2010/main" val="31759955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72554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29538984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="" xmlns:p14="http://schemas.microsoft.com/office/powerpoint/2010/main" val="4180464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7595957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="" xmlns:p14="http://schemas.microsoft.com/office/powerpoint/2010/main" val="35410974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="" xmlns:p14="http://schemas.microsoft.com/office/powerpoint/2010/main" val="16049323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3" name="Text Box 89"/>
          <p:cNvSpPr txBox="1">
            <a:spLocks noChangeArrowheads="1"/>
          </p:cNvSpPr>
          <p:nvPr userDrawn="1"/>
        </p:nvSpPr>
        <p:spPr bwMode="auto">
          <a:xfrm>
            <a:off x="4005263" y="179388"/>
            <a:ext cx="26638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s-MX" sz="1400" b="1" smtClean="0">
                <a:solidFill>
                  <a:srgbClr val="0027A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PROCEDIMIENTO  DOCUMENTADO</a:t>
            </a:r>
          </a:p>
        </p:txBody>
      </p:sp>
      <p:sp>
        <p:nvSpPr>
          <p:cNvPr id="1027" name="AutoShape 90"/>
          <p:cNvSpPr>
            <a:spLocks noChangeArrowheads="1"/>
          </p:cNvSpPr>
          <p:nvPr userDrawn="1"/>
        </p:nvSpPr>
        <p:spPr bwMode="auto">
          <a:xfrm>
            <a:off x="1701800" y="468313"/>
            <a:ext cx="38877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>
                <a:latin typeface="Arial Narrow" pitchFamily="34" charset="0"/>
              </a:rPr>
              <a:t>Nombre:</a:t>
            </a:r>
          </a:p>
        </p:txBody>
      </p:sp>
      <p:sp>
        <p:nvSpPr>
          <p:cNvPr id="1028" name="Text Box 95"/>
          <p:cNvSpPr txBox="1">
            <a:spLocks noChangeArrowheads="1"/>
          </p:cNvSpPr>
          <p:nvPr userDrawn="1"/>
        </p:nvSpPr>
        <p:spPr bwMode="auto">
          <a:xfrm>
            <a:off x="2276475" y="468313"/>
            <a:ext cx="3313113" cy="35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/>
              <a:t>Programa</a:t>
            </a:r>
            <a:r>
              <a:rPr lang="es-MX" sz="1200" baseline="0" dirty="0" smtClean="0"/>
              <a:t> </a:t>
            </a:r>
            <a:r>
              <a:rPr lang="es-MX" sz="1200" dirty="0" smtClean="0"/>
              <a:t>Equidad y Genero</a:t>
            </a:r>
            <a:endParaRPr lang="es-ES" sz="1200" dirty="0" smtClean="0">
              <a:latin typeface="Arial Narrow" pitchFamily="34" charset="0"/>
            </a:endParaRPr>
          </a:p>
        </p:txBody>
      </p:sp>
      <p:sp>
        <p:nvSpPr>
          <p:cNvPr id="1029" name="AutoShape 97"/>
          <p:cNvSpPr>
            <a:spLocks noChangeArrowheads="1"/>
          </p:cNvSpPr>
          <p:nvPr userDrawn="1"/>
        </p:nvSpPr>
        <p:spPr bwMode="auto">
          <a:xfrm>
            <a:off x="5588000" y="468313"/>
            <a:ext cx="10810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ES" altLang="ko-KR" sz="1200" b="1" dirty="0">
                <a:latin typeface="Arial Narrow" pitchFamily="34" charset="0"/>
                <a:ea typeface="굴림" charset="-127"/>
              </a:rPr>
              <a:t>Pág.:</a:t>
            </a:r>
            <a:r>
              <a:rPr lang="es-ES" altLang="ko-KR" sz="1200" dirty="0">
                <a:latin typeface="Arial Narrow" pitchFamily="34" charset="0"/>
                <a:ea typeface="굴림" charset="-127"/>
              </a:rPr>
              <a:t>  </a:t>
            </a:r>
            <a:fld id="{BFA9251E-CE60-4922-90B1-25E3112CBB03}" type="slidenum">
              <a:rPr lang="es-ES" altLang="ko-KR" sz="1200">
                <a:latin typeface="Arial Narrow" pitchFamily="34" charset="0"/>
                <a:ea typeface="굴림" charset="-127"/>
              </a:rPr>
              <a:pPr algn="ctr"/>
              <a:t>‹Nº›</a:t>
            </a:fld>
            <a:r>
              <a:rPr lang="es-ES" altLang="ko-KR" sz="1200" dirty="0">
                <a:latin typeface="Arial Narrow" pitchFamily="34" charset="0"/>
                <a:ea typeface="굴림" charset="-127"/>
              </a:rPr>
              <a:t>   de   </a:t>
            </a:r>
            <a:r>
              <a:rPr lang="es-ES" altLang="ko-KR" sz="1200" dirty="0" smtClean="0">
                <a:latin typeface="Arial Narrow" pitchFamily="34" charset="0"/>
                <a:ea typeface="굴림" charset="-127"/>
              </a:rPr>
              <a:t>2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123" name="Text Box 99"/>
          <p:cNvSpPr txBox="1">
            <a:spLocks noChangeArrowheads="1"/>
          </p:cNvSpPr>
          <p:nvPr userDrawn="1"/>
        </p:nvSpPr>
        <p:spPr bwMode="auto">
          <a:xfrm>
            <a:off x="333375" y="8397875"/>
            <a:ext cx="316706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ES" sz="1200" b="1" dirty="0" smtClean="0">
                <a:latin typeface="Arial Narrow" pitchFamily="34" charset="0"/>
              </a:rPr>
              <a:t>Elaboró:</a:t>
            </a:r>
            <a:r>
              <a:rPr lang="es-ES" sz="1200" dirty="0" smtClean="0">
                <a:latin typeface="Arial Narrow" pitchFamily="34" charset="0"/>
              </a:rPr>
              <a:t> </a:t>
            </a:r>
            <a:r>
              <a:rPr lang="es-ES" sz="1200" dirty="0" smtClean="0">
                <a:latin typeface="Arial Narrow" pitchFamily="34" charset="0"/>
              </a:rPr>
              <a:t>Director </a:t>
            </a:r>
            <a:r>
              <a:rPr lang="es-ES" sz="1200" dirty="0" smtClean="0">
                <a:latin typeface="Arial Narrow" pitchFamily="34" charset="0"/>
              </a:rPr>
              <a:t>de Participación Ciudadana</a:t>
            </a:r>
          </a:p>
        </p:txBody>
      </p:sp>
      <p:sp>
        <p:nvSpPr>
          <p:cNvPr id="1124" name="Text Box 100"/>
          <p:cNvSpPr txBox="1">
            <a:spLocks noChangeArrowheads="1"/>
          </p:cNvSpPr>
          <p:nvPr userDrawn="1"/>
        </p:nvSpPr>
        <p:spPr bwMode="auto">
          <a:xfrm>
            <a:off x="333375" y="8151813"/>
            <a:ext cx="633571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100" b="1" smtClean="0">
                <a:latin typeface="Arial Narrow" pitchFamily="34" charset="0"/>
              </a:rPr>
              <a:t>SIMBOLOGÍA:</a:t>
            </a:r>
            <a:r>
              <a:rPr lang="es-MX" sz="1100" smtClean="0">
                <a:latin typeface="Arial Narrow" pitchFamily="34" charset="0"/>
              </a:rPr>
              <a:t>                    Inicio / Fin                  Actividad                       Decisión               Conector                 Dirección</a:t>
            </a:r>
            <a:endParaRPr lang="es-ES" sz="1100" smtClean="0">
              <a:latin typeface="Arial Narrow" pitchFamily="34" charset="0"/>
            </a:endParaRPr>
          </a:p>
        </p:txBody>
      </p:sp>
      <p:sp>
        <p:nvSpPr>
          <p:cNvPr id="1032" name="AutoShape 101"/>
          <p:cNvSpPr>
            <a:spLocks noChangeArrowheads="1"/>
          </p:cNvSpPr>
          <p:nvPr userDrawn="1"/>
        </p:nvSpPr>
        <p:spPr bwMode="auto">
          <a:xfrm>
            <a:off x="1414463" y="8172450"/>
            <a:ext cx="358775" cy="144463"/>
          </a:xfrm>
          <a:prstGeom prst="flowChartTerminator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/>
          </a:p>
        </p:txBody>
      </p:sp>
      <p:sp>
        <p:nvSpPr>
          <p:cNvPr id="1033" name="Rectangle 102"/>
          <p:cNvSpPr>
            <a:spLocks noChangeArrowheads="1"/>
          </p:cNvSpPr>
          <p:nvPr userDrawn="1"/>
        </p:nvSpPr>
        <p:spPr bwMode="auto">
          <a:xfrm>
            <a:off x="2565400" y="8172450"/>
            <a:ext cx="287338" cy="1476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pPr algn="ctr"/>
            <a:r>
              <a:rPr lang="es-MX" sz="300"/>
              <a:t> </a:t>
            </a:r>
            <a:endParaRPr lang="es-ES" sz="300"/>
          </a:p>
        </p:txBody>
      </p:sp>
      <p:sp>
        <p:nvSpPr>
          <p:cNvPr id="1034" name="AutoShape 103"/>
          <p:cNvSpPr>
            <a:spLocks noChangeArrowheads="1"/>
          </p:cNvSpPr>
          <p:nvPr userDrawn="1"/>
        </p:nvSpPr>
        <p:spPr bwMode="auto">
          <a:xfrm>
            <a:off x="3643313" y="8172450"/>
            <a:ext cx="433387" cy="144463"/>
          </a:xfrm>
          <a:prstGeom prst="flowChartExtra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>
            <a:spAutoFit/>
          </a:bodyPr>
          <a:lstStyle/>
          <a:p>
            <a:endParaRPr lang="es-MX"/>
          </a:p>
        </p:txBody>
      </p:sp>
      <p:sp>
        <p:nvSpPr>
          <p:cNvPr id="1035" name="Line 104"/>
          <p:cNvSpPr>
            <a:spLocks noChangeShapeType="1"/>
          </p:cNvSpPr>
          <p:nvPr userDrawn="1"/>
        </p:nvSpPr>
        <p:spPr bwMode="auto">
          <a:xfrm>
            <a:off x="5661025" y="8243888"/>
            <a:ext cx="287338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036" name="AutoShape 105"/>
          <p:cNvSpPr>
            <a:spLocks noChangeArrowheads="1"/>
          </p:cNvSpPr>
          <p:nvPr userDrawn="1"/>
        </p:nvSpPr>
        <p:spPr bwMode="auto">
          <a:xfrm>
            <a:off x="333375" y="8604250"/>
            <a:ext cx="3240088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37" name="AutoShape 106"/>
          <p:cNvSpPr>
            <a:spLocks noChangeArrowheads="1"/>
          </p:cNvSpPr>
          <p:nvPr userDrawn="1"/>
        </p:nvSpPr>
        <p:spPr bwMode="auto">
          <a:xfrm>
            <a:off x="333375" y="8394700"/>
            <a:ext cx="3240088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38" name="AutoShape 107"/>
          <p:cNvSpPr>
            <a:spLocks noChangeArrowheads="1"/>
          </p:cNvSpPr>
          <p:nvPr userDrawn="1"/>
        </p:nvSpPr>
        <p:spPr bwMode="auto">
          <a:xfrm>
            <a:off x="333375" y="8101013"/>
            <a:ext cx="6335713" cy="29368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132" name="Text Box 108"/>
          <p:cNvSpPr txBox="1">
            <a:spLocks noChangeArrowheads="1"/>
          </p:cNvSpPr>
          <p:nvPr userDrawn="1"/>
        </p:nvSpPr>
        <p:spPr bwMode="auto">
          <a:xfrm>
            <a:off x="3571875" y="8385175"/>
            <a:ext cx="309721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ES" sz="1200" b="1" smtClean="0">
                <a:latin typeface="Arial Narrow" pitchFamily="34" charset="0"/>
              </a:rPr>
              <a:t>Aprobó:</a:t>
            </a:r>
            <a:r>
              <a:rPr lang="es-ES" sz="1200" smtClean="0">
                <a:latin typeface="Arial Narrow" pitchFamily="34" charset="0"/>
              </a:rPr>
              <a:t> Representante del SGC</a:t>
            </a:r>
          </a:p>
        </p:txBody>
      </p:sp>
      <p:sp>
        <p:nvSpPr>
          <p:cNvPr id="1040" name="AutoShape 109"/>
          <p:cNvSpPr>
            <a:spLocks noChangeArrowheads="1"/>
          </p:cNvSpPr>
          <p:nvPr userDrawn="1"/>
        </p:nvSpPr>
        <p:spPr bwMode="auto">
          <a:xfrm>
            <a:off x="3573463" y="8604250"/>
            <a:ext cx="3095625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41" name="AutoShape 110"/>
          <p:cNvSpPr>
            <a:spLocks noChangeArrowheads="1"/>
          </p:cNvSpPr>
          <p:nvPr userDrawn="1"/>
        </p:nvSpPr>
        <p:spPr bwMode="auto">
          <a:xfrm>
            <a:off x="3573463" y="8394700"/>
            <a:ext cx="3095625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sp>
        <p:nvSpPr>
          <p:cNvPr id="1042" name="Oval 111"/>
          <p:cNvSpPr>
            <a:spLocks noChangeArrowheads="1"/>
          </p:cNvSpPr>
          <p:nvPr userDrawn="1"/>
        </p:nvSpPr>
        <p:spPr bwMode="auto">
          <a:xfrm>
            <a:off x="4797425" y="8172450"/>
            <a:ext cx="144463" cy="144463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043" name="AutoShape 139"/>
          <p:cNvSpPr>
            <a:spLocks noChangeArrowheads="1"/>
          </p:cNvSpPr>
          <p:nvPr userDrawn="1"/>
        </p:nvSpPr>
        <p:spPr bwMode="auto">
          <a:xfrm>
            <a:off x="5229225" y="827088"/>
            <a:ext cx="1439863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>
                <a:latin typeface="Arial Narrow" pitchFamily="34" charset="0"/>
              </a:rPr>
              <a:t>Clave:</a:t>
            </a:r>
          </a:p>
        </p:txBody>
      </p:sp>
      <p:sp>
        <p:nvSpPr>
          <p:cNvPr id="1044" name="AutoShape 142"/>
          <p:cNvSpPr>
            <a:spLocks noChangeArrowheads="1"/>
          </p:cNvSpPr>
          <p:nvPr userDrawn="1"/>
        </p:nvSpPr>
        <p:spPr bwMode="auto">
          <a:xfrm>
            <a:off x="4292600" y="827088"/>
            <a:ext cx="936625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>
                <a:latin typeface="Arial Narrow" pitchFamily="34" charset="0"/>
              </a:rPr>
              <a:t>Cambio:</a:t>
            </a:r>
            <a:r>
              <a:rPr lang="es-MX" sz="1200">
                <a:latin typeface="Arial Narrow" pitchFamily="34" charset="0"/>
              </a:rPr>
              <a:t>  </a:t>
            </a:r>
            <a:r>
              <a:rPr lang="es-MX" sz="1200" smtClean="0">
                <a:latin typeface="Arial Narrow" pitchFamily="34" charset="0"/>
              </a:rPr>
              <a:t>00</a:t>
            </a:r>
            <a:endParaRPr lang="es-MX" sz="1200" b="1">
              <a:latin typeface="Arial Narrow" pitchFamily="34" charset="0"/>
            </a:endParaRPr>
          </a:p>
        </p:txBody>
      </p:sp>
      <p:sp>
        <p:nvSpPr>
          <p:cNvPr id="1045" name="Text Box 144"/>
          <p:cNvSpPr txBox="1">
            <a:spLocks noChangeArrowheads="1"/>
          </p:cNvSpPr>
          <p:nvPr userDrawn="1"/>
        </p:nvSpPr>
        <p:spPr bwMode="auto">
          <a:xfrm>
            <a:off x="5734050" y="874713"/>
            <a:ext cx="865188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>
                <a:latin typeface="Arial Narrow" charset="0"/>
              </a:rPr>
              <a:t>P-OPE-34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46" name="AutoShape 140"/>
          <p:cNvSpPr>
            <a:spLocks noChangeArrowheads="1"/>
          </p:cNvSpPr>
          <p:nvPr userDrawn="1"/>
        </p:nvSpPr>
        <p:spPr bwMode="auto">
          <a:xfrm>
            <a:off x="1700213" y="827088"/>
            <a:ext cx="1296987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Emisión: </a:t>
            </a:r>
            <a:r>
              <a:rPr lang="es-MX" sz="1200" dirty="0" smtClean="0">
                <a:latin typeface="Arial Narrow" pitchFamily="34" charset="0"/>
              </a:rPr>
              <a:t>23-12-11</a:t>
            </a:r>
            <a:endParaRPr lang="es-MX" sz="1200" dirty="0">
              <a:latin typeface="Arial Narrow" pitchFamily="34" charset="0"/>
            </a:endParaRPr>
          </a:p>
        </p:txBody>
      </p:sp>
      <p:sp>
        <p:nvSpPr>
          <p:cNvPr id="1047" name="AutoShape 141"/>
          <p:cNvSpPr>
            <a:spLocks noChangeArrowheads="1"/>
          </p:cNvSpPr>
          <p:nvPr userDrawn="1"/>
        </p:nvSpPr>
        <p:spPr bwMode="auto">
          <a:xfrm>
            <a:off x="2997200" y="827088"/>
            <a:ext cx="12969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s-MX" sz="1200" b="1" dirty="0">
                <a:latin typeface="Arial Narrow" pitchFamily="34" charset="0"/>
              </a:rPr>
              <a:t>Revisión</a:t>
            </a:r>
            <a:r>
              <a:rPr lang="es-MX" sz="1100" b="1" dirty="0">
                <a:latin typeface="Arial Narrow" pitchFamily="34" charset="0"/>
              </a:rPr>
              <a:t>: </a:t>
            </a:r>
            <a:r>
              <a:rPr lang="es-MX" sz="1100" dirty="0" smtClean="0">
                <a:latin typeface="Arial Narrow" pitchFamily="34" charset="0"/>
              </a:rPr>
              <a:t>23-12-11</a:t>
            </a:r>
            <a:endParaRPr lang="es-MX" sz="1100" dirty="0">
              <a:latin typeface="Arial Narrow" pitchFamily="34" charset="0"/>
            </a:endParaRPr>
          </a:p>
        </p:txBody>
      </p:sp>
      <p:pic>
        <p:nvPicPr>
          <p:cNvPr id="1048" name="Imagen 1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450" y="468313"/>
            <a:ext cx="1655763" cy="719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25"/>
          <p:cNvSpPr txBox="1">
            <a:spLocks noChangeArrowheads="1"/>
          </p:cNvSpPr>
          <p:nvPr/>
        </p:nvSpPr>
        <p:spPr bwMode="auto">
          <a:xfrm>
            <a:off x="333375" y="4454525"/>
            <a:ext cx="6335713" cy="24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4. CONTROL DE CAMBIOS:</a:t>
            </a:r>
            <a:endParaRPr lang="es-ES" sz="1000" b="1">
              <a:latin typeface="Arial Narrow" pitchFamily="34" charset="0"/>
            </a:endParaRPr>
          </a:p>
        </p:txBody>
      </p:sp>
      <p:sp>
        <p:nvSpPr>
          <p:cNvPr id="2051" name="AutoShape 87"/>
          <p:cNvSpPr>
            <a:spLocks noChangeArrowheads="1"/>
          </p:cNvSpPr>
          <p:nvPr/>
        </p:nvSpPr>
        <p:spPr bwMode="auto">
          <a:xfrm>
            <a:off x="333375" y="1258888"/>
            <a:ext cx="6335713" cy="6769100"/>
          </a:xfrm>
          <a:prstGeom prst="roundRect">
            <a:avLst>
              <a:gd name="adj" fmla="val 1894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graphicFrame>
        <p:nvGraphicFramePr>
          <p:cNvPr id="2080" name="Group 32"/>
          <p:cNvGraphicFramePr>
            <a:graphicFrameLocks noGrp="1"/>
          </p:cNvGraphicFramePr>
          <p:nvPr/>
        </p:nvGraphicFramePr>
        <p:xfrm>
          <a:off x="476250" y="4841875"/>
          <a:ext cx="6048375" cy="889000"/>
        </p:xfrm>
        <a:graphic>
          <a:graphicData uri="http://schemas.openxmlformats.org/drawingml/2006/table">
            <a:tbl>
              <a:tblPr/>
              <a:tblGrid>
                <a:gridCol w="1146175"/>
                <a:gridCol w="3870325"/>
                <a:gridCol w="1031875"/>
              </a:tblGrid>
              <a:tr h="215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No. de Cambio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Descripción del Cambio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Fecha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49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00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Nueva Creación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</a:rPr>
                        <a:t>23-12-11</a:t>
                      </a: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074" name="Text Box 224"/>
          <p:cNvSpPr txBox="1">
            <a:spLocks noChangeArrowheads="1"/>
          </p:cNvSpPr>
          <p:nvPr/>
        </p:nvSpPr>
        <p:spPr bwMode="auto">
          <a:xfrm>
            <a:off x="336550" y="1366838"/>
            <a:ext cx="6340475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1. OBJETIVO. </a:t>
            </a:r>
            <a:r>
              <a:rPr lang="es-ES" sz="1000" dirty="0">
                <a:latin typeface="Arial Narrow" pitchFamily="34" charset="0"/>
              </a:rPr>
              <a:t>Asegurar que las actividades de vinculación cumplan con las expectativas del solicitante y cumpla con su objetivo la oferta a las Organizaciones de la Sociedad Civil.</a:t>
            </a:r>
          </a:p>
        </p:txBody>
      </p:sp>
      <p:sp>
        <p:nvSpPr>
          <p:cNvPr id="2075" name="Text Box 225"/>
          <p:cNvSpPr txBox="1">
            <a:spLocks noChangeArrowheads="1"/>
          </p:cNvSpPr>
          <p:nvPr/>
        </p:nvSpPr>
        <p:spPr bwMode="auto">
          <a:xfrm>
            <a:off x="342900" y="2159000"/>
            <a:ext cx="6326188" cy="2460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2. ALCANCE. </a:t>
            </a:r>
            <a:r>
              <a:rPr lang="es-ES_tradnl" sz="1000" dirty="0" smtClean="0">
                <a:latin typeface="Arial Narrow" pitchFamily="34" charset="0"/>
              </a:rPr>
              <a:t>Este procedimiento aplica para el cumplimiento y ejecución del programa de equidad y genero</a:t>
            </a:r>
            <a:r>
              <a:rPr lang="es-MX" sz="1000" dirty="0" smtClean="0">
                <a:latin typeface="Arial Narrow" pitchFamily="34" charset="0"/>
              </a:rPr>
              <a:t>.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2076" name="Text Box 226"/>
          <p:cNvSpPr txBox="1">
            <a:spLocks noChangeArrowheads="1"/>
          </p:cNvSpPr>
          <p:nvPr/>
        </p:nvSpPr>
        <p:spPr bwMode="auto">
          <a:xfrm>
            <a:off x="333375" y="2860675"/>
            <a:ext cx="6335713" cy="4770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712788" indent="-712788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just"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3. TERMINOLOGÍA.</a:t>
            </a:r>
          </a:p>
          <a:p>
            <a:pPr algn="just" eaLnBrk="1" hangingPunct="1">
              <a:spcBef>
                <a:spcPct val="50000"/>
              </a:spcBef>
            </a:pPr>
            <a:r>
              <a:rPr lang="es-ES_tradnl" sz="1000" b="1" dirty="0" smtClean="0">
                <a:latin typeface="Arial Narrow" pitchFamily="34" charset="0"/>
              </a:rPr>
              <a:t>Catalogo de vinculación:</a:t>
            </a:r>
            <a:endParaRPr lang="es-MX" sz="1000" b="1" dirty="0">
              <a:latin typeface="Arial Narrow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AutoShape 238"/>
          <p:cNvSpPr>
            <a:spLocks noChangeArrowheads="1"/>
          </p:cNvSpPr>
          <p:nvPr/>
        </p:nvSpPr>
        <p:spPr bwMode="auto">
          <a:xfrm>
            <a:off x="1557338" y="1331913"/>
            <a:ext cx="381635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Actividades </a:t>
            </a:r>
          </a:p>
        </p:txBody>
      </p:sp>
      <p:sp>
        <p:nvSpPr>
          <p:cNvPr id="3075" name="AutoShape 239"/>
          <p:cNvSpPr>
            <a:spLocks noChangeArrowheads="1"/>
          </p:cNvSpPr>
          <p:nvPr/>
        </p:nvSpPr>
        <p:spPr bwMode="auto">
          <a:xfrm>
            <a:off x="5373688" y="1331913"/>
            <a:ext cx="129540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Referencias</a:t>
            </a:r>
          </a:p>
        </p:txBody>
      </p:sp>
      <p:sp>
        <p:nvSpPr>
          <p:cNvPr id="3076" name="AutoShape 240"/>
          <p:cNvSpPr>
            <a:spLocks noChangeArrowheads="1"/>
          </p:cNvSpPr>
          <p:nvPr/>
        </p:nvSpPr>
        <p:spPr bwMode="auto">
          <a:xfrm>
            <a:off x="5372100" y="1619250"/>
            <a:ext cx="1314450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3077" name="AutoShape 241"/>
          <p:cNvSpPr>
            <a:spLocks noChangeArrowheads="1"/>
          </p:cNvSpPr>
          <p:nvPr/>
        </p:nvSpPr>
        <p:spPr bwMode="auto">
          <a:xfrm>
            <a:off x="1557338" y="1619250"/>
            <a:ext cx="3816350" cy="6408738"/>
          </a:xfrm>
          <a:prstGeom prst="roundRect">
            <a:avLst>
              <a:gd name="adj" fmla="val 2292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3078" name="AutoShape 242"/>
          <p:cNvSpPr>
            <a:spLocks noChangeArrowheads="1"/>
          </p:cNvSpPr>
          <p:nvPr/>
        </p:nvSpPr>
        <p:spPr bwMode="auto">
          <a:xfrm>
            <a:off x="333375" y="1619250"/>
            <a:ext cx="1223963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3079" name="AutoShape 534"/>
          <p:cNvSpPr>
            <a:spLocks noChangeArrowheads="1"/>
          </p:cNvSpPr>
          <p:nvPr/>
        </p:nvSpPr>
        <p:spPr bwMode="auto">
          <a:xfrm>
            <a:off x="333375" y="1331913"/>
            <a:ext cx="1223963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Responsable</a:t>
            </a:r>
          </a:p>
        </p:txBody>
      </p:sp>
      <p:sp>
        <p:nvSpPr>
          <p:cNvPr id="3080" name="AutoShape 648"/>
          <p:cNvSpPr>
            <a:spLocks noChangeArrowheads="1"/>
          </p:cNvSpPr>
          <p:nvPr/>
        </p:nvSpPr>
        <p:spPr bwMode="auto">
          <a:xfrm>
            <a:off x="3194050" y="1668463"/>
            <a:ext cx="614363" cy="165100"/>
          </a:xfrm>
          <a:prstGeom prst="roundRect">
            <a:avLst>
              <a:gd name="adj" fmla="val 50000"/>
            </a:avLst>
          </a:prstGeom>
          <a:solidFill>
            <a:srgbClr val="FFFF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 tIns="10800" bIns="10800" anchor="ctr"/>
          <a:lstStyle/>
          <a:p>
            <a:pPr algn="ctr">
              <a:lnSpc>
                <a:spcPct val="70000"/>
              </a:lnSpc>
            </a:pPr>
            <a:r>
              <a:rPr lang="es-MX" sz="900">
                <a:latin typeface="Arial Narrow" pitchFamily="34" charset="0"/>
              </a:rPr>
              <a:t>Inicio </a:t>
            </a:r>
          </a:p>
        </p:txBody>
      </p:sp>
      <p:cxnSp>
        <p:nvCxnSpPr>
          <p:cNvPr id="3081" name="AutoShape 649"/>
          <p:cNvCxnSpPr>
            <a:cxnSpLocks noChangeShapeType="1"/>
            <a:stCxn id="3080" idx="2"/>
            <a:endCxn id="3082" idx="0"/>
          </p:cNvCxnSpPr>
          <p:nvPr/>
        </p:nvCxnSpPr>
        <p:spPr bwMode="auto">
          <a:xfrm flipH="1">
            <a:off x="3498850" y="1833563"/>
            <a:ext cx="3175" cy="14605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3082" name="Rectangle 652"/>
          <p:cNvSpPr>
            <a:spLocks noChangeArrowheads="1"/>
          </p:cNvSpPr>
          <p:nvPr/>
        </p:nvSpPr>
        <p:spPr bwMode="auto">
          <a:xfrm>
            <a:off x="1698625" y="1979613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 smtClean="0"/>
              <a:t>Se elabora plan anual y se envía a Presidencia, Secretario Ejecutivo y Dirección General</a:t>
            </a:r>
            <a:endParaRPr lang="es-ES" sz="900" dirty="0"/>
          </a:p>
        </p:txBody>
      </p:sp>
      <p:sp>
        <p:nvSpPr>
          <p:cNvPr id="3083" name="Rectangle 653"/>
          <p:cNvSpPr>
            <a:spLocks noChangeArrowheads="1"/>
          </p:cNvSpPr>
          <p:nvPr/>
        </p:nvSpPr>
        <p:spPr bwMode="auto">
          <a:xfrm>
            <a:off x="1698625" y="2411413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900" dirty="0" smtClean="0"/>
              <a:t>Se  revisa plan anual y se incluyen mensualmente actividades requeridas por el IEPC o la dirección misma</a:t>
            </a:r>
            <a:endParaRPr lang="es-ES_tradnl" sz="900" dirty="0"/>
          </a:p>
        </p:txBody>
      </p:sp>
      <p:sp>
        <p:nvSpPr>
          <p:cNvPr id="3084" name="Rectangle 657"/>
          <p:cNvSpPr>
            <a:spLocks noChangeArrowheads="1"/>
          </p:cNvSpPr>
          <p:nvPr/>
        </p:nvSpPr>
        <p:spPr bwMode="auto">
          <a:xfrm>
            <a:off x="365125" y="1692275"/>
            <a:ext cx="1150938" cy="287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3085" name="Rectangle 660"/>
          <p:cNvSpPr>
            <a:spLocks noChangeArrowheads="1"/>
          </p:cNvSpPr>
          <p:nvPr/>
        </p:nvSpPr>
        <p:spPr bwMode="auto">
          <a:xfrm>
            <a:off x="333375" y="2888109"/>
            <a:ext cx="1223963" cy="312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cxnSp>
        <p:nvCxnSpPr>
          <p:cNvPr id="3090" name="AutoShape 681"/>
          <p:cNvCxnSpPr>
            <a:cxnSpLocks noChangeShapeType="1"/>
            <a:stCxn id="3082" idx="2"/>
            <a:endCxn id="3083" idx="0"/>
          </p:cNvCxnSpPr>
          <p:nvPr/>
        </p:nvCxnSpPr>
        <p:spPr bwMode="auto">
          <a:xfrm>
            <a:off x="3498850" y="2268538"/>
            <a:ext cx="0" cy="14287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3092" name="Rectangle 700"/>
          <p:cNvSpPr>
            <a:spLocks noChangeArrowheads="1"/>
          </p:cNvSpPr>
          <p:nvPr/>
        </p:nvSpPr>
        <p:spPr bwMode="auto">
          <a:xfrm>
            <a:off x="404813" y="2411413"/>
            <a:ext cx="1150937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>
                <a:latin typeface="Arial Narrow" pitchFamily="34" charset="0"/>
              </a:rPr>
              <a:t>Jefe de Departamento</a:t>
            </a:r>
          </a:p>
        </p:txBody>
      </p:sp>
      <p:sp>
        <p:nvSpPr>
          <p:cNvPr id="3093" name="Rectangle 701"/>
          <p:cNvSpPr>
            <a:spLocks noChangeArrowheads="1"/>
          </p:cNvSpPr>
          <p:nvPr/>
        </p:nvSpPr>
        <p:spPr bwMode="auto">
          <a:xfrm>
            <a:off x="333375" y="2700338"/>
            <a:ext cx="1223963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3095" name="Rectangle 660"/>
          <p:cNvSpPr>
            <a:spLocks noChangeArrowheads="1"/>
          </p:cNvSpPr>
          <p:nvPr/>
        </p:nvSpPr>
        <p:spPr bwMode="auto">
          <a:xfrm>
            <a:off x="333375" y="3348484"/>
            <a:ext cx="1223963" cy="212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3096" name="Rectangle 664"/>
          <p:cNvSpPr>
            <a:spLocks noChangeArrowheads="1"/>
          </p:cNvSpPr>
          <p:nvPr/>
        </p:nvSpPr>
        <p:spPr bwMode="auto">
          <a:xfrm>
            <a:off x="5373688" y="3348484"/>
            <a:ext cx="1295400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3098" name="Rectangle 666"/>
          <p:cNvSpPr>
            <a:spLocks noChangeArrowheads="1"/>
          </p:cNvSpPr>
          <p:nvPr/>
        </p:nvSpPr>
        <p:spPr bwMode="auto">
          <a:xfrm>
            <a:off x="5373688" y="2915097"/>
            <a:ext cx="1277937" cy="303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3113" name="1 CuadroTexto"/>
          <p:cNvSpPr txBox="1">
            <a:spLocks noChangeArrowheads="1"/>
          </p:cNvSpPr>
          <p:nvPr/>
        </p:nvSpPr>
        <p:spPr bwMode="auto">
          <a:xfrm>
            <a:off x="332656" y="1970420"/>
            <a:ext cx="122413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r>
              <a:rPr lang="es-MX" sz="900" dirty="0" smtClean="0">
                <a:latin typeface="Arial Narrow" pitchFamily="34" charset="0"/>
              </a:rPr>
              <a:t>Directora / Jefes de departamento</a:t>
            </a:r>
            <a:endParaRPr lang="es-MX" sz="900" dirty="0">
              <a:latin typeface="Arial Narrow" pitchFamily="34" charset="0"/>
            </a:endParaRPr>
          </a:p>
        </p:txBody>
      </p:sp>
      <p:sp>
        <p:nvSpPr>
          <p:cNvPr id="3114" name="4 CuadroTexto"/>
          <p:cNvSpPr txBox="1">
            <a:spLocks noChangeArrowheads="1"/>
          </p:cNvSpPr>
          <p:nvPr/>
        </p:nvSpPr>
        <p:spPr bwMode="auto">
          <a:xfrm>
            <a:off x="5373216" y="2267744"/>
            <a:ext cx="1277937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r>
              <a:rPr lang="es-MX" sz="900" dirty="0" smtClean="0">
                <a:latin typeface="Arial Narrow" pitchFamily="34" charset="0"/>
              </a:rPr>
              <a:t>IT-OPE-05 / IT-OPE-03 / IT-04 / IT-OPE-06</a:t>
            </a:r>
            <a:endParaRPr lang="es-MX" sz="900" dirty="0">
              <a:latin typeface="Arial Narrow" pitchFamily="34" charset="0"/>
            </a:endParaRPr>
          </a:p>
        </p:txBody>
      </p:sp>
      <p:sp>
        <p:nvSpPr>
          <p:cNvPr id="3126" name="4 CuadroTexto"/>
          <p:cNvSpPr txBox="1">
            <a:spLocks noChangeArrowheads="1"/>
          </p:cNvSpPr>
          <p:nvPr/>
        </p:nvSpPr>
        <p:spPr bwMode="auto">
          <a:xfrm>
            <a:off x="5373688" y="1965549"/>
            <a:ext cx="1079500" cy="230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r>
              <a:rPr lang="es-MX" sz="900" dirty="0">
                <a:latin typeface="Arial Narrow" pitchFamily="34" charset="0"/>
              </a:rPr>
              <a:t>- </a:t>
            </a:r>
            <a:r>
              <a:rPr lang="es-MX" sz="900" dirty="0" smtClean="0">
                <a:latin typeface="Arial Narrow" pitchFamily="34" charset="0"/>
              </a:rPr>
              <a:t>Plan anual </a:t>
            </a:r>
            <a:endParaRPr lang="es-MX" sz="900" dirty="0">
              <a:latin typeface="Arial Narrow" pitchFamily="34" charset="0"/>
            </a:endParaRPr>
          </a:p>
        </p:txBody>
      </p:sp>
      <p:cxnSp>
        <p:nvCxnSpPr>
          <p:cNvPr id="60" name="AutoShape 649"/>
          <p:cNvCxnSpPr>
            <a:cxnSpLocks noChangeShapeType="1"/>
            <a:endCxn id="61" idx="0"/>
          </p:cNvCxnSpPr>
          <p:nvPr/>
        </p:nvCxnSpPr>
        <p:spPr bwMode="auto">
          <a:xfrm flipH="1">
            <a:off x="3501033" y="2699792"/>
            <a:ext cx="3175" cy="14605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61" name="Rectangle 652"/>
          <p:cNvSpPr>
            <a:spLocks noChangeArrowheads="1"/>
          </p:cNvSpPr>
          <p:nvPr/>
        </p:nvSpPr>
        <p:spPr bwMode="auto">
          <a:xfrm>
            <a:off x="1700808" y="2845842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 smtClean="0"/>
              <a:t>Se gestionan los espacio y requisiciones materiales para realizar la actividad planeada</a:t>
            </a:r>
            <a:endParaRPr lang="es-ES" sz="900" dirty="0"/>
          </a:p>
        </p:txBody>
      </p:sp>
      <p:sp>
        <p:nvSpPr>
          <p:cNvPr id="62" name="Rectangle 653"/>
          <p:cNvSpPr>
            <a:spLocks noChangeArrowheads="1"/>
          </p:cNvSpPr>
          <p:nvPr/>
        </p:nvSpPr>
        <p:spPr bwMode="auto">
          <a:xfrm>
            <a:off x="1700808" y="3277642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900" dirty="0" smtClean="0"/>
              <a:t>Se define facilitador del taller con características necesaria para impartición de curso</a:t>
            </a:r>
            <a:endParaRPr lang="es-ES_tradnl" sz="900" dirty="0"/>
          </a:p>
        </p:txBody>
      </p:sp>
      <p:cxnSp>
        <p:nvCxnSpPr>
          <p:cNvPr id="63" name="AutoShape 681"/>
          <p:cNvCxnSpPr>
            <a:cxnSpLocks noChangeShapeType="1"/>
            <a:stCxn id="61" idx="2"/>
            <a:endCxn id="62" idx="0"/>
          </p:cNvCxnSpPr>
          <p:nvPr/>
        </p:nvCxnSpPr>
        <p:spPr bwMode="auto">
          <a:xfrm>
            <a:off x="3501033" y="3134767"/>
            <a:ext cx="0" cy="14287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cxnSp>
        <p:nvCxnSpPr>
          <p:cNvPr id="64" name="AutoShape 684"/>
          <p:cNvCxnSpPr>
            <a:cxnSpLocks noChangeShapeType="1"/>
            <a:stCxn id="62" idx="2"/>
            <a:endCxn id="79" idx="0"/>
          </p:cNvCxnSpPr>
          <p:nvPr/>
        </p:nvCxnSpPr>
        <p:spPr bwMode="auto">
          <a:xfrm>
            <a:off x="3501033" y="3566567"/>
            <a:ext cx="0" cy="155401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65" name="Rectangle 700"/>
          <p:cNvSpPr>
            <a:spLocks noChangeArrowheads="1"/>
          </p:cNvSpPr>
          <p:nvPr/>
        </p:nvSpPr>
        <p:spPr bwMode="auto">
          <a:xfrm>
            <a:off x="423020" y="3277642"/>
            <a:ext cx="1150937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Jefes de departamento / auxiliares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6" name="Rectangle 701"/>
          <p:cNvSpPr>
            <a:spLocks noChangeArrowheads="1"/>
          </p:cNvSpPr>
          <p:nvPr/>
        </p:nvSpPr>
        <p:spPr bwMode="auto">
          <a:xfrm>
            <a:off x="351582" y="3566567"/>
            <a:ext cx="1223963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67" name="1 CuadroTexto"/>
          <p:cNvSpPr txBox="1">
            <a:spLocks noChangeArrowheads="1"/>
          </p:cNvSpPr>
          <p:nvPr/>
        </p:nvSpPr>
        <p:spPr bwMode="auto">
          <a:xfrm>
            <a:off x="567482" y="2917279"/>
            <a:ext cx="792163" cy="231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r>
              <a:rPr lang="es-MX" sz="900" dirty="0" smtClean="0">
                <a:latin typeface="Arial Narrow" pitchFamily="34" charset="0"/>
              </a:rPr>
              <a:t>Directora</a:t>
            </a:r>
            <a:endParaRPr lang="es-MX" sz="900" dirty="0">
              <a:latin typeface="Arial Narrow" pitchFamily="34" charset="0"/>
            </a:endParaRPr>
          </a:p>
        </p:txBody>
      </p:sp>
      <p:sp>
        <p:nvSpPr>
          <p:cNvPr id="71" name="4 CuadroTexto"/>
          <p:cNvSpPr txBox="1">
            <a:spLocks noChangeArrowheads="1"/>
          </p:cNvSpPr>
          <p:nvPr/>
        </p:nvSpPr>
        <p:spPr bwMode="auto">
          <a:xfrm>
            <a:off x="5391423" y="3203848"/>
            <a:ext cx="1277937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r>
              <a:rPr lang="es-ES" sz="900" dirty="0" smtClean="0">
                <a:latin typeface="Arial Narrow" pitchFamily="34" charset="0"/>
              </a:rPr>
              <a:t>D</a:t>
            </a:r>
            <a:r>
              <a:rPr lang="es-MX" sz="900" dirty="0" smtClean="0">
                <a:latin typeface="Arial Narrow" pitchFamily="34" charset="0"/>
              </a:rPr>
              <a:t>iseño de curricula / plan anual</a:t>
            </a:r>
            <a:endParaRPr lang="es-MX" sz="900" dirty="0">
              <a:latin typeface="Arial Narrow" pitchFamily="34" charset="0"/>
            </a:endParaRPr>
          </a:p>
        </p:txBody>
      </p:sp>
      <p:sp>
        <p:nvSpPr>
          <p:cNvPr id="72" name="4 CuadroTexto"/>
          <p:cNvSpPr txBox="1">
            <a:spLocks noChangeArrowheads="1"/>
          </p:cNvSpPr>
          <p:nvPr/>
        </p:nvSpPr>
        <p:spPr bwMode="auto">
          <a:xfrm>
            <a:off x="5391895" y="2831778"/>
            <a:ext cx="1079500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r>
              <a:rPr lang="es-MX" sz="900" dirty="0" smtClean="0">
                <a:latin typeface="Arial Narrow" pitchFamily="34" charset="0"/>
              </a:rPr>
              <a:t>Diseño de curricula / plan anual</a:t>
            </a:r>
            <a:endParaRPr lang="es-MX" sz="900" dirty="0">
              <a:latin typeface="Arial Narrow" pitchFamily="34" charset="0"/>
            </a:endParaRPr>
          </a:p>
        </p:txBody>
      </p:sp>
      <p:sp>
        <p:nvSpPr>
          <p:cNvPr id="74" name="Rectangle 660"/>
          <p:cNvSpPr>
            <a:spLocks noChangeArrowheads="1"/>
          </p:cNvSpPr>
          <p:nvPr/>
        </p:nvSpPr>
        <p:spPr bwMode="auto">
          <a:xfrm>
            <a:off x="332656" y="3764235"/>
            <a:ext cx="1223963" cy="312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76" name="Rectangle 664"/>
          <p:cNvSpPr>
            <a:spLocks noChangeArrowheads="1"/>
          </p:cNvSpPr>
          <p:nvPr/>
        </p:nvSpPr>
        <p:spPr bwMode="auto">
          <a:xfrm>
            <a:off x="5372969" y="4224610"/>
            <a:ext cx="1295400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78" name="Rectangle 666"/>
          <p:cNvSpPr>
            <a:spLocks noChangeArrowheads="1"/>
          </p:cNvSpPr>
          <p:nvPr/>
        </p:nvSpPr>
        <p:spPr bwMode="auto">
          <a:xfrm>
            <a:off x="5372969" y="3791223"/>
            <a:ext cx="1277937" cy="303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79" name="Rectangle 652"/>
          <p:cNvSpPr>
            <a:spLocks noChangeArrowheads="1"/>
          </p:cNvSpPr>
          <p:nvPr/>
        </p:nvSpPr>
        <p:spPr bwMode="auto">
          <a:xfrm>
            <a:off x="1700808" y="3721968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 smtClean="0"/>
              <a:t>Se reúnen los recursos necesarios en el lugar designado y se acondiciona el lugar </a:t>
            </a:r>
            <a:endParaRPr lang="es-ES" sz="900" dirty="0"/>
          </a:p>
        </p:txBody>
      </p:sp>
      <p:sp>
        <p:nvSpPr>
          <p:cNvPr id="80" name="Rectangle 653"/>
          <p:cNvSpPr>
            <a:spLocks noChangeArrowheads="1"/>
          </p:cNvSpPr>
          <p:nvPr/>
        </p:nvSpPr>
        <p:spPr bwMode="auto">
          <a:xfrm>
            <a:off x="1700808" y="4153768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900" dirty="0" smtClean="0"/>
              <a:t>Se realiza la evaluación de curso y se recaban evidencias</a:t>
            </a:r>
            <a:endParaRPr lang="es-ES_tradnl" sz="900" dirty="0"/>
          </a:p>
        </p:txBody>
      </p:sp>
      <p:cxnSp>
        <p:nvCxnSpPr>
          <p:cNvPr id="81" name="AutoShape 681"/>
          <p:cNvCxnSpPr>
            <a:cxnSpLocks noChangeShapeType="1"/>
            <a:stCxn id="79" idx="2"/>
            <a:endCxn id="80" idx="0"/>
          </p:cNvCxnSpPr>
          <p:nvPr/>
        </p:nvCxnSpPr>
        <p:spPr bwMode="auto">
          <a:xfrm>
            <a:off x="3501033" y="4010893"/>
            <a:ext cx="0" cy="14287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cxnSp>
        <p:nvCxnSpPr>
          <p:cNvPr id="82" name="AutoShape 684"/>
          <p:cNvCxnSpPr>
            <a:cxnSpLocks noChangeShapeType="1"/>
            <a:stCxn id="80" idx="2"/>
            <a:endCxn id="90" idx="0"/>
          </p:cNvCxnSpPr>
          <p:nvPr/>
        </p:nvCxnSpPr>
        <p:spPr bwMode="auto">
          <a:xfrm>
            <a:off x="3501033" y="4442693"/>
            <a:ext cx="0" cy="27332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83" name="Rectangle 700"/>
          <p:cNvSpPr>
            <a:spLocks noChangeArrowheads="1"/>
          </p:cNvSpPr>
          <p:nvPr/>
        </p:nvSpPr>
        <p:spPr bwMode="auto">
          <a:xfrm>
            <a:off x="422301" y="4212084"/>
            <a:ext cx="1150937" cy="28790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>
                <a:latin typeface="Arial Narrow" pitchFamily="34" charset="0"/>
              </a:rPr>
              <a:t>Jefe de Jefes de departamento / auxiliares</a:t>
            </a:r>
          </a:p>
          <a:p>
            <a:pPr algn="ctr"/>
            <a:endParaRPr lang="es-ES" sz="900" dirty="0">
              <a:latin typeface="Arial Narrow" pitchFamily="34" charset="0"/>
            </a:endParaRPr>
          </a:p>
        </p:txBody>
      </p:sp>
      <p:sp>
        <p:nvSpPr>
          <p:cNvPr id="84" name="Rectangle 701"/>
          <p:cNvSpPr>
            <a:spLocks noChangeArrowheads="1"/>
          </p:cNvSpPr>
          <p:nvPr/>
        </p:nvSpPr>
        <p:spPr bwMode="auto">
          <a:xfrm>
            <a:off x="350863" y="4442693"/>
            <a:ext cx="1223963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85" name="1 CuadroTexto"/>
          <p:cNvSpPr txBox="1">
            <a:spLocks noChangeArrowheads="1"/>
          </p:cNvSpPr>
          <p:nvPr/>
        </p:nvSpPr>
        <p:spPr bwMode="auto">
          <a:xfrm>
            <a:off x="332656" y="3635896"/>
            <a:ext cx="122413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ctr"/>
            <a:r>
              <a:rPr lang="es-ES" sz="900" dirty="0">
                <a:latin typeface="Arial Narrow" pitchFamily="34" charset="0"/>
              </a:rPr>
              <a:t>Jefes de departamento / auxiliares</a:t>
            </a:r>
          </a:p>
        </p:txBody>
      </p:sp>
      <p:sp>
        <p:nvSpPr>
          <p:cNvPr id="86" name="4 CuadroTexto"/>
          <p:cNvSpPr txBox="1">
            <a:spLocks noChangeArrowheads="1"/>
          </p:cNvSpPr>
          <p:nvPr/>
        </p:nvSpPr>
        <p:spPr bwMode="auto">
          <a:xfrm>
            <a:off x="5390704" y="4067944"/>
            <a:ext cx="1277937" cy="5078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r>
              <a:rPr lang="es-ES" sz="900" dirty="0" smtClean="0">
                <a:latin typeface="Arial Narrow" pitchFamily="34" charset="0"/>
              </a:rPr>
              <a:t>F</a:t>
            </a:r>
            <a:r>
              <a:rPr lang="es-MX" sz="900" dirty="0" smtClean="0">
                <a:latin typeface="Arial Narrow" pitchFamily="34" charset="0"/>
              </a:rPr>
              <a:t>otos / evaluaciones de cursos / listas de asistencias</a:t>
            </a:r>
            <a:endParaRPr lang="es-MX" sz="900" dirty="0">
              <a:latin typeface="Arial Narrow" pitchFamily="34" charset="0"/>
            </a:endParaRPr>
          </a:p>
        </p:txBody>
      </p:sp>
      <p:sp>
        <p:nvSpPr>
          <p:cNvPr id="87" name="4 CuadroTexto"/>
          <p:cNvSpPr txBox="1">
            <a:spLocks noChangeArrowheads="1"/>
          </p:cNvSpPr>
          <p:nvPr/>
        </p:nvSpPr>
        <p:spPr bwMode="auto">
          <a:xfrm>
            <a:off x="5391176" y="3606279"/>
            <a:ext cx="1079500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r>
              <a:rPr lang="es-MX" sz="800" dirty="0" smtClean="0">
                <a:latin typeface="Arial Narrow" pitchFamily="34" charset="0"/>
              </a:rPr>
              <a:t>P-ADM-15 / check list acondicionamiento del lugar </a:t>
            </a:r>
            <a:endParaRPr lang="es-MX" sz="800" dirty="0">
              <a:latin typeface="Arial Narrow" pitchFamily="34" charset="0"/>
            </a:endParaRPr>
          </a:p>
        </p:txBody>
      </p:sp>
      <p:sp>
        <p:nvSpPr>
          <p:cNvPr id="88" name="Rectangle 660"/>
          <p:cNvSpPr>
            <a:spLocks noChangeArrowheads="1"/>
          </p:cNvSpPr>
          <p:nvPr/>
        </p:nvSpPr>
        <p:spPr bwMode="auto">
          <a:xfrm>
            <a:off x="332656" y="4786858"/>
            <a:ext cx="1223963" cy="212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90" name="Rectangle 653"/>
          <p:cNvSpPr>
            <a:spLocks noChangeArrowheads="1"/>
          </p:cNvSpPr>
          <p:nvPr/>
        </p:nvSpPr>
        <p:spPr bwMode="auto">
          <a:xfrm>
            <a:off x="1700808" y="4716016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 smtClean="0"/>
              <a:t>S</a:t>
            </a:r>
            <a:r>
              <a:rPr lang="es-ES_tradnl" sz="900" dirty="0" smtClean="0"/>
              <a:t>e emite reporte del taller y se envía a Dirección General con el Cronograma de actividades de participación ciudadana Adjunto.</a:t>
            </a:r>
            <a:endParaRPr lang="es-ES_tradnl" sz="900" dirty="0"/>
          </a:p>
        </p:txBody>
      </p:sp>
      <p:cxnSp>
        <p:nvCxnSpPr>
          <p:cNvPr id="91" name="AutoShape 684"/>
          <p:cNvCxnSpPr>
            <a:cxnSpLocks noChangeShapeType="1"/>
            <a:stCxn id="90" idx="2"/>
          </p:cNvCxnSpPr>
          <p:nvPr/>
        </p:nvCxnSpPr>
        <p:spPr bwMode="auto">
          <a:xfrm flipH="1">
            <a:off x="3501008" y="5004941"/>
            <a:ext cx="25" cy="287139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</p:cxnSp>
      <p:sp>
        <p:nvSpPr>
          <p:cNvPr id="92" name="Rectangle 700"/>
          <p:cNvSpPr>
            <a:spLocks noChangeArrowheads="1"/>
          </p:cNvSpPr>
          <p:nvPr/>
        </p:nvSpPr>
        <p:spPr bwMode="auto">
          <a:xfrm>
            <a:off x="422301" y="4716016"/>
            <a:ext cx="1150937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>
                <a:latin typeface="Arial Narrow" pitchFamily="34" charset="0"/>
              </a:rPr>
              <a:t>Jefe de Departamento</a:t>
            </a:r>
          </a:p>
        </p:txBody>
      </p:sp>
      <p:sp>
        <p:nvSpPr>
          <p:cNvPr id="93" name="Rectangle 701"/>
          <p:cNvSpPr>
            <a:spLocks noChangeArrowheads="1"/>
          </p:cNvSpPr>
          <p:nvPr/>
        </p:nvSpPr>
        <p:spPr bwMode="auto">
          <a:xfrm>
            <a:off x="350863" y="5004941"/>
            <a:ext cx="1223963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>
              <a:latin typeface="Arial Narrow" pitchFamily="34" charset="0"/>
            </a:endParaRPr>
          </a:p>
        </p:txBody>
      </p:sp>
      <p:sp>
        <p:nvSpPr>
          <p:cNvPr id="94" name="4 CuadroTexto"/>
          <p:cNvSpPr txBox="1">
            <a:spLocks noChangeArrowheads="1"/>
          </p:cNvSpPr>
          <p:nvPr/>
        </p:nvSpPr>
        <p:spPr bwMode="auto">
          <a:xfrm>
            <a:off x="5373216" y="4716016"/>
            <a:ext cx="1277937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/>
            <a:r>
              <a:rPr lang="es-ES_tradnl" sz="900" dirty="0" smtClean="0">
                <a:latin typeface="Arial Narrow" pitchFamily="34" charset="0"/>
              </a:rPr>
              <a:t>Informe final / cronograma</a:t>
            </a:r>
            <a:endParaRPr lang="es-MX" sz="900" dirty="0">
              <a:latin typeface="Arial Narrow" pitchFamily="34" charset="0"/>
            </a:endParaRPr>
          </a:p>
        </p:txBody>
      </p:sp>
      <p:sp>
        <p:nvSpPr>
          <p:cNvPr id="103" name="Oval 34"/>
          <p:cNvSpPr>
            <a:spLocks noChangeArrowheads="1"/>
          </p:cNvSpPr>
          <p:nvPr/>
        </p:nvSpPr>
        <p:spPr bwMode="auto">
          <a:xfrm>
            <a:off x="3140968" y="5292080"/>
            <a:ext cx="792088" cy="287338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900"/>
              <a:t>FIN</a:t>
            </a:r>
            <a:endParaRPr lang="es-ES" sz="9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8183</TotalTime>
  <Words>261</Words>
  <Application>Microsoft Office PowerPoint</Application>
  <PresentationFormat>Presentación en pantalla (4:3)</PresentationFormat>
  <Paragraphs>42</Paragraphs>
  <Slides>2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Diseño predeterminado</vt:lpstr>
      <vt:lpstr>Diapositiva 1</vt:lpstr>
      <vt:lpstr>Diapositiva 2</vt:lpstr>
    </vt:vector>
  </TitlesOfParts>
  <Company>El Dorado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Jorge de la Torre</dc:creator>
  <cp:lastModifiedBy>israel.perez</cp:lastModifiedBy>
  <cp:revision>318</cp:revision>
  <cp:lastPrinted>2012-01-20T18:46:29Z</cp:lastPrinted>
  <dcterms:created xsi:type="dcterms:W3CDTF">2003-10-28T18:20:03Z</dcterms:created>
  <dcterms:modified xsi:type="dcterms:W3CDTF">2014-07-14T19:32:53Z</dcterms:modified>
</cp:coreProperties>
</file>

<file path=docProps/thumbnail.jpeg>
</file>