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6" r:id="rId2"/>
    <p:sldId id="259" r:id="rId3"/>
  </p:sldIdLst>
  <p:sldSz cx="6858000" cy="9144000" type="screen4x3"/>
  <p:notesSz cx="6858000" cy="92964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7A2"/>
    <a:srgbClr val="990000"/>
    <a:srgbClr val="002EC0"/>
    <a:srgbClr val="002AC0"/>
    <a:srgbClr val="FF0000"/>
    <a:srgbClr val="66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614" autoAdjust="0"/>
    <p:restoredTop sz="96141" autoAdjust="0"/>
  </p:normalViewPr>
  <p:slideViewPr>
    <p:cSldViewPr>
      <p:cViewPr>
        <p:scale>
          <a:sx n="100" d="100"/>
          <a:sy n="100" d="100"/>
        </p:scale>
        <p:origin x="-1542" y="1554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0" d="100"/>
          <a:sy n="70" d="100"/>
        </p:scale>
        <p:origin x="-2568" y="-102"/>
      </p:cViewPr>
      <p:guideLst>
        <p:guide orient="horz" pos="2928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defTabSz="906463">
              <a:defRPr sz="12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algn="r" defTabSz="906463">
              <a:defRPr sz="12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defTabSz="906463">
              <a:defRPr sz="12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algn="r" defTabSz="906463">
              <a:defRPr sz="1200"/>
            </a:lvl1pPr>
          </a:lstStyle>
          <a:p>
            <a:pPr>
              <a:defRPr/>
            </a:pPr>
            <a:fld id="{31CE5442-9DDC-453C-94E3-64F69478A417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20900" y="696913"/>
            <a:ext cx="2616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416425"/>
            <a:ext cx="548640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noProof="0" smtClean="0"/>
              <a:t>Haga clic para modificar el estilo de texto del patrón</a:t>
            </a:r>
          </a:p>
          <a:p>
            <a:pPr lvl="1"/>
            <a:r>
              <a:rPr lang="es-ES" noProof="0" smtClean="0"/>
              <a:t>Segundo nivel</a:t>
            </a:r>
          </a:p>
          <a:p>
            <a:pPr lvl="2"/>
            <a:r>
              <a:rPr lang="es-ES" noProof="0" smtClean="0"/>
              <a:t>Tercer nivel</a:t>
            </a:r>
          </a:p>
          <a:p>
            <a:pPr lvl="3"/>
            <a:r>
              <a:rPr lang="es-ES" noProof="0" smtClean="0"/>
              <a:t>Cuarto nivel</a:t>
            </a:r>
          </a:p>
          <a:p>
            <a:pPr lvl="4"/>
            <a:r>
              <a:rPr lang="es-ES" noProof="0" smtClean="0"/>
              <a:t>Quinto nivel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2113D6E7-DE56-4694-AC2E-3579F2280675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3EC5909-54E7-4747-A43F-7AC711C42634}" type="slidenum">
              <a:rPr lang="es-ES" smtClean="0"/>
              <a:pPr/>
              <a:t>1</a:t>
            </a:fld>
            <a:endParaRPr lang="es-ES" smtClean="0"/>
          </a:p>
        </p:txBody>
      </p:sp>
      <p:sp>
        <p:nvSpPr>
          <p:cNvPr id="61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7"/>
          <p:cNvSpPr txBox="1">
            <a:spLocks noGrp="1" noChangeArrowheads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23C27FFA-F6C7-4EF3-95E2-70AD34F60506}" type="slidenum">
              <a:rPr lang="es-ES" sz="1200"/>
              <a:pPr algn="r"/>
              <a:t>2</a:t>
            </a:fld>
            <a:endParaRPr lang="es-ES" sz="1200"/>
          </a:p>
        </p:txBody>
      </p:sp>
      <p:sp>
        <p:nvSpPr>
          <p:cNvPr id="717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3" name="Text Box 89"/>
          <p:cNvSpPr txBox="1">
            <a:spLocks noChangeArrowheads="1"/>
          </p:cNvSpPr>
          <p:nvPr userDrawn="1"/>
        </p:nvSpPr>
        <p:spPr bwMode="auto">
          <a:xfrm>
            <a:off x="4005263" y="179388"/>
            <a:ext cx="26638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  <a:defRPr/>
            </a:pPr>
            <a:r>
              <a:rPr lang="es-MX" sz="1400" b="1" dirty="0">
                <a:solidFill>
                  <a:srgbClr val="0027A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PROCEDIMIENTO  DOCUMENTADO</a:t>
            </a:r>
          </a:p>
        </p:txBody>
      </p:sp>
      <p:sp>
        <p:nvSpPr>
          <p:cNvPr id="1114" name="AutoShape 90"/>
          <p:cNvSpPr>
            <a:spLocks noChangeArrowheads="1"/>
          </p:cNvSpPr>
          <p:nvPr userDrawn="1"/>
        </p:nvSpPr>
        <p:spPr bwMode="auto">
          <a:xfrm>
            <a:off x="1701800" y="468313"/>
            <a:ext cx="38877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r>
              <a:rPr lang="es-MX" sz="1200" b="1" dirty="0">
                <a:latin typeface="Arial Narrow" pitchFamily="34" charset="0"/>
              </a:rPr>
              <a:t>Nombre:</a:t>
            </a:r>
          </a:p>
        </p:txBody>
      </p:sp>
      <p:sp>
        <p:nvSpPr>
          <p:cNvPr id="1119" name="Text Box 95"/>
          <p:cNvSpPr txBox="1">
            <a:spLocks noChangeArrowheads="1"/>
          </p:cNvSpPr>
          <p:nvPr userDrawn="1"/>
        </p:nvSpPr>
        <p:spPr bwMode="auto">
          <a:xfrm>
            <a:off x="2276475" y="468313"/>
            <a:ext cx="3313113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spcBef>
                <a:spcPct val="50000"/>
              </a:spcBef>
              <a:defRPr/>
            </a:pPr>
            <a:r>
              <a:rPr lang="es-MX" sz="1200" dirty="0">
                <a:latin typeface="Arial Narrow" pitchFamily="34" charset="0"/>
              </a:rPr>
              <a:t> Quejas o reclamaciones</a:t>
            </a:r>
            <a:endParaRPr lang="es-ES" sz="1200" dirty="0">
              <a:latin typeface="Arial Narrow" pitchFamily="34" charset="0"/>
            </a:endParaRPr>
          </a:p>
        </p:txBody>
      </p:sp>
      <p:sp>
        <p:nvSpPr>
          <p:cNvPr id="1121" name="AutoShape 97"/>
          <p:cNvSpPr>
            <a:spLocks noChangeArrowheads="1"/>
          </p:cNvSpPr>
          <p:nvPr userDrawn="1"/>
        </p:nvSpPr>
        <p:spPr bwMode="auto">
          <a:xfrm>
            <a:off x="5588000" y="468313"/>
            <a:ext cx="10810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s-ES" altLang="ko-KR" sz="1200" b="1" dirty="0">
                <a:latin typeface="Arial Narrow" pitchFamily="34" charset="0"/>
                <a:ea typeface="굴림" charset="-127"/>
              </a:rPr>
              <a:t>Pág.:</a:t>
            </a:r>
            <a:r>
              <a:rPr lang="es-ES" altLang="ko-KR" sz="1200" dirty="0">
                <a:latin typeface="Arial Narrow" pitchFamily="34" charset="0"/>
                <a:ea typeface="굴림" charset="-127"/>
              </a:rPr>
              <a:t>  </a:t>
            </a:r>
            <a:fld id="{6B63C110-7777-4836-873E-0F5763EF657F}" type="slidenum">
              <a:rPr lang="es-ES" altLang="ko-KR" sz="1200">
                <a:latin typeface="Arial Narrow" pitchFamily="34" charset="0"/>
                <a:ea typeface="굴림" charset="-127"/>
              </a:rPr>
              <a:pPr algn="ctr">
                <a:defRPr/>
              </a:pPr>
              <a:t>‹Nº›</a:t>
            </a:fld>
            <a:r>
              <a:rPr lang="es-ES" altLang="ko-KR" sz="1200" dirty="0">
                <a:latin typeface="Arial Narrow" pitchFamily="34" charset="0"/>
                <a:ea typeface="굴림" charset="-127"/>
              </a:rPr>
              <a:t>   de   </a:t>
            </a:r>
            <a:r>
              <a:rPr lang="es-ES" altLang="ko-KR" sz="1200" dirty="0" smtClean="0">
                <a:latin typeface="Arial Narrow" pitchFamily="34" charset="0"/>
                <a:ea typeface="굴림" charset="-127"/>
              </a:rPr>
              <a:t>2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123" name="Text Box 99"/>
          <p:cNvSpPr txBox="1">
            <a:spLocks noChangeArrowheads="1"/>
          </p:cNvSpPr>
          <p:nvPr userDrawn="1"/>
        </p:nvSpPr>
        <p:spPr bwMode="auto">
          <a:xfrm>
            <a:off x="333375" y="8397875"/>
            <a:ext cx="316706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s-ES" sz="1200" b="1" dirty="0">
                <a:latin typeface="Arial Narrow" pitchFamily="34" charset="0"/>
              </a:rPr>
              <a:t>Elaboró:</a:t>
            </a:r>
            <a:r>
              <a:rPr lang="es-ES" sz="1200" dirty="0">
                <a:latin typeface="Arial Narrow" pitchFamily="34" charset="0"/>
              </a:rPr>
              <a:t> </a:t>
            </a:r>
            <a:r>
              <a:rPr lang="es-ES" sz="1100" dirty="0" smtClean="0">
                <a:latin typeface="Arial Narrow" pitchFamily="34" charset="0"/>
              </a:rPr>
              <a:t>Director </a:t>
            </a:r>
            <a:r>
              <a:rPr lang="es-ES" sz="1100" dirty="0" smtClean="0">
                <a:latin typeface="Arial Narrow" pitchFamily="34" charset="0"/>
              </a:rPr>
              <a:t>de Participación</a:t>
            </a:r>
            <a:r>
              <a:rPr lang="es-ES" sz="1100" baseline="0" dirty="0" smtClean="0">
                <a:latin typeface="Arial Narrow" pitchFamily="34" charset="0"/>
              </a:rPr>
              <a:t> Ciudadana</a:t>
            </a:r>
            <a:endParaRPr lang="es-ES" sz="1100" dirty="0">
              <a:latin typeface="Arial Narrow" pitchFamily="34" charset="0"/>
            </a:endParaRPr>
          </a:p>
        </p:txBody>
      </p:sp>
      <p:sp>
        <p:nvSpPr>
          <p:cNvPr id="1124" name="Text Box 100"/>
          <p:cNvSpPr txBox="1">
            <a:spLocks noChangeArrowheads="1"/>
          </p:cNvSpPr>
          <p:nvPr userDrawn="1"/>
        </p:nvSpPr>
        <p:spPr bwMode="auto">
          <a:xfrm>
            <a:off x="333375" y="8151813"/>
            <a:ext cx="633571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s-MX" sz="1100" b="1" dirty="0">
                <a:latin typeface="Arial Narrow" pitchFamily="34" charset="0"/>
              </a:rPr>
              <a:t>SIMBOLOGÍA:</a:t>
            </a:r>
            <a:r>
              <a:rPr lang="es-MX" sz="1100" dirty="0">
                <a:latin typeface="Arial Narrow" pitchFamily="34" charset="0"/>
              </a:rPr>
              <a:t>                    Inicio / Fin                  Actividad                       Decisión               Conector                 Dirección</a:t>
            </a:r>
            <a:endParaRPr lang="es-ES" sz="1100" dirty="0">
              <a:latin typeface="Arial Narrow" pitchFamily="34" charset="0"/>
            </a:endParaRPr>
          </a:p>
        </p:txBody>
      </p:sp>
      <p:sp>
        <p:nvSpPr>
          <p:cNvPr id="1125" name="AutoShape 101"/>
          <p:cNvSpPr>
            <a:spLocks noChangeArrowheads="1"/>
          </p:cNvSpPr>
          <p:nvPr userDrawn="1"/>
        </p:nvSpPr>
        <p:spPr bwMode="auto">
          <a:xfrm>
            <a:off x="1414463" y="8172450"/>
            <a:ext cx="358775" cy="144463"/>
          </a:xfrm>
          <a:prstGeom prst="flowChartTerminator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>
              <a:defRPr/>
            </a:pPr>
            <a:endParaRPr lang="es-MX" dirty="0"/>
          </a:p>
        </p:txBody>
      </p:sp>
      <p:sp>
        <p:nvSpPr>
          <p:cNvPr id="1126" name="Rectangle 102"/>
          <p:cNvSpPr>
            <a:spLocks noChangeArrowheads="1"/>
          </p:cNvSpPr>
          <p:nvPr userDrawn="1"/>
        </p:nvSpPr>
        <p:spPr bwMode="auto">
          <a:xfrm>
            <a:off x="2565400" y="8172450"/>
            <a:ext cx="287338" cy="1476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defRPr/>
            </a:pPr>
            <a:r>
              <a:rPr lang="es-MX" sz="300" dirty="0"/>
              <a:t> </a:t>
            </a:r>
            <a:endParaRPr lang="es-ES" sz="300" dirty="0"/>
          </a:p>
        </p:txBody>
      </p:sp>
      <p:sp>
        <p:nvSpPr>
          <p:cNvPr id="1127" name="AutoShape 103"/>
          <p:cNvSpPr>
            <a:spLocks noChangeArrowheads="1"/>
          </p:cNvSpPr>
          <p:nvPr userDrawn="1"/>
        </p:nvSpPr>
        <p:spPr bwMode="auto">
          <a:xfrm>
            <a:off x="3643313" y="8172450"/>
            <a:ext cx="433387" cy="144463"/>
          </a:xfrm>
          <a:prstGeom prst="flowChartExtra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>
              <a:defRPr/>
            </a:pPr>
            <a:endParaRPr lang="es-MX" dirty="0"/>
          </a:p>
        </p:txBody>
      </p:sp>
      <p:sp>
        <p:nvSpPr>
          <p:cNvPr id="1128" name="Line 104"/>
          <p:cNvSpPr>
            <a:spLocks noChangeShapeType="1"/>
          </p:cNvSpPr>
          <p:nvPr userDrawn="1"/>
        </p:nvSpPr>
        <p:spPr bwMode="auto">
          <a:xfrm>
            <a:off x="5661025" y="8243888"/>
            <a:ext cx="287338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pPr>
              <a:defRPr/>
            </a:pPr>
            <a:endParaRPr lang="es-MX" dirty="0"/>
          </a:p>
        </p:txBody>
      </p:sp>
      <p:sp>
        <p:nvSpPr>
          <p:cNvPr id="1129" name="AutoShape 105"/>
          <p:cNvSpPr>
            <a:spLocks noChangeArrowheads="1"/>
          </p:cNvSpPr>
          <p:nvPr userDrawn="1"/>
        </p:nvSpPr>
        <p:spPr bwMode="auto">
          <a:xfrm>
            <a:off x="333375" y="8604250"/>
            <a:ext cx="3240088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sz="1000" b="1" dirty="0">
              <a:latin typeface="Arial Narrow" pitchFamily="34" charset="0"/>
            </a:endParaRPr>
          </a:p>
        </p:txBody>
      </p:sp>
      <p:sp>
        <p:nvSpPr>
          <p:cNvPr id="1130" name="AutoShape 106"/>
          <p:cNvSpPr>
            <a:spLocks noChangeArrowheads="1"/>
          </p:cNvSpPr>
          <p:nvPr userDrawn="1"/>
        </p:nvSpPr>
        <p:spPr bwMode="auto">
          <a:xfrm>
            <a:off x="333375" y="8394700"/>
            <a:ext cx="3240088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sz="1000" b="1" dirty="0">
              <a:latin typeface="Arial Narrow" pitchFamily="34" charset="0"/>
            </a:endParaRPr>
          </a:p>
        </p:txBody>
      </p:sp>
      <p:sp>
        <p:nvSpPr>
          <p:cNvPr id="1131" name="AutoShape 107"/>
          <p:cNvSpPr>
            <a:spLocks noChangeArrowheads="1"/>
          </p:cNvSpPr>
          <p:nvPr userDrawn="1"/>
        </p:nvSpPr>
        <p:spPr bwMode="auto">
          <a:xfrm>
            <a:off x="333375" y="8101013"/>
            <a:ext cx="6335713" cy="29368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sz="1000" b="1" dirty="0">
              <a:latin typeface="Arial Narrow" pitchFamily="34" charset="0"/>
            </a:endParaRPr>
          </a:p>
        </p:txBody>
      </p:sp>
      <p:sp>
        <p:nvSpPr>
          <p:cNvPr id="1132" name="Text Box 108"/>
          <p:cNvSpPr txBox="1">
            <a:spLocks noChangeArrowheads="1"/>
          </p:cNvSpPr>
          <p:nvPr userDrawn="1"/>
        </p:nvSpPr>
        <p:spPr bwMode="auto">
          <a:xfrm>
            <a:off x="3571875" y="8385175"/>
            <a:ext cx="309721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s-ES" sz="1200" b="1" dirty="0">
                <a:latin typeface="Arial Narrow" pitchFamily="34" charset="0"/>
              </a:rPr>
              <a:t>Aprobó:</a:t>
            </a:r>
            <a:r>
              <a:rPr lang="es-ES" sz="1200" dirty="0">
                <a:latin typeface="Arial Narrow" pitchFamily="34" charset="0"/>
              </a:rPr>
              <a:t> Representante del SGC</a:t>
            </a:r>
          </a:p>
        </p:txBody>
      </p:sp>
      <p:sp>
        <p:nvSpPr>
          <p:cNvPr id="1133" name="AutoShape 109"/>
          <p:cNvSpPr>
            <a:spLocks noChangeArrowheads="1"/>
          </p:cNvSpPr>
          <p:nvPr userDrawn="1"/>
        </p:nvSpPr>
        <p:spPr bwMode="auto">
          <a:xfrm>
            <a:off x="3573463" y="8604250"/>
            <a:ext cx="3095625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sz="1000" b="1" dirty="0">
              <a:latin typeface="Arial Narrow" pitchFamily="34" charset="0"/>
            </a:endParaRPr>
          </a:p>
        </p:txBody>
      </p:sp>
      <p:sp>
        <p:nvSpPr>
          <p:cNvPr id="1134" name="AutoShape 110"/>
          <p:cNvSpPr>
            <a:spLocks noChangeArrowheads="1"/>
          </p:cNvSpPr>
          <p:nvPr userDrawn="1"/>
        </p:nvSpPr>
        <p:spPr bwMode="auto">
          <a:xfrm>
            <a:off x="3573463" y="8394700"/>
            <a:ext cx="3095625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sz="1000" b="1" dirty="0">
              <a:latin typeface="Arial Narrow" pitchFamily="34" charset="0"/>
            </a:endParaRPr>
          </a:p>
        </p:txBody>
      </p:sp>
      <p:sp>
        <p:nvSpPr>
          <p:cNvPr id="1135" name="Oval 111"/>
          <p:cNvSpPr>
            <a:spLocks noChangeArrowheads="1"/>
          </p:cNvSpPr>
          <p:nvPr userDrawn="1"/>
        </p:nvSpPr>
        <p:spPr bwMode="auto">
          <a:xfrm>
            <a:off x="4797425" y="8172450"/>
            <a:ext cx="144463" cy="144463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dirty="0"/>
          </a:p>
        </p:txBody>
      </p:sp>
      <p:sp>
        <p:nvSpPr>
          <p:cNvPr id="25" name="AutoShape 139"/>
          <p:cNvSpPr>
            <a:spLocks noChangeArrowheads="1"/>
          </p:cNvSpPr>
          <p:nvPr userDrawn="1"/>
        </p:nvSpPr>
        <p:spPr bwMode="auto">
          <a:xfrm>
            <a:off x="5229225" y="827088"/>
            <a:ext cx="1439863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r>
              <a:rPr lang="es-MX" sz="1200" b="1" dirty="0">
                <a:latin typeface="Arial Narrow" pitchFamily="34" charset="0"/>
              </a:rPr>
              <a:t>Clave:</a:t>
            </a:r>
          </a:p>
        </p:txBody>
      </p:sp>
      <p:sp>
        <p:nvSpPr>
          <p:cNvPr id="28" name="AutoShape 142"/>
          <p:cNvSpPr>
            <a:spLocks noChangeArrowheads="1"/>
          </p:cNvSpPr>
          <p:nvPr userDrawn="1"/>
        </p:nvSpPr>
        <p:spPr bwMode="auto">
          <a:xfrm>
            <a:off x="4292600" y="827088"/>
            <a:ext cx="936625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r>
              <a:rPr lang="es-MX" sz="1200" b="1">
                <a:latin typeface="Arial Narrow" pitchFamily="34" charset="0"/>
              </a:rPr>
              <a:t>Cambio:</a:t>
            </a:r>
            <a:r>
              <a:rPr lang="es-MX" sz="1200">
                <a:latin typeface="Arial Narrow" pitchFamily="34" charset="0"/>
              </a:rPr>
              <a:t>  00</a:t>
            </a:r>
            <a:endParaRPr lang="es-MX" sz="1200" b="1">
              <a:latin typeface="Arial Narrow" pitchFamily="34" charset="0"/>
            </a:endParaRPr>
          </a:p>
        </p:txBody>
      </p:sp>
      <p:sp>
        <p:nvSpPr>
          <p:cNvPr id="29" name="Text Box 144"/>
          <p:cNvSpPr txBox="1">
            <a:spLocks noChangeArrowheads="1"/>
          </p:cNvSpPr>
          <p:nvPr userDrawn="1"/>
        </p:nvSpPr>
        <p:spPr bwMode="auto">
          <a:xfrm>
            <a:off x="5734050" y="874713"/>
            <a:ext cx="86518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s-MX" sz="1200" dirty="0">
                <a:latin typeface="Arial Narrow" pitchFamily="34" charset="0"/>
              </a:rPr>
              <a:t>P-COM-03</a:t>
            </a:r>
            <a:endParaRPr lang="es-ES" sz="1200" dirty="0">
              <a:latin typeface="Arial Narrow" pitchFamily="34" charset="0"/>
            </a:endParaRPr>
          </a:p>
        </p:txBody>
      </p:sp>
      <p:sp>
        <p:nvSpPr>
          <p:cNvPr id="26" name="AutoShape 140"/>
          <p:cNvSpPr>
            <a:spLocks noChangeArrowheads="1"/>
          </p:cNvSpPr>
          <p:nvPr userDrawn="1"/>
        </p:nvSpPr>
        <p:spPr bwMode="auto">
          <a:xfrm>
            <a:off x="1700213" y="827088"/>
            <a:ext cx="1296987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r>
              <a:rPr lang="es-MX" sz="1200" b="1" dirty="0">
                <a:latin typeface="Arial Narrow" pitchFamily="34" charset="0"/>
              </a:rPr>
              <a:t>Emisión: </a:t>
            </a:r>
            <a:r>
              <a:rPr lang="es-MX" sz="1200" dirty="0" smtClean="0">
                <a:latin typeface="Arial Narrow" pitchFamily="34" charset="0"/>
              </a:rPr>
              <a:t>17-11-11</a:t>
            </a:r>
            <a:endParaRPr lang="es-MX" sz="1200" dirty="0">
              <a:latin typeface="Arial Narrow" pitchFamily="34" charset="0"/>
            </a:endParaRPr>
          </a:p>
        </p:txBody>
      </p:sp>
      <p:sp>
        <p:nvSpPr>
          <p:cNvPr id="27" name="AutoShape 141"/>
          <p:cNvSpPr>
            <a:spLocks noChangeArrowheads="1"/>
          </p:cNvSpPr>
          <p:nvPr userDrawn="1"/>
        </p:nvSpPr>
        <p:spPr bwMode="auto">
          <a:xfrm>
            <a:off x="2997200" y="827088"/>
            <a:ext cx="12969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r>
              <a:rPr lang="es-MX" sz="1200" b="1" dirty="0">
                <a:latin typeface="Arial Narrow" pitchFamily="34" charset="0"/>
              </a:rPr>
              <a:t>Revisión: </a:t>
            </a:r>
            <a:r>
              <a:rPr lang="es-MX" sz="1200" dirty="0" smtClean="0">
                <a:latin typeface="Arial Narrow" pitchFamily="34" charset="0"/>
              </a:rPr>
              <a:t>17-11-11</a:t>
            </a:r>
            <a:endParaRPr lang="es-MX" sz="1200" dirty="0">
              <a:latin typeface="Arial Narrow" pitchFamily="34" charset="0"/>
            </a:endParaRPr>
          </a:p>
        </p:txBody>
      </p:sp>
      <p:pic>
        <p:nvPicPr>
          <p:cNvPr id="30" name="Imagen 1"/>
          <p:cNvPicPr>
            <a:picLocks noChangeAspect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44450" y="468313"/>
            <a:ext cx="1655763" cy="719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25"/>
          <p:cNvSpPr txBox="1">
            <a:spLocks noChangeArrowheads="1"/>
          </p:cNvSpPr>
          <p:nvPr/>
        </p:nvSpPr>
        <p:spPr bwMode="auto">
          <a:xfrm>
            <a:off x="333375" y="4454525"/>
            <a:ext cx="6335713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4. CONTROL DE CAMBIOS:</a:t>
            </a:r>
            <a:endParaRPr lang="es-ES" sz="1000" b="1">
              <a:latin typeface="Arial Narrow" pitchFamily="34" charset="0"/>
            </a:endParaRPr>
          </a:p>
        </p:txBody>
      </p:sp>
      <p:sp>
        <p:nvSpPr>
          <p:cNvPr id="2051" name="AutoShape 87"/>
          <p:cNvSpPr>
            <a:spLocks noChangeArrowheads="1"/>
          </p:cNvSpPr>
          <p:nvPr/>
        </p:nvSpPr>
        <p:spPr bwMode="auto">
          <a:xfrm>
            <a:off x="333375" y="1258888"/>
            <a:ext cx="6335713" cy="6769100"/>
          </a:xfrm>
          <a:prstGeom prst="roundRect">
            <a:avLst>
              <a:gd name="adj" fmla="val 1894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graphicFrame>
        <p:nvGraphicFramePr>
          <p:cNvPr id="2080" name="Group 32"/>
          <p:cNvGraphicFramePr>
            <a:graphicFrameLocks noGrp="1"/>
          </p:cNvGraphicFramePr>
          <p:nvPr/>
        </p:nvGraphicFramePr>
        <p:xfrm>
          <a:off x="476250" y="4841875"/>
          <a:ext cx="6048375" cy="889000"/>
        </p:xfrm>
        <a:graphic>
          <a:graphicData uri="http://schemas.openxmlformats.org/drawingml/2006/table">
            <a:tbl>
              <a:tblPr/>
              <a:tblGrid>
                <a:gridCol w="1146175"/>
                <a:gridCol w="3870325"/>
                <a:gridCol w="1031875"/>
              </a:tblGrid>
              <a:tr h="215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cs typeface="Times New Roman" pitchFamily="18" charset="0"/>
                        </a:rPr>
                        <a:t>No. de Cambio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cs typeface="Times New Roman" pitchFamily="18" charset="0"/>
                        </a:rPr>
                        <a:t>Descripción del Cambio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cs typeface="Times New Roman" pitchFamily="18" charset="0"/>
                        </a:rPr>
                        <a:t>Fecha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49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cs typeface="Times New Roman" pitchFamily="18" charset="0"/>
                        </a:rPr>
                        <a:t>00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cs typeface="Times New Roman" pitchFamily="18" charset="0"/>
                        </a:rPr>
                        <a:t>Nueva Creación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</a:rPr>
                        <a:t>17-11-11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074" name="Text Box 224"/>
          <p:cNvSpPr txBox="1">
            <a:spLocks noChangeArrowheads="1"/>
          </p:cNvSpPr>
          <p:nvPr/>
        </p:nvSpPr>
        <p:spPr bwMode="auto">
          <a:xfrm>
            <a:off x="336550" y="1366838"/>
            <a:ext cx="6340475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1. OBJETIVO. </a:t>
            </a:r>
            <a:r>
              <a:rPr lang="es-MX" sz="1000" dirty="0">
                <a:latin typeface="Arial Narrow" pitchFamily="34" charset="0"/>
              </a:rPr>
              <a:t>Recopilar y dar seguimiento a la información recibida por parte de </a:t>
            </a:r>
            <a:r>
              <a:rPr lang="es-MX" sz="1000" dirty="0" smtClean="0">
                <a:latin typeface="Arial Narrow" pitchFamily="34" charset="0"/>
              </a:rPr>
              <a:t>la Ciudadanía referente </a:t>
            </a:r>
            <a:r>
              <a:rPr lang="es-MX" sz="1000" dirty="0">
                <a:latin typeface="Arial Narrow" pitchFamily="34" charset="0"/>
              </a:rPr>
              <a:t>a quejas y reclamaciones del </a:t>
            </a:r>
            <a:r>
              <a:rPr lang="es-MX" sz="1000" dirty="0" smtClean="0">
                <a:latin typeface="Arial Narrow" pitchFamily="34" charset="0"/>
              </a:rPr>
              <a:t> servicio </a:t>
            </a:r>
            <a:r>
              <a:rPr lang="es-MX" sz="1000" dirty="0">
                <a:latin typeface="Arial Narrow" pitchFamily="34" charset="0"/>
              </a:rPr>
              <a:t>recibido, de manera que se </a:t>
            </a:r>
            <a:r>
              <a:rPr lang="es-MX" sz="1000" dirty="0" smtClean="0">
                <a:latin typeface="Arial Narrow" pitchFamily="34" charset="0"/>
              </a:rPr>
              <a:t>Informe a todo el personal sobre las quejas recibidas.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2075" name="Text Box 225"/>
          <p:cNvSpPr txBox="1">
            <a:spLocks noChangeArrowheads="1"/>
          </p:cNvSpPr>
          <p:nvPr/>
        </p:nvSpPr>
        <p:spPr bwMode="auto">
          <a:xfrm>
            <a:off x="342900" y="2159000"/>
            <a:ext cx="6326188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2. ALCANCE. </a:t>
            </a:r>
            <a:r>
              <a:rPr lang="es-ES" sz="1000" dirty="0">
                <a:latin typeface="Arial Narrow" pitchFamily="34" charset="0"/>
              </a:rPr>
              <a:t>Este proceso aplica a las quejas y </a:t>
            </a:r>
            <a:r>
              <a:rPr lang="es-ES" sz="1000" dirty="0" smtClean="0">
                <a:latin typeface="Arial Narrow" pitchFamily="34" charset="0"/>
              </a:rPr>
              <a:t>reclamaciones que la ciudadanía haga llegar al Instituto mediante el buzón.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2076" name="Text Box 226"/>
          <p:cNvSpPr txBox="1">
            <a:spLocks noChangeArrowheads="1"/>
          </p:cNvSpPr>
          <p:nvPr/>
        </p:nvSpPr>
        <p:spPr bwMode="auto">
          <a:xfrm>
            <a:off x="333375" y="2860675"/>
            <a:ext cx="6335713" cy="473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712788" indent="-712788" algn="just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3. TERMINOLOGÍA.</a:t>
            </a:r>
          </a:p>
          <a:p>
            <a:pPr marL="712788" indent="-712788" algn="just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No Aplica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AutoShape 238"/>
          <p:cNvSpPr>
            <a:spLocks noChangeArrowheads="1"/>
          </p:cNvSpPr>
          <p:nvPr/>
        </p:nvSpPr>
        <p:spPr bwMode="auto">
          <a:xfrm>
            <a:off x="1557338" y="1331913"/>
            <a:ext cx="381635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Actividades </a:t>
            </a:r>
          </a:p>
        </p:txBody>
      </p:sp>
      <p:sp>
        <p:nvSpPr>
          <p:cNvPr id="3075" name="AutoShape 239"/>
          <p:cNvSpPr>
            <a:spLocks noChangeArrowheads="1"/>
          </p:cNvSpPr>
          <p:nvPr/>
        </p:nvSpPr>
        <p:spPr bwMode="auto">
          <a:xfrm>
            <a:off x="5373688" y="1331913"/>
            <a:ext cx="129540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Referencias</a:t>
            </a:r>
          </a:p>
        </p:txBody>
      </p:sp>
      <p:sp>
        <p:nvSpPr>
          <p:cNvPr id="3076" name="AutoShape 240"/>
          <p:cNvSpPr>
            <a:spLocks noChangeArrowheads="1"/>
          </p:cNvSpPr>
          <p:nvPr/>
        </p:nvSpPr>
        <p:spPr bwMode="auto">
          <a:xfrm>
            <a:off x="5373688" y="1619250"/>
            <a:ext cx="1295400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3077" name="AutoShape 241"/>
          <p:cNvSpPr>
            <a:spLocks noChangeArrowheads="1"/>
          </p:cNvSpPr>
          <p:nvPr/>
        </p:nvSpPr>
        <p:spPr bwMode="auto">
          <a:xfrm>
            <a:off x="1557338" y="1619250"/>
            <a:ext cx="3816350" cy="6408738"/>
          </a:xfrm>
          <a:prstGeom prst="roundRect">
            <a:avLst>
              <a:gd name="adj" fmla="val 2292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3078" name="AutoShape 242"/>
          <p:cNvSpPr>
            <a:spLocks noChangeArrowheads="1"/>
          </p:cNvSpPr>
          <p:nvPr/>
        </p:nvSpPr>
        <p:spPr bwMode="auto">
          <a:xfrm>
            <a:off x="333375" y="1619250"/>
            <a:ext cx="1223963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3079" name="AutoShape 534"/>
          <p:cNvSpPr>
            <a:spLocks noChangeArrowheads="1"/>
          </p:cNvSpPr>
          <p:nvPr/>
        </p:nvSpPr>
        <p:spPr bwMode="auto">
          <a:xfrm>
            <a:off x="333375" y="1331913"/>
            <a:ext cx="1223963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Responsable</a:t>
            </a:r>
          </a:p>
        </p:txBody>
      </p:sp>
      <p:cxnSp>
        <p:nvCxnSpPr>
          <p:cNvPr id="3080" name="AutoShape 700"/>
          <p:cNvCxnSpPr>
            <a:cxnSpLocks noChangeShapeType="1"/>
            <a:stCxn id="3081" idx="2"/>
            <a:endCxn id="3082" idx="0"/>
          </p:cNvCxnSpPr>
          <p:nvPr/>
        </p:nvCxnSpPr>
        <p:spPr bwMode="auto">
          <a:xfrm rot="5400000">
            <a:off x="3385344" y="2008982"/>
            <a:ext cx="160337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3081" name="AutoShape 701"/>
          <p:cNvSpPr>
            <a:spLocks noChangeArrowheads="1"/>
          </p:cNvSpPr>
          <p:nvPr/>
        </p:nvSpPr>
        <p:spPr bwMode="auto">
          <a:xfrm>
            <a:off x="3141663" y="1785938"/>
            <a:ext cx="647700" cy="142875"/>
          </a:xfrm>
          <a:prstGeom prst="roundRect">
            <a:avLst>
              <a:gd name="adj" fmla="val 50000"/>
            </a:avLst>
          </a:prstGeom>
          <a:solidFill>
            <a:srgbClr val="FFFFFF"/>
          </a:soli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 anchor="ctr"/>
          <a:lstStyle/>
          <a:p>
            <a:pPr algn="ctr">
              <a:lnSpc>
                <a:spcPct val="70000"/>
              </a:lnSpc>
            </a:pPr>
            <a:r>
              <a:rPr lang="es-MX" sz="900">
                <a:latin typeface="Arial Narrow" pitchFamily="34" charset="0"/>
              </a:rPr>
              <a:t>Inicio</a:t>
            </a:r>
          </a:p>
        </p:txBody>
      </p:sp>
      <p:sp>
        <p:nvSpPr>
          <p:cNvPr id="3082" name="Text Box 702"/>
          <p:cNvSpPr txBox="1">
            <a:spLocks noChangeArrowheads="1"/>
          </p:cNvSpPr>
          <p:nvPr/>
        </p:nvSpPr>
        <p:spPr bwMode="auto">
          <a:xfrm>
            <a:off x="1628775" y="2089150"/>
            <a:ext cx="3671888" cy="20637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ts val="900"/>
              </a:lnSpc>
            </a:pPr>
            <a:r>
              <a:rPr lang="es-MX" sz="900" dirty="0" smtClean="0">
                <a:latin typeface="Arial Narrow" pitchFamily="34" charset="0"/>
              </a:rPr>
              <a:t>Se recibe queja o reclamación</a:t>
            </a:r>
            <a:endParaRPr lang="es-MX" sz="900" dirty="0">
              <a:latin typeface="Arial Narrow" pitchFamily="34" charset="0"/>
            </a:endParaRPr>
          </a:p>
        </p:txBody>
      </p:sp>
      <p:sp>
        <p:nvSpPr>
          <p:cNvPr id="3083" name="Text Box 704"/>
          <p:cNvSpPr txBox="1">
            <a:spLocks noChangeArrowheads="1"/>
          </p:cNvSpPr>
          <p:nvPr/>
        </p:nvSpPr>
        <p:spPr bwMode="auto">
          <a:xfrm>
            <a:off x="5373688" y="2000250"/>
            <a:ext cx="1295400" cy="369332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MX" sz="900" dirty="0">
                <a:latin typeface="Arial Narrow" pitchFamily="34" charset="0"/>
              </a:rPr>
              <a:t>Vía Telefónica / E-mail / </a:t>
            </a:r>
            <a:r>
              <a:rPr lang="es-MX" sz="900" dirty="0" smtClean="0">
                <a:latin typeface="Arial Narrow" pitchFamily="34" charset="0"/>
              </a:rPr>
              <a:t>Verbal / Buzón</a:t>
            </a:r>
            <a:endParaRPr lang="es-MX" sz="900" dirty="0">
              <a:latin typeface="Arial Narrow" pitchFamily="34" charset="0"/>
            </a:endParaRPr>
          </a:p>
        </p:txBody>
      </p:sp>
      <p:cxnSp>
        <p:nvCxnSpPr>
          <p:cNvPr id="3084" name="AutoShape 705"/>
          <p:cNvCxnSpPr>
            <a:cxnSpLocks noChangeShapeType="1"/>
            <a:stCxn id="3082" idx="2"/>
            <a:endCxn id="3085" idx="0"/>
          </p:cNvCxnSpPr>
          <p:nvPr/>
        </p:nvCxnSpPr>
        <p:spPr bwMode="auto">
          <a:xfrm rot="5400000">
            <a:off x="3336131" y="2423319"/>
            <a:ext cx="2571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3085" name="Text Box 706"/>
          <p:cNvSpPr txBox="1">
            <a:spLocks noChangeArrowheads="1"/>
          </p:cNvSpPr>
          <p:nvPr/>
        </p:nvSpPr>
        <p:spPr bwMode="auto">
          <a:xfrm>
            <a:off x="1628775" y="2551113"/>
            <a:ext cx="3671888" cy="19685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ts val="900"/>
              </a:lnSpc>
            </a:pPr>
            <a:r>
              <a:rPr lang="es-MX" sz="900" dirty="0">
                <a:latin typeface="Arial Narrow" pitchFamily="34" charset="0"/>
              </a:rPr>
              <a:t>Recaba información y elabora formato de Queja y/o Reclamación correspondiente</a:t>
            </a:r>
          </a:p>
        </p:txBody>
      </p:sp>
      <p:sp>
        <p:nvSpPr>
          <p:cNvPr id="3086" name="Text Box 708"/>
          <p:cNvSpPr txBox="1">
            <a:spLocks noChangeArrowheads="1"/>
          </p:cNvSpPr>
          <p:nvPr/>
        </p:nvSpPr>
        <p:spPr bwMode="auto">
          <a:xfrm>
            <a:off x="5373688" y="2543175"/>
            <a:ext cx="1279525" cy="22860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MX" sz="900" dirty="0">
                <a:latin typeface="Arial Narrow" pitchFamily="34" charset="0"/>
              </a:rPr>
              <a:t>Queja y/o Reclamación</a:t>
            </a:r>
          </a:p>
        </p:txBody>
      </p:sp>
      <p:sp>
        <p:nvSpPr>
          <p:cNvPr id="3087" name="Text Box 720"/>
          <p:cNvSpPr txBox="1">
            <a:spLocks noChangeArrowheads="1"/>
          </p:cNvSpPr>
          <p:nvPr/>
        </p:nvSpPr>
        <p:spPr bwMode="auto">
          <a:xfrm>
            <a:off x="2284413" y="4041775"/>
            <a:ext cx="287337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MX" sz="1000">
                <a:latin typeface="Arial Narrow" pitchFamily="34" charset="0"/>
              </a:rPr>
              <a:t>SI</a:t>
            </a:r>
            <a:endParaRPr lang="es-ES" sz="1000">
              <a:latin typeface="Arial Narrow" pitchFamily="34" charset="0"/>
            </a:endParaRPr>
          </a:p>
        </p:txBody>
      </p:sp>
      <p:sp>
        <p:nvSpPr>
          <p:cNvPr id="3088" name="Text Box 721"/>
          <p:cNvSpPr txBox="1">
            <a:spLocks noChangeArrowheads="1"/>
          </p:cNvSpPr>
          <p:nvPr/>
        </p:nvSpPr>
        <p:spPr bwMode="auto">
          <a:xfrm>
            <a:off x="4354513" y="4041775"/>
            <a:ext cx="360362" cy="244475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MX" sz="1000">
                <a:latin typeface="Arial Narrow" pitchFamily="34" charset="0"/>
              </a:rPr>
              <a:t>NO</a:t>
            </a:r>
            <a:endParaRPr lang="es-ES" sz="1000">
              <a:latin typeface="Arial Narrow" pitchFamily="34" charset="0"/>
            </a:endParaRPr>
          </a:p>
        </p:txBody>
      </p:sp>
      <p:sp>
        <p:nvSpPr>
          <p:cNvPr id="3089" name="AutoShape 723"/>
          <p:cNvSpPr>
            <a:spLocks noChangeArrowheads="1"/>
          </p:cNvSpPr>
          <p:nvPr/>
        </p:nvSpPr>
        <p:spPr bwMode="auto">
          <a:xfrm>
            <a:off x="2349500" y="3924300"/>
            <a:ext cx="2303463" cy="503238"/>
          </a:xfrm>
          <a:prstGeom prst="triangle">
            <a:avLst>
              <a:gd name="adj" fmla="val 50000"/>
            </a:avLst>
          </a:prstGeom>
          <a:solidFill>
            <a:srgbClr val="FFFFFF"/>
          </a:solidFill>
          <a:ln w="9525" algn="ctr">
            <a:solidFill>
              <a:srgbClr val="000000"/>
            </a:solidFill>
            <a:miter lim="800000"/>
            <a:headEnd/>
            <a:tailEnd/>
          </a:ln>
        </p:spPr>
        <p:txBody>
          <a:bodyPr lIns="36000" tIns="0" rIns="36000" bIns="36000"/>
          <a:lstStyle/>
          <a:p>
            <a:pPr algn="ctr">
              <a:lnSpc>
                <a:spcPct val="90000"/>
              </a:lnSpc>
            </a:pPr>
            <a:r>
              <a:rPr lang="es-MX" sz="900" dirty="0">
                <a:latin typeface="Arial Narrow" pitchFamily="34" charset="0"/>
              </a:rPr>
              <a:t>¿Inconformidad </a:t>
            </a:r>
            <a:r>
              <a:rPr lang="es-MX" sz="900" dirty="0" err="1" smtClean="0">
                <a:latin typeface="Arial Narrow" pitchFamily="34" charset="0"/>
              </a:rPr>
              <a:t>adjudicable</a:t>
            </a:r>
            <a:r>
              <a:rPr lang="es-MX" sz="900" dirty="0" smtClean="0">
                <a:latin typeface="Arial Narrow" pitchFamily="34" charset="0"/>
              </a:rPr>
              <a:t> </a:t>
            </a:r>
            <a:r>
              <a:rPr lang="es-MX" sz="900" dirty="0">
                <a:latin typeface="Arial Narrow" pitchFamily="34" charset="0"/>
              </a:rPr>
              <a:t>a </a:t>
            </a:r>
            <a:r>
              <a:rPr lang="es-MX" sz="900" dirty="0" smtClean="0">
                <a:latin typeface="Arial Narrow" pitchFamily="34" charset="0"/>
              </a:rPr>
              <a:t>El IEPC</a:t>
            </a:r>
            <a:endParaRPr lang="es-MX" sz="900" dirty="0">
              <a:latin typeface="Arial Narrow" pitchFamily="34" charset="0"/>
            </a:endParaRPr>
          </a:p>
        </p:txBody>
      </p:sp>
      <p:sp>
        <p:nvSpPr>
          <p:cNvPr id="3090" name="Text Box 735"/>
          <p:cNvSpPr txBox="1">
            <a:spLocks noChangeArrowheads="1"/>
          </p:cNvSpPr>
          <p:nvPr/>
        </p:nvSpPr>
        <p:spPr bwMode="auto">
          <a:xfrm>
            <a:off x="1636713" y="4643438"/>
            <a:ext cx="2008187" cy="360362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ts val="900"/>
              </a:lnSpc>
            </a:pPr>
            <a:r>
              <a:rPr lang="es-MX" sz="900">
                <a:latin typeface="Arial Narrow" pitchFamily="34" charset="0"/>
              </a:rPr>
              <a:t>Registra la Queja en Bitácora de Control de Quejas y Reclamaciones</a:t>
            </a:r>
          </a:p>
        </p:txBody>
      </p:sp>
      <p:sp>
        <p:nvSpPr>
          <p:cNvPr id="3091" name="Text Box 756"/>
          <p:cNvSpPr txBox="1">
            <a:spLocks noChangeArrowheads="1"/>
          </p:cNvSpPr>
          <p:nvPr/>
        </p:nvSpPr>
        <p:spPr bwMode="auto">
          <a:xfrm>
            <a:off x="5373688" y="4067175"/>
            <a:ext cx="1279525" cy="22860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MX" sz="900">
                <a:latin typeface="Arial Narrow" pitchFamily="34" charset="0"/>
              </a:rPr>
              <a:t>Información / Evidencia</a:t>
            </a:r>
          </a:p>
        </p:txBody>
      </p:sp>
      <p:sp>
        <p:nvSpPr>
          <p:cNvPr id="3092" name="Text Box 708"/>
          <p:cNvSpPr txBox="1">
            <a:spLocks noChangeArrowheads="1"/>
          </p:cNvSpPr>
          <p:nvPr/>
        </p:nvSpPr>
        <p:spPr bwMode="auto">
          <a:xfrm>
            <a:off x="5373688" y="4572000"/>
            <a:ext cx="1279525" cy="365125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MX" sz="900">
                <a:latin typeface="Arial Narrow" pitchFamily="34" charset="0"/>
              </a:rPr>
              <a:t>Bitácora de Control de Queja y/o Reclamaciones</a:t>
            </a:r>
          </a:p>
        </p:txBody>
      </p:sp>
      <p:sp>
        <p:nvSpPr>
          <p:cNvPr id="3094" name="Text Box 758"/>
          <p:cNvSpPr txBox="1">
            <a:spLocks noChangeArrowheads="1"/>
          </p:cNvSpPr>
          <p:nvPr/>
        </p:nvSpPr>
        <p:spPr bwMode="auto">
          <a:xfrm>
            <a:off x="1571625" y="1571625"/>
            <a:ext cx="3786188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MX" sz="900" b="1" dirty="0">
                <a:latin typeface="Arial Narrow" pitchFamily="34" charset="0"/>
              </a:rPr>
              <a:t>VÌA TELEFÒNICA</a:t>
            </a:r>
            <a:r>
              <a:rPr lang="es-MX" sz="900" b="1" dirty="0" smtClean="0">
                <a:latin typeface="Arial Narrow" pitchFamily="34" charset="0"/>
              </a:rPr>
              <a:t>, BUZON, E-MAIL </a:t>
            </a:r>
            <a:r>
              <a:rPr lang="es-MX" sz="900" b="1" dirty="0">
                <a:latin typeface="Arial Narrow" pitchFamily="34" charset="0"/>
              </a:rPr>
              <a:t>O VERBAL</a:t>
            </a:r>
          </a:p>
        </p:txBody>
      </p:sp>
      <p:sp>
        <p:nvSpPr>
          <p:cNvPr id="3095" name="Text Box 706"/>
          <p:cNvSpPr txBox="1">
            <a:spLocks noChangeArrowheads="1"/>
          </p:cNvSpPr>
          <p:nvPr/>
        </p:nvSpPr>
        <p:spPr bwMode="auto">
          <a:xfrm>
            <a:off x="1628775" y="2970213"/>
            <a:ext cx="3671888" cy="306387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ts val="900"/>
              </a:lnSpc>
            </a:pPr>
            <a:r>
              <a:rPr lang="es-MX" sz="900" dirty="0">
                <a:latin typeface="Arial Narrow" pitchFamily="34" charset="0"/>
              </a:rPr>
              <a:t>Cuando se requiera obtiene evidencia del cliente de la inconformidad reportada e informa al Personal de Área involucrada.  </a:t>
            </a:r>
          </a:p>
        </p:txBody>
      </p:sp>
      <p:sp>
        <p:nvSpPr>
          <p:cNvPr id="3096" name="Text Box 708"/>
          <p:cNvSpPr txBox="1">
            <a:spLocks noChangeArrowheads="1"/>
          </p:cNvSpPr>
          <p:nvPr/>
        </p:nvSpPr>
        <p:spPr bwMode="auto">
          <a:xfrm>
            <a:off x="5373688" y="3048000"/>
            <a:ext cx="1279525" cy="22860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MX" sz="900">
                <a:latin typeface="Arial Narrow" pitchFamily="34" charset="0"/>
              </a:rPr>
              <a:t>Queja y/o Reclamación</a:t>
            </a:r>
          </a:p>
        </p:txBody>
      </p:sp>
      <p:cxnSp>
        <p:nvCxnSpPr>
          <p:cNvPr id="3097" name="AutoShape 705"/>
          <p:cNvCxnSpPr>
            <a:cxnSpLocks noChangeShapeType="1"/>
            <a:stCxn id="3085" idx="2"/>
            <a:endCxn id="3095" idx="0"/>
          </p:cNvCxnSpPr>
          <p:nvPr/>
        </p:nvCxnSpPr>
        <p:spPr bwMode="auto">
          <a:xfrm>
            <a:off x="3465513" y="2747963"/>
            <a:ext cx="0" cy="22225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3099" name="AutoShape 49"/>
          <p:cNvCxnSpPr>
            <a:cxnSpLocks noChangeShapeType="1"/>
            <a:stCxn id="3101" idx="2"/>
            <a:endCxn id="3101" idx="0"/>
          </p:cNvCxnSpPr>
          <p:nvPr/>
        </p:nvCxnSpPr>
        <p:spPr bwMode="auto">
          <a:xfrm rot="5400000" flipH="1">
            <a:off x="2392846" y="5400191"/>
            <a:ext cx="503857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3100" name="Text Box 708"/>
          <p:cNvSpPr txBox="1">
            <a:spLocks noChangeArrowheads="1"/>
          </p:cNvSpPr>
          <p:nvPr/>
        </p:nvSpPr>
        <p:spPr bwMode="auto">
          <a:xfrm>
            <a:off x="5357813" y="5210780"/>
            <a:ext cx="1384300" cy="369332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lIns="36000" rIns="36000">
            <a:spAutoFit/>
          </a:bodyPr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Estadística de quejas y/o reclamaciones</a:t>
            </a:r>
          </a:p>
        </p:txBody>
      </p:sp>
      <p:sp>
        <p:nvSpPr>
          <p:cNvPr id="3101" name="Text Box 702"/>
          <p:cNvSpPr txBox="1">
            <a:spLocks noChangeArrowheads="1"/>
          </p:cNvSpPr>
          <p:nvPr/>
        </p:nvSpPr>
        <p:spPr bwMode="auto">
          <a:xfrm>
            <a:off x="1644650" y="5148262"/>
            <a:ext cx="2000250" cy="503857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ts val="900"/>
              </a:lnSpc>
            </a:pPr>
            <a:r>
              <a:rPr lang="es-MX" sz="900" dirty="0" smtClean="0">
                <a:latin typeface="Arial Narrow" pitchFamily="34" charset="0"/>
              </a:rPr>
              <a:t>Mensualmente elabora estadística de las Quejas y/o Reclamaciones y elabora acción correctiva o preventiva para atacar la causa principal</a:t>
            </a:r>
            <a:endParaRPr lang="es-MX" sz="900" dirty="0">
              <a:latin typeface="Arial Narrow" pitchFamily="34" charset="0"/>
            </a:endParaRPr>
          </a:p>
        </p:txBody>
      </p:sp>
      <p:cxnSp>
        <p:nvCxnSpPr>
          <p:cNvPr id="3102" name="AutoShape 54"/>
          <p:cNvCxnSpPr>
            <a:cxnSpLocks noChangeShapeType="1"/>
            <a:stCxn id="3101" idx="2"/>
            <a:endCxn id="3103" idx="0"/>
          </p:cNvCxnSpPr>
          <p:nvPr/>
        </p:nvCxnSpPr>
        <p:spPr bwMode="auto">
          <a:xfrm rot="5400000">
            <a:off x="2572853" y="5724041"/>
            <a:ext cx="143844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3103" name="Text Box 702"/>
          <p:cNvSpPr txBox="1">
            <a:spLocks noChangeArrowheads="1"/>
          </p:cNvSpPr>
          <p:nvPr/>
        </p:nvSpPr>
        <p:spPr bwMode="auto">
          <a:xfrm>
            <a:off x="1644650" y="5795963"/>
            <a:ext cx="2000250" cy="642937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ts val="900"/>
              </a:lnSpc>
            </a:pPr>
            <a:r>
              <a:rPr lang="es-MX" sz="900" dirty="0" smtClean="0">
                <a:latin typeface="Arial Narrow" pitchFamily="34" charset="0"/>
              </a:rPr>
              <a:t>Informa estadística al Comité de Calidad , Presidente y Director General.</a:t>
            </a:r>
            <a:endParaRPr lang="es-MX" sz="900" dirty="0">
              <a:latin typeface="Arial Narrow" pitchFamily="34" charset="0"/>
            </a:endParaRPr>
          </a:p>
        </p:txBody>
      </p:sp>
      <p:sp>
        <p:nvSpPr>
          <p:cNvPr id="3105" name="Text Box 708"/>
          <p:cNvSpPr txBox="1">
            <a:spLocks noChangeArrowheads="1"/>
          </p:cNvSpPr>
          <p:nvPr/>
        </p:nvSpPr>
        <p:spPr bwMode="auto">
          <a:xfrm>
            <a:off x="5357813" y="6002868"/>
            <a:ext cx="1285875" cy="369332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lIns="36000" rIns="36000">
            <a:spAutoFit/>
          </a:bodyPr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Estadística de quejas y/o reclamaciones</a:t>
            </a:r>
          </a:p>
        </p:txBody>
      </p:sp>
      <p:sp>
        <p:nvSpPr>
          <p:cNvPr id="3107" name="Text Box 758"/>
          <p:cNvSpPr txBox="1">
            <a:spLocks noChangeArrowheads="1"/>
          </p:cNvSpPr>
          <p:nvPr/>
        </p:nvSpPr>
        <p:spPr bwMode="auto">
          <a:xfrm>
            <a:off x="357188" y="5972175"/>
            <a:ext cx="1214437" cy="207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lnSpc>
                <a:spcPts val="900"/>
              </a:lnSpc>
            </a:pPr>
            <a:r>
              <a:rPr lang="es-MX" sz="900" dirty="0">
                <a:latin typeface="Arial Narrow" pitchFamily="34" charset="0"/>
              </a:rPr>
              <a:t>Responsable asignado</a:t>
            </a:r>
          </a:p>
        </p:txBody>
      </p:sp>
      <p:sp>
        <p:nvSpPr>
          <p:cNvPr id="3109" name="Rectangle 657"/>
          <p:cNvSpPr>
            <a:spLocks noChangeArrowheads="1"/>
          </p:cNvSpPr>
          <p:nvPr/>
        </p:nvSpPr>
        <p:spPr bwMode="auto">
          <a:xfrm>
            <a:off x="384175" y="2019300"/>
            <a:ext cx="1150938" cy="287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Personal de Participación Ciudadana</a:t>
            </a:r>
          </a:p>
        </p:txBody>
      </p:sp>
      <p:sp>
        <p:nvSpPr>
          <p:cNvPr id="3110" name="Rectangle 657"/>
          <p:cNvSpPr>
            <a:spLocks noChangeArrowheads="1"/>
          </p:cNvSpPr>
          <p:nvPr/>
        </p:nvSpPr>
        <p:spPr bwMode="auto">
          <a:xfrm>
            <a:off x="406400" y="2484438"/>
            <a:ext cx="1150938" cy="287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Jefe de Departamento</a:t>
            </a:r>
          </a:p>
        </p:txBody>
      </p:sp>
      <p:sp>
        <p:nvSpPr>
          <p:cNvPr id="3111" name="Rectangle 657"/>
          <p:cNvSpPr>
            <a:spLocks noChangeArrowheads="1"/>
          </p:cNvSpPr>
          <p:nvPr/>
        </p:nvSpPr>
        <p:spPr bwMode="auto">
          <a:xfrm>
            <a:off x="404813" y="2989263"/>
            <a:ext cx="1150937" cy="287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Jefe de Departamento</a:t>
            </a:r>
          </a:p>
        </p:txBody>
      </p:sp>
      <p:cxnSp>
        <p:nvCxnSpPr>
          <p:cNvPr id="3112" name="AutoShape 61"/>
          <p:cNvCxnSpPr>
            <a:cxnSpLocks noChangeShapeType="1"/>
            <a:stCxn id="3089" idx="2"/>
            <a:endCxn id="3090" idx="0"/>
          </p:cNvCxnSpPr>
          <p:nvPr/>
        </p:nvCxnSpPr>
        <p:spPr bwMode="auto">
          <a:xfrm rot="16200000" flipH="1">
            <a:off x="2387600" y="4389438"/>
            <a:ext cx="215900" cy="292100"/>
          </a:xfrm>
          <a:prstGeom prst="bentConnector3">
            <a:avLst>
              <a:gd name="adj1" fmla="val 49264"/>
            </a:avLst>
          </a:prstGeom>
          <a:noFill/>
          <a:ln w="9525">
            <a:solidFill>
              <a:schemeClr val="tx1"/>
            </a:solidFill>
            <a:miter lim="800000"/>
            <a:headEnd/>
            <a:tailEnd type="triangle" w="med" len="med"/>
          </a:ln>
        </p:spPr>
      </p:cxnSp>
      <p:cxnSp>
        <p:nvCxnSpPr>
          <p:cNvPr id="3113" name="AutoShape 62"/>
          <p:cNvCxnSpPr>
            <a:cxnSpLocks noChangeShapeType="1"/>
            <a:stCxn id="3089" idx="4"/>
          </p:cNvCxnSpPr>
          <p:nvPr/>
        </p:nvCxnSpPr>
        <p:spPr bwMode="auto">
          <a:xfrm rot="5400000">
            <a:off x="4509294" y="4499769"/>
            <a:ext cx="215900" cy="71438"/>
          </a:xfrm>
          <a:prstGeom prst="bentConnector3">
            <a:avLst>
              <a:gd name="adj1" fmla="val 49264"/>
            </a:avLst>
          </a:prstGeom>
          <a:noFill/>
          <a:ln w="9525">
            <a:solidFill>
              <a:schemeClr val="tx1"/>
            </a:solidFill>
            <a:miter lim="800000"/>
            <a:headEnd/>
            <a:tailEnd type="triangle" w="med" len="med"/>
          </a:ln>
        </p:spPr>
      </p:cxnSp>
      <p:cxnSp>
        <p:nvCxnSpPr>
          <p:cNvPr id="3114" name="AutoShape 63"/>
          <p:cNvCxnSpPr>
            <a:cxnSpLocks noChangeShapeType="1"/>
            <a:stCxn id="3095" idx="2"/>
            <a:endCxn id="3116" idx="0"/>
          </p:cNvCxnSpPr>
          <p:nvPr/>
        </p:nvCxnSpPr>
        <p:spPr bwMode="auto">
          <a:xfrm rot="5400000">
            <a:off x="3321844" y="3420269"/>
            <a:ext cx="287338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3115" name="Rectangle 657"/>
          <p:cNvSpPr>
            <a:spLocks noChangeArrowheads="1"/>
          </p:cNvSpPr>
          <p:nvPr/>
        </p:nvSpPr>
        <p:spPr bwMode="auto">
          <a:xfrm>
            <a:off x="333375" y="4070350"/>
            <a:ext cx="1150938" cy="287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Jefe de Departamento</a:t>
            </a:r>
          </a:p>
        </p:txBody>
      </p:sp>
      <p:sp>
        <p:nvSpPr>
          <p:cNvPr id="3116" name="Text Box 706"/>
          <p:cNvSpPr txBox="1">
            <a:spLocks noChangeArrowheads="1"/>
          </p:cNvSpPr>
          <p:nvPr/>
        </p:nvSpPr>
        <p:spPr bwMode="auto">
          <a:xfrm>
            <a:off x="1628775" y="3563938"/>
            <a:ext cx="3671888" cy="2159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ts val="900"/>
              </a:lnSpc>
            </a:pPr>
            <a:r>
              <a:rPr lang="es-MX" sz="900">
                <a:latin typeface="Arial Narrow" pitchFamily="34" charset="0"/>
              </a:rPr>
              <a:t>Registra en Bitácora de Control de Quejas y Reclamaciones</a:t>
            </a:r>
          </a:p>
        </p:txBody>
      </p:sp>
      <p:sp>
        <p:nvSpPr>
          <p:cNvPr id="3117" name="Text Box 708"/>
          <p:cNvSpPr txBox="1">
            <a:spLocks noChangeArrowheads="1"/>
          </p:cNvSpPr>
          <p:nvPr/>
        </p:nvSpPr>
        <p:spPr bwMode="auto">
          <a:xfrm>
            <a:off x="5373688" y="3492500"/>
            <a:ext cx="1368425" cy="365125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MX" sz="900">
                <a:latin typeface="Arial Narrow" pitchFamily="34" charset="0"/>
              </a:rPr>
              <a:t>Bitácora de Control de Quejas y/o Reclamaciones</a:t>
            </a:r>
          </a:p>
        </p:txBody>
      </p:sp>
      <p:sp>
        <p:nvSpPr>
          <p:cNvPr id="3118" name="Rectangle 657"/>
          <p:cNvSpPr>
            <a:spLocks noChangeArrowheads="1"/>
          </p:cNvSpPr>
          <p:nvPr/>
        </p:nvSpPr>
        <p:spPr bwMode="auto">
          <a:xfrm>
            <a:off x="404813" y="3563938"/>
            <a:ext cx="1150937" cy="287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Jefe de Departamento</a:t>
            </a:r>
          </a:p>
        </p:txBody>
      </p:sp>
      <p:cxnSp>
        <p:nvCxnSpPr>
          <p:cNvPr id="3119" name="AutoShape 69"/>
          <p:cNvCxnSpPr>
            <a:cxnSpLocks noChangeShapeType="1"/>
            <a:stCxn id="3116" idx="2"/>
            <a:endCxn id="3089" idx="0"/>
          </p:cNvCxnSpPr>
          <p:nvPr/>
        </p:nvCxnSpPr>
        <p:spPr bwMode="auto">
          <a:xfrm rot="16200000" flipH="1">
            <a:off x="3411538" y="3833813"/>
            <a:ext cx="144462" cy="36512"/>
          </a:xfrm>
          <a:prstGeom prst="bentConnector3">
            <a:avLst>
              <a:gd name="adj1" fmla="val 49449"/>
            </a:avLst>
          </a:prstGeom>
          <a:noFill/>
          <a:ln w="9525">
            <a:solidFill>
              <a:schemeClr val="tx1"/>
            </a:solidFill>
            <a:miter lim="800000"/>
            <a:headEnd/>
            <a:tailEnd type="triangle" w="med" len="med"/>
          </a:ln>
        </p:spPr>
      </p:cxnSp>
      <p:sp>
        <p:nvSpPr>
          <p:cNvPr id="3120" name="Rectangle 657"/>
          <p:cNvSpPr>
            <a:spLocks noChangeArrowheads="1"/>
          </p:cNvSpPr>
          <p:nvPr/>
        </p:nvSpPr>
        <p:spPr bwMode="auto">
          <a:xfrm>
            <a:off x="406400" y="4643438"/>
            <a:ext cx="1150938" cy="287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Jefe de Departamento</a:t>
            </a:r>
          </a:p>
        </p:txBody>
      </p:sp>
      <p:cxnSp>
        <p:nvCxnSpPr>
          <p:cNvPr id="3121" name="AutoShape 71"/>
          <p:cNvCxnSpPr>
            <a:cxnSpLocks noChangeShapeType="1"/>
            <a:stCxn id="3090" idx="2"/>
            <a:endCxn id="3101" idx="0"/>
          </p:cNvCxnSpPr>
          <p:nvPr/>
        </p:nvCxnSpPr>
        <p:spPr bwMode="auto">
          <a:xfrm rot="16200000" flipH="1">
            <a:off x="2570560" y="5074047"/>
            <a:ext cx="144462" cy="3968"/>
          </a:xfrm>
          <a:prstGeom prst="bent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miter lim="800000"/>
            <a:headEnd/>
            <a:tailEnd type="triangle" w="med" len="med"/>
          </a:ln>
        </p:spPr>
      </p:cxnSp>
      <p:sp>
        <p:nvSpPr>
          <p:cNvPr id="3122" name="Rectangle 657"/>
          <p:cNvSpPr>
            <a:spLocks noChangeArrowheads="1"/>
          </p:cNvSpPr>
          <p:nvPr/>
        </p:nvSpPr>
        <p:spPr bwMode="auto">
          <a:xfrm>
            <a:off x="406400" y="5221288"/>
            <a:ext cx="1150938" cy="287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Jefe de Departamento</a:t>
            </a:r>
          </a:p>
        </p:txBody>
      </p:sp>
      <p:sp>
        <p:nvSpPr>
          <p:cNvPr id="53" name="Text Box 706"/>
          <p:cNvSpPr txBox="1">
            <a:spLocks noChangeArrowheads="1"/>
          </p:cNvSpPr>
          <p:nvPr/>
        </p:nvSpPr>
        <p:spPr bwMode="auto">
          <a:xfrm>
            <a:off x="3789040" y="4644008"/>
            <a:ext cx="1512168" cy="504056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ts val="900"/>
              </a:lnSpc>
            </a:pPr>
            <a:r>
              <a:rPr lang="es-MX" sz="900" dirty="0" smtClean="0">
                <a:latin typeface="Arial Narrow" pitchFamily="34" charset="0"/>
              </a:rPr>
              <a:t>En caso de tener sus datos se informara al cliente que no procede la queja y/o reclamación </a:t>
            </a:r>
            <a:endParaRPr lang="es-MX" sz="900" dirty="0">
              <a:latin typeface="Arial Narrow" pitchFamily="34" charset="0"/>
            </a:endParaRPr>
          </a:p>
        </p:txBody>
      </p:sp>
      <p:sp>
        <p:nvSpPr>
          <p:cNvPr id="54" name="AutoShape 741"/>
          <p:cNvSpPr>
            <a:spLocks noChangeArrowheads="1"/>
          </p:cNvSpPr>
          <p:nvPr/>
        </p:nvSpPr>
        <p:spPr bwMode="auto">
          <a:xfrm>
            <a:off x="2348880" y="6876256"/>
            <a:ext cx="576263" cy="207963"/>
          </a:xfrm>
          <a:prstGeom prst="roundRect">
            <a:avLst>
              <a:gd name="adj" fmla="val 50000"/>
            </a:avLst>
          </a:prstGeom>
          <a:solidFill>
            <a:srgbClr val="FFFFFF"/>
          </a:soli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pPr algn="ctr">
              <a:lnSpc>
                <a:spcPct val="70000"/>
              </a:lnSpc>
            </a:pPr>
            <a:r>
              <a:rPr lang="es-MX" sz="900">
                <a:latin typeface="Arial Narrow" pitchFamily="34" charset="0"/>
              </a:rPr>
              <a:t>Fin</a:t>
            </a:r>
          </a:p>
        </p:txBody>
      </p:sp>
      <p:cxnSp>
        <p:nvCxnSpPr>
          <p:cNvPr id="55" name="AutoShape 53"/>
          <p:cNvCxnSpPr>
            <a:cxnSpLocks noChangeShapeType="1"/>
            <a:endCxn id="54" idx="0"/>
          </p:cNvCxnSpPr>
          <p:nvPr/>
        </p:nvCxnSpPr>
        <p:spPr bwMode="auto">
          <a:xfrm rot="16200000" flipH="1">
            <a:off x="2420938" y="6660182"/>
            <a:ext cx="432048" cy="1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49" name="AutoShape 62"/>
          <p:cNvCxnSpPr>
            <a:cxnSpLocks noChangeShapeType="1"/>
            <a:stCxn id="53" idx="2"/>
          </p:cNvCxnSpPr>
          <p:nvPr/>
        </p:nvCxnSpPr>
        <p:spPr bwMode="auto">
          <a:xfrm rot="5400000">
            <a:off x="2834934" y="4950042"/>
            <a:ext cx="1512168" cy="1908212"/>
          </a:xfrm>
          <a:prstGeom prst="bentConnector2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triangle" w="med" len="med"/>
          </a:ln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3942</TotalTime>
  <Words>280</Words>
  <Application>Microsoft Office PowerPoint</Application>
  <PresentationFormat>Presentación en pantalla (4:3)</PresentationFormat>
  <Paragraphs>49</Paragraphs>
  <Slides>2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Diseño predeterminado</vt:lpstr>
      <vt:lpstr>Diapositiva 1</vt:lpstr>
      <vt:lpstr>Diapositiva 2</vt:lpstr>
    </vt:vector>
  </TitlesOfParts>
  <Company>El Dorado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Jorge de la Torre</dc:creator>
  <cp:lastModifiedBy>israel.perez</cp:lastModifiedBy>
  <cp:revision>270</cp:revision>
  <dcterms:created xsi:type="dcterms:W3CDTF">2003-10-28T18:20:03Z</dcterms:created>
  <dcterms:modified xsi:type="dcterms:W3CDTF">2014-07-14T19:31:52Z</dcterms:modified>
</cp:coreProperties>
</file>

<file path=docProps/thumbnail.jpeg>
</file>