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4" r:id="rId2"/>
    <p:sldId id="262" r:id="rId3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66" y="33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812" y="-78"/>
      </p:cViewPr>
      <p:guideLst>
        <p:guide orient="horz" pos="2928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fld id="{21E07881-8988-4639-B7A8-F3B4753E436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66175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BA6179F-670F-4391-B45E-79772FA9BE8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27145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85A1278E-8F05-4013-B4C0-3B5168FF06E1}" type="slidenum">
              <a:rPr lang="es-ES" sz="1200"/>
              <a:pPr eaLnBrk="1" hangingPunct="1"/>
              <a:t>1</a:t>
            </a:fld>
            <a:endParaRPr lang="es-ES" sz="1200"/>
          </a:p>
        </p:txBody>
      </p:sp>
      <p:sp>
        <p:nvSpPr>
          <p:cNvPr id="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7"/>
          <p:cNvSpPr txBox="1">
            <a:spLocks noGrp="1" noChangeArrowheads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/>
            <a:fld id="{81AA4D44-B2A4-494C-B24B-365DD58B451C}" type="slidenum">
              <a:rPr lang="es-ES" sz="1200"/>
              <a:pPr algn="r" eaLnBrk="1" hangingPunct="1"/>
              <a:t>2</a:t>
            </a:fld>
            <a:endParaRPr lang="es-ES" sz="1200"/>
          </a:p>
        </p:txBody>
      </p:sp>
      <p:sp>
        <p:nvSpPr>
          <p:cNvPr id="11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628465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1685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0808034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47403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9915271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56584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479392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201125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0783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1619672"/>
            <a:ext cx="2255838" cy="293266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1619672"/>
            <a:ext cx="3833812" cy="6548016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MX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841653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475155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</a:pPr>
            <a:r>
              <a:rPr lang="es-MX" sz="1400" b="1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Capacitación</a:t>
            </a:r>
            <a:r>
              <a:rPr lang="es-MX" sz="1200" baseline="0" dirty="0" smtClean="0">
                <a:latin typeface="Arial Narrow" charset="0"/>
              </a:rPr>
              <a:t> a partidos y agrupaciones políticas.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8E5AD78B-8F81-4DB1-8C4C-DD9BE77E0FB6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/>
        </p:nvSpPr>
        <p:spPr bwMode="auto">
          <a:xfrm>
            <a:off x="333375" y="8396863"/>
            <a:ext cx="3167063" cy="241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>
                <a:latin typeface="Arial Narrow" pitchFamily="34" charset="0"/>
              </a:rPr>
              <a:t>Director de </a:t>
            </a:r>
            <a:r>
              <a:rPr lang="es-ES" sz="1100" dirty="0" smtClean="0">
                <a:latin typeface="Arial Narrow" pitchFamily="34" charset="0"/>
              </a:rPr>
              <a:t>Prerrogativas a Partidos Políticos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100" b="1">
                <a:latin typeface="Arial Narrow" pitchFamily="34" charset="0"/>
              </a:rPr>
              <a:t>SIMBOLOGÍA:</a:t>
            </a:r>
            <a:r>
              <a:rPr lang="es-MX" sz="110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1036" name="AutoShape 105"/>
          <p:cNvSpPr>
            <a:spLocks noChangeArrowheads="1"/>
          </p:cNvSpPr>
          <p:nvPr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>
                <a:latin typeface="Arial Narrow" pitchFamily="34" charset="0"/>
              </a:rPr>
              <a:t>Aprobó:</a:t>
            </a:r>
            <a:r>
              <a:rPr lang="es-ES" sz="120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Cambio:</a:t>
            </a:r>
            <a:r>
              <a:rPr lang="es-MX" sz="1200" dirty="0">
                <a:latin typeface="Arial Narrow" pitchFamily="34" charset="0"/>
              </a:rPr>
              <a:t>  </a:t>
            </a:r>
            <a:r>
              <a:rPr lang="es-MX" sz="1200" dirty="0" smtClean="0">
                <a:latin typeface="Arial Narrow" pitchFamily="34" charset="0"/>
              </a:rPr>
              <a:t>00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P-OPE-26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</a:p>
        </p:txBody>
      </p:sp>
      <p:sp>
        <p:nvSpPr>
          <p:cNvPr id="1047" name="AutoShape 141"/>
          <p:cNvSpPr>
            <a:spLocks noChangeArrowheads="1"/>
          </p:cNvSpPr>
          <p:nvPr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17-11-11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179389"/>
            <a:ext cx="1655763" cy="1008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4098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s-MX" sz="1200" smtClean="0">
                          <a:latin typeface="Arial Narrow" pitchFamily="34" charset="0"/>
                        </a:rPr>
                        <a:t>17-11-11</a:t>
                      </a:r>
                      <a:endParaRPr lang="es-MX" sz="1200" dirty="0"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21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marL="712788" indent="-712788"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MX" sz="1000" dirty="0">
                <a:latin typeface="Arial Narrow" pitchFamily="34" charset="0"/>
              </a:rPr>
              <a:t>A</a:t>
            </a:r>
            <a:r>
              <a:rPr lang="es-ES" sz="1000" dirty="0" smtClean="0">
                <a:latin typeface="Arial Narrow" pitchFamily="34" charset="0"/>
              </a:rPr>
              <a:t>portar </a:t>
            </a:r>
            <a:r>
              <a:rPr lang="es-ES" sz="1000" dirty="0">
                <a:latin typeface="Arial Narrow" pitchFamily="34" charset="0"/>
              </a:rPr>
              <a:t>las herramientas necesarias para promover una cultura política sustentada en la tolerancia, la democracia, la identidad nacional y el pluralismo, mediante actividades y programas de educación cívica y electoral, en los términos de lo dispuesto por el párrafo 1, fracción IV del artículo 115 del Código Electoral y de Participación Ciudadana del Estado de Jalisco.</a:t>
            </a:r>
          </a:p>
        </p:txBody>
      </p:sp>
      <p:sp>
        <p:nvSpPr>
          <p:cNvPr id="4122" name="Text Box 225"/>
          <p:cNvSpPr txBox="1">
            <a:spLocks noChangeArrowheads="1"/>
          </p:cNvSpPr>
          <p:nvPr/>
        </p:nvSpPr>
        <p:spPr bwMode="auto">
          <a:xfrm>
            <a:off x="342900" y="2282031"/>
            <a:ext cx="6326188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ES_tradnl" sz="1000" dirty="0">
                <a:latin typeface="Arial Narrow" pitchFamily="34" charset="0"/>
              </a:rPr>
              <a:t>En este espacio se pondrá en que se certificara la empresa aun no esta definido los procesos a certificar</a:t>
            </a:r>
            <a:r>
              <a:rPr lang="es-MX" sz="1000" dirty="0">
                <a:latin typeface="Arial Narrow" pitchFamily="34" charset="0"/>
              </a:rPr>
              <a:t>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3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</a:t>
            </a:r>
            <a:r>
              <a:rPr lang="es-MX" sz="1000" b="1" dirty="0" smtClean="0">
                <a:latin typeface="Arial Narrow" pitchFamily="34" charset="0"/>
              </a:rPr>
              <a:t>.</a:t>
            </a:r>
            <a:endParaRPr lang="es-MX" sz="1000" b="1" dirty="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2314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10242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10243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10244" name="Rectangle 671"/>
          <p:cNvSpPr>
            <a:spLocks noChangeArrowheads="1"/>
          </p:cNvSpPr>
          <p:nvPr/>
        </p:nvSpPr>
        <p:spPr bwMode="auto">
          <a:xfrm>
            <a:off x="5373688" y="5078659"/>
            <a:ext cx="1295400" cy="138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Listas de asistencia </a:t>
            </a:r>
            <a:r>
              <a:rPr lang="es-ES" sz="900" smtClean="0">
                <a:latin typeface="Arial Narrow" pitchFamily="34" charset="0"/>
              </a:rPr>
              <a:t>/ evaluación </a:t>
            </a:r>
            <a:r>
              <a:rPr lang="es-ES" sz="900" dirty="0" smtClean="0">
                <a:latin typeface="Arial Narrow" pitchFamily="34" charset="0"/>
              </a:rPr>
              <a:t>de curso / Informe de actividades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0245" name="Rectangle 674"/>
          <p:cNvSpPr>
            <a:spLocks noChangeArrowheads="1"/>
          </p:cNvSpPr>
          <p:nvPr/>
        </p:nvSpPr>
        <p:spPr bwMode="auto">
          <a:xfrm>
            <a:off x="308258" y="5004048"/>
            <a:ext cx="1233488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0248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10249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10250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10251" name="Rectangle 675"/>
          <p:cNvSpPr>
            <a:spLocks noChangeArrowheads="1"/>
          </p:cNvSpPr>
          <p:nvPr/>
        </p:nvSpPr>
        <p:spPr bwMode="auto">
          <a:xfrm>
            <a:off x="342900" y="3955257"/>
            <a:ext cx="1223963" cy="299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Director/Personal asignado por el 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0252" name="Rectangle 676"/>
          <p:cNvSpPr>
            <a:spLocks noChangeArrowheads="1"/>
          </p:cNvSpPr>
          <p:nvPr/>
        </p:nvSpPr>
        <p:spPr bwMode="auto">
          <a:xfrm>
            <a:off x="5373688" y="3936578"/>
            <a:ext cx="1295400" cy="141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E-mail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10256" name="AutoShape 686"/>
          <p:cNvCxnSpPr>
            <a:cxnSpLocks noChangeShapeType="1"/>
          </p:cNvCxnSpPr>
          <p:nvPr/>
        </p:nvCxnSpPr>
        <p:spPr bwMode="auto">
          <a:xfrm>
            <a:off x="2492896" y="2377034"/>
            <a:ext cx="0" cy="17353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257" name="AutoShape 685"/>
          <p:cNvCxnSpPr>
            <a:cxnSpLocks noChangeShapeType="1"/>
          </p:cNvCxnSpPr>
          <p:nvPr/>
        </p:nvCxnSpPr>
        <p:spPr bwMode="auto">
          <a:xfrm>
            <a:off x="2492896" y="3227388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0258" name="Rectangle 655"/>
          <p:cNvSpPr>
            <a:spLocks noChangeArrowheads="1"/>
          </p:cNvSpPr>
          <p:nvPr/>
        </p:nvSpPr>
        <p:spPr bwMode="auto">
          <a:xfrm>
            <a:off x="1716589" y="2564856"/>
            <a:ext cx="1640403" cy="6961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emite convocatoria de cursos de impartición de cursos de actualización y capacitación para integrantes de agrupaciones y partidos políticos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10259" name="Rectangle 661"/>
          <p:cNvSpPr>
            <a:spLocks noChangeArrowheads="1"/>
          </p:cNvSpPr>
          <p:nvPr/>
        </p:nvSpPr>
        <p:spPr bwMode="auto">
          <a:xfrm>
            <a:off x="349027" y="2677458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0260" name="Rectangle 668"/>
          <p:cNvSpPr>
            <a:spLocks noChangeArrowheads="1"/>
          </p:cNvSpPr>
          <p:nvPr/>
        </p:nvSpPr>
        <p:spPr bwMode="auto">
          <a:xfrm>
            <a:off x="5373688" y="2470697"/>
            <a:ext cx="1295400" cy="3803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firmado por el Secretario o Presidente/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33" name="AutoShape 686"/>
          <p:cNvCxnSpPr>
            <a:cxnSpLocks noChangeShapeType="1"/>
          </p:cNvCxnSpPr>
          <p:nvPr/>
        </p:nvCxnSpPr>
        <p:spPr bwMode="auto">
          <a:xfrm>
            <a:off x="4509120" y="2397671"/>
            <a:ext cx="0" cy="15289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5" name="17 Rectángulo"/>
          <p:cNvSpPr>
            <a:spLocks noChangeArrowheads="1"/>
          </p:cNvSpPr>
          <p:nvPr/>
        </p:nvSpPr>
        <p:spPr bwMode="auto">
          <a:xfrm>
            <a:off x="1700808" y="3405853"/>
            <a:ext cx="3528391" cy="302051"/>
          </a:xfrm>
          <a:prstGeom prst="rect">
            <a:avLst/>
          </a:prstGeom>
          <a:ln w="3175"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Se elabora programación de cursos y se envia a Direccion General para autorizacion y VoBo</a:t>
            </a:r>
            <a:endParaRPr lang="es-ES_tradnl" sz="800" dirty="0"/>
          </a:p>
        </p:txBody>
      </p:sp>
      <p:sp>
        <p:nvSpPr>
          <p:cNvPr id="22" name="Rectangle 672"/>
          <p:cNvSpPr>
            <a:spLocks noChangeArrowheads="1"/>
          </p:cNvSpPr>
          <p:nvPr/>
        </p:nvSpPr>
        <p:spPr bwMode="auto">
          <a:xfrm>
            <a:off x="1716589" y="2099221"/>
            <a:ext cx="3529012" cy="28203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programan actividades de capacitación y actualización en materia electoral  para Agrupaciones y Partidos Políticos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24" name="Rectangle 672"/>
          <p:cNvSpPr>
            <a:spLocks noChangeArrowheads="1"/>
          </p:cNvSpPr>
          <p:nvPr/>
        </p:nvSpPr>
        <p:spPr bwMode="auto">
          <a:xfrm>
            <a:off x="3654916" y="2575887"/>
            <a:ext cx="1584200" cy="68506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reciben solicitudes para la impartición de cursos por parte de las Agrupaciones o Partidos Políticos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34" name="Rectangle 661"/>
          <p:cNvSpPr>
            <a:spLocks noChangeArrowheads="1"/>
          </p:cNvSpPr>
          <p:nvPr/>
        </p:nvSpPr>
        <p:spPr bwMode="auto">
          <a:xfrm>
            <a:off x="317783" y="2951481"/>
            <a:ext cx="1223963" cy="4167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Secretaria/Personal asignado por el 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6" name="Rectangle 668"/>
          <p:cNvSpPr>
            <a:spLocks noChangeArrowheads="1"/>
          </p:cNvSpPr>
          <p:nvPr/>
        </p:nvSpPr>
        <p:spPr bwMode="auto">
          <a:xfrm>
            <a:off x="5373688" y="2773682"/>
            <a:ext cx="1295400" cy="39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Escrito foliado por Oficialía de Partes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7" name="Rectangle 661"/>
          <p:cNvSpPr>
            <a:spLocks noChangeArrowheads="1"/>
          </p:cNvSpPr>
          <p:nvPr/>
        </p:nvSpPr>
        <p:spPr bwMode="auto">
          <a:xfrm>
            <a:off x="355154" y="3448927"/>
            <a:ext cx="1223963" cy="3146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Director/Personal asignado por el 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8" name="Rectangle 668"/>
          <p:cNvSpPr>
            <a:spLocks noChangeArrowheads="1"/>
          </p:cNvSpPr>
          <p:nvPr/>
        </p:nvSpPr>
        <p:spPr bwMode="auto">
          <a:xfrm>
            <a:off x="5373688" y="3368251"/>
            <a:ext cx="1295400" cy="39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Programa del curso y calendario de impartición / P-ADM-15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39" name="AutoShape 685"/>
          <p:cNvCxnSpPr>
            <a:cxnSpLocks noChangeShapeType="1"/>
          </p:cNvCxnSpPr>
          <p:nvPr/>
        </p:nvCxnSpPr>
        <p:spPr bwMode="auto">
          <a:xfrm>
            <a:off x="3481095" y="3674389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2" name="17 Rectángulo"/>
          <p:cNvSpPr>
            <a:spLocks noChangeArrowheads="1"/>
          </p:cNvSpPr>
          <p:nvPr/>
        </p:nvSpPr>
        <p:spPr bwMode="auto">
          <a:xfrm>
            <a:off x="1710104" y="3859163"/>
            <a:ext cx="3529012" cy="385350"/>
          </a:xfrm>
          <a:prstGeom prst="rect">
            <a:avLst/>
          </a:prstGeom>
          <a:ln w="3175"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Se notifica a los Directores  involucrados la calendarización de los módulos, y se informa temas, sedes y fechas de impartición para su programación. </a:t>
            </a:r>
            <a:endParaRPr lang="es-ES_tradnl" sz="800" dirty="0"/>
          </a:p>
        </p:txBody>
      </p:sp>
      <p:sp>
        <p:nvSpPr>
          <p:cNvPr id="43" name="17 Rectángulo"/>
          <p:cNvSpPr>
            <a:spLocks noChangeArrowheads="1"/>
          </p:cNvSpPr>
          <p:nvPr/>
        </p:nvSpPr>
        <p:spPr bwMode="auto">
          <a:xfrm>
            <a:off x="1716589" y="5004048"/>
            <a:ext cx="3529012" cy="296118"/>
          </a:xfrm>
          <a:prstGeom prst="rect">
            <a:avLst/>
          </a:prstGeom>
          <a:ln w="3175"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Se imparte el curso conforme  a la programación respectiva y se envia informe a Dirección General</a:t>
            </a:r>
            <a:endParaRPr lang="es-ES_tradnl" sz="800" dirty="0"/>
          </a:p>
        </p:txBody>
      </p:sp>
      <p:cxnSp>
        <p:nvCxnSpPr>
          <p:cNvPr id="49" name="AutoShape 685"/>
          <p:cNvCxnSpPr>
            <a:cxnSpLocks noChangeShapeType="1"/>
          </p:cNvCxnSpPr>
          <p:nvPr/>
        </p:nvCxnSpPr>
        <p:spPr bwMode="auto">
          <a:xfrm>
            <a:off x="3464719" y="4254832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0" name="AutoShape 685"/>
          <p:cNvCxnSpPr>
            <a:cxnSpLocks noChangeShapeType="1"/>
          </p:cNvCxnSpPr>
          <p:nvPr/>
        </p:nvCxnSpPr>
        <p:spPr bwMode="auto">
          <a:xfrm>
            <a:off x="3471068" y="5300166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" name="Oval 34"/>
          <p:cNvSpPr>
            <a:spLocks noChangeArrowheads="1"/>
          </p:cNvSpPr>
          <p:nvPr/>
        </p:nvSpPr>
        <p:spPr bwMode="auto">
          <a:xfrm>
            <a:off x="3213100" y="5530170"/>
            <a:ext cx="503237" cy="28790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FIN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2" name="Oval 33"/>
          <p:cNvSpPr>
            <a:spLocks noChangeArrowheads="1"/>
          </p:cNvSpPr>
          <p:nvPr/>
        </p:nvSpPr>
        <p:spPr bwMode="auto">
          <a:xfrm>
            <a:off x="3234422" y="1637233"/>
            <a:ext cx="493346" cy="28845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800" dirty="0">
                <a:latin typeface="Arial Narrow" pitchFamily="34" charset="0"/>
              </a:rPr>
              <a:t>INICIO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53" name="AutoShape 686"/>
          <p:cNvCxnSpPr>
            <a:cxnSpLocks noChangeShapeType="1"/>
          </p:cNvCxnSpPr>
          <p:nvPr/>
        </p:nvCxnSpPr>
        <p:spPr bwMode="auto">
          <a:xfrm>
            <a:off x="3481095" y="1925687"/>
            <a:ext cx="0" cy="17353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4" name="Rectangle 661"/>
          <p:cNvSpPr>
            <a:spLocks noChangeArrowheads="1"/>
          </p:cNvSpPr>
          <p:nvPr/>
        </p:nvSpPr>
        <p:spPr bwMode="auto">
          <a:xfrm>
            <a:off x="342900" y="2132286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5" name="Rectangle 668"/>
          <p:cNvSpPr>
            <a:spLocks noChangeArrowheads="1"/>
          </p:cNvSpPr>
          <p:nvPr/>
        </p:nvSpPr>
        <p:spPr bwMode="auto">
          <a:xfrm>
            <a:off x="5373688" y="2043386"/>
            <a:ext cx="1295400" cy="39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Programa anual de actividades de la Dirección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0" name="17 Rectángulo"/>
          <p:cNvSpPr>
            <a:spLocks noChangeArrowheads="1"/>
          </p:cNvSpPr>
          <p:nvPr/>
        </p:nvSpPr>
        <p:spPr bwMode="auto">
          <a:xfrm>
            <a:off x="1724526" y="4477612"/>
            <a:ext cx="3529012" cy="296118"/>
          </a:xfrm>
          <a:prstGeom prst="rect">
            <a:avLst/>
          </a:prstGeom>
          <a:ln w="3175"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coordina  el </a:t>
            </a:r>
            <a:r>
              <a:rPr lang="es-MX" sz="800" dirty="0" smtClean="0">
                <a:latin typeface="Arial Narrow" pitchFamily="34" charset="0"/>
              </a:rPr>
              <a:t>montaje del lugar sede, solicitando requerimientos a la Dirección General y se brinda atención a </a:t>
            </a:r>
            <a:r>
              <a:rPr lang="es-MX" sz="800" dirty="0">
                <a:latin typeface="Arial Narrow" pitchFamily="34" charset="0"/>
              </a:rPr>
              <a:t>los </a:t>
            </a:r>
            <a:r>
              <a:rPr lang="es-MX" sz="800" dirty="0" smtClean="0">
                <a:latin typeface="Arial Narrow" pitchFamily="34" charset="0"/>
              </a:rPr>
              <a:t>expositores para el buen desarrollo de la capacitación</a:t>
            </a:r>
            <a:endParaRPr lang="es-ES_tradnl" sz="800" dirty="0"/>
          </a:p>
        </p:txBody>
      </p:sp>
      <p:cxnSp>
        <p:nvCxnSpPr>
          <p:cNvPr id="41" name="AutoShape 685"/>
          <p:cNvCxnSpPr>
            <a:cxnSpLocks noChangeShapeType="1"/>
          </p:cNvCxnSpPr>
          <p:nvPr/>
        </p:nvCxnSpPr>
        <p:spPr bwMode="auto">
          <a:xfrm>
            <a:off x="3464719" y="4773730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5" name="Rectangle 675"/>
          <p:cNvSpPr>
            <a:spLocks noChangeArrowheads="1"/>
          </p:cNvSpPr>
          <p:nvPr/>
        </p:nvSpPr>
        <p:spPr bwMode="auto">
          <a:xfrm>
            <a:off x="333375" y="4465353"/>
            <a:ext cx="1223963" cy="3206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Director/Personal asignado por el 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7" name="Rectangle 676"/>
          <p:cNvSpPr>
            <a:spLocks noChangeArrowheads="1"/>
          </p:cNvSpPr>
          <p:nvPr/>
        </p:nvSpPr>
        <p:spPr bwMode="auto">
          <a:xfrm>
            <a:off x="5402610" y="4555027"/>
            <a:ext cx="1295400" cy="141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E-mail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4" name="AutoShape 685"/>
          <p:cNvCxnSpPr>
            <a:cxnSpLocks noChangeShapeType="1"/>
          </p:cNvCxnSpPr>
          <p:nvPr/>
        </p:nvCxnSpPr>
        <p:spPr bwMode="auto">
          <a:xfrm>
            <a:off x="4509120" y="3227388"/>
            <a:ext cx="0" cy="17846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1259587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5464</TotalTime>
  <Words>325</Words>
  <Application>Microsoft Office PowerPoint</Application>
  <PresentationFormat>Presentación en pantalla (4:3)</PresentationFormat>
  <Paragraphs>41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Presentación de PowerPoint</vt:lpstr>
      <vt:lpstr>Presentación de PowerPoint</vt:lpstr>
    </vt:vector>
  </TitlesOfParts>
  <Company>El Dorado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Miriam Gutierrez Mora</cp:lastModifiedBy>
  <cp:revision>298</cp:revision>
  <dcterms:created xsi:type="dcterms:W3CDTF">2003-10-28T18:20:03Z</dcterms:created>
  <dcterms:modified xsi:type="dcterms:W3CDTF">2012-01-11T23:18:39Z</dcterms:modified>
</cp:coreProperties>
</file>