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handoutMasterIdLst>
    <p:handoutMasterId r:id="rId6"/>
  </p:handoutMasterIdLst>
  <p:sldIdLst>
    <p:sldId id="256" r:id="rId3"/>
    <p:sldId id="258" r:id="rId4"/>
  </p:sldIdLst>
  <p:sldSz cx="6858000" cy="9144000" type="screen4x3"/>
  <p:notesSz cx="7010400" cy="92964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sz="800"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EC0"/>
    <a:srgbClr val="002AC0"/>
    <a:srgbClr val="FFFF99"/>
    <a:srgbClr val="FF0000"/>
    <a:srgbClr val="6633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602" autoAdjust="0"/>
    <p:restoredTop sz="94728" autoAdjust="0"/>
  </p:normalViewPr>
  <p:slideViewPr>
    <p:cSldViewPr>
      <p:cViewPr>
        <p:scale>
          <a:sx n="130" d="100"/>
          <a:sy n="130" d="100"/>
        </p:scale>
        <p:origin x="-846" y="1782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16" y="-84"/>
      </p:cViewPr>
      <p:guideLst>
        <p:guide orient="horz" pos="2928"/>
        <p:guide pos="2208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1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1" y="0"/>
            <a:ext cx="303784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t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2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303784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defTabSz="9064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173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1" y="8832850"/>
            <a:ext cx="3037840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595" tIns="45297" rIns="90595" bIns="45297" numCol="1" anchor="b" anchorCtr="0" compatLnSpc="1">
            <a:prstTxWarp prst="textNoShape">
              <a:avLst/>
            </a:prstTxWarp>
          </a:bodyPr>
          <a:lstStyle>
            <a:lvl1pPr algn="r" defTabSz="906463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5159C49-AB47-4653-A2F5-302D32ABEB4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xmlns="" val="13019356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1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MX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197100" y="696913"/>
            <a:ext cx="2616200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1" y="4416426"/>
            <a:ext cx="5608320" cy="418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MX" noProof="0" smtClean="0"/>
              <a:t>Haga clic para modificar el estilo de texto del patrón</a:t>
            </a:r>
          </a:p>
          <a:p>
            <a:pPr lvl="1"/>
            <a:r>
              <a:rPr lang="es-MX" noProof="0" smtClean="0"/>
              <a:t>Segundo nivel</a:t>
            </a:r>
          </a:p>
          <a:p>
            <a:pPr lvl="2"/>
            <a:r>
              <a:rPr lang="es-MX" noProof="0" smtClean="0"/>
              <a:t>Tercer nivel</a:t>
            </a:r>
          </a:p>
          <a:p>
            <a:pPr lvl="3"/>
            <a:r>
              <a:rPr lang="es-MX" noProof="0" smtClean="0"/>
              <a:t>Cuarto nivel</a:t>
            </a:r>
          </a:p>
          <a:p>
            <a:pPr lvl="4"/>
            <a:r>
              <a:rPr lang="es-MX" noProof="0" smtClean="0"/>
              <a:t>Quinto nivel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MX" dirty="0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8829675"/>
            <a:ext cx="3037840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7A9402EA-E408-426A-859E-1F1340B19910}" type="slidenum">
              <a:rPr lang="es-MX"/>
              <a:pPr>
                <a:defRPr/>
              </a:pPr>
              <a:t>‹Nº›</a:t>
            </a:fld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xmlns="" val="81273228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7F0CA6C-B72E-44CE-9FC3-D23C8B368F1B}" type="slidenum">
              <a:rPr lang="es-MX" smtClean="0"/>
              <a:pPr/>
              <a:t>1</a:t>
            </a:fld>
            <a:endParaRPr lang="es-MX" smtClean="0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MX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pPr/>
              <a:t>14/07/2014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1433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pPr/>
              <a:t>14/07/2014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6611804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pPr/>
              <a:t>14/07/2014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389934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pPr/>
              <a:t>14/07/2014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1039327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pPr/>
              <a:t>14/07/2014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4166112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pPr/>
              <a:t>14/07/2014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59937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pPr/>
              <a:t>14/07/2014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85105077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pPr/>
              <a:t>14/07/2014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30741530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pPr/>
              <a:t>14/07/2014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9739145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pPr/>
              <a:t>14/07/2014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2900664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E84F5-6C86-43FF-B093-1C3FB69B8420}" type="datetimeFigureOut">
              <a:rPr lang="es-MX" smtClean="0"/>
              <a:pPr/>
              <a:t>14/07/2014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CE3159-A206-4942-8491-1C2E3C41D32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1882430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7" name="Text Box 73"/>
          <p:cNvSpPr txBox="1">
            <a:spLocks noChangeArrowheads="1"/>
          </p:cNvSpPr>
          <p:nvPr userDrawn="1"/>
        </p:nvSpPr>
        <p:spPr bwMode="auto">
          <a:xfrm>
            <a:off x="4005263" y="179388"/>
            <a:ext cx="2663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es-MX" sz="1400" b="1" dirty="0">
                <a:solidFill>
                  <a:srgbClr val="0027A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PROCEDIMIENTO  DOCUMENTADO</a:t>
            </a:r>
          </a:p>
        </p:txBody>
      </p:sp>
      <p:sp>
        <p:nvSpPr>
          <p:cNvPr id="1098" name="AutoShape 74"/>
          <p:cNvSpPr>
            <a:spLocks noChangeArrowheads="1"/>
          </p:cNvSpPr>
          <p:nvPr userDrawn="1"/>
        </p:nvSpPr>
        <p:spPr bwMode="auto">
          <a:xfrm>
            <a:off x="1701800" y="468313"/>
            <a:ext cx="38877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es-MX" sz="1200" b="1" dirty="0"/>
              <a:t>Nombre:</a:t>
            </a:r>
          </a:p>
        </p:txBody>
      </p:sp>
      <p:sp>
        <p:nvSpPr>
          <p:cNvPr id="1106" name="Text Box 82"/>
          <p:cNvSpPr txBox="1">
            <a:spLocks noChangeArrowheads="1"/>
          </p:cNvSpPr>
          <p:nvPr userDrawn="1"/>
        </p:nvSpPr>
        <p:spPr bwMode="auto">
          <a:xfrm>
            <a:off x="2276475" y="468313"/>
            <a:ext cx="3313113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spcBef>
                <a:spcPct val="50000"/>
              </a:spcBef>
              <a:defRPr/>
            </a:pPr>
            <a:r>
              <a:rPr lang="es-ES" sz="1200"/>
              <a:t>Evaluación del Desempeño del Personal</a:t>
            </a:r>
          </a:p>
        </p:txBody>
      </p:sp>
      <p:sp>
        <p:nvSpPr>
          <p:cNvPr id="1108" name="AutoShape 84"/>
          <p:cNvSpPr>
            <a:spLocks noChangeArrowheads="1"/>
          </p:cNvSpPr>
          <p:nvPr userDrawn="1"/>
        </p:nvSpPr>
        <p:spPr bwMode="auto">
          <a:xfrm>
            <a:off x="5588000" y="468313"/>
            <a:ext cx="10810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ES" altLang="ko-KR" sz="1200" b="1" dirty="0">
                <a:ea typeface="굴림" charset="-127"/>
              </a:rPr>
              <a:t>Pág.:</a:t>
            </a:r>
            <a:r>
              <a:rPr lang="es-ES" altLang="ko-KR" sz="1200" dirty="0">
                <a:ea typeface="굴림" charset="-127"/>
              </a:rPr>
              <a:t> </a:t>
            </a:r>
            <a:r>
              <a:rPr lang="es-ES" altLang="ko-KR" sz="1200" dirty="0" smtClean="0">
                <a:ea typeface="굴림" charset="-127"/>
              </a:rPr>
              <a:t>1 de  </a:t>
            </a:r>
            <a:r>
              <a:rPr lang="es-ES" altLang="ko-KR" sz="1200" dirty="0">
                <a:ea typeface="굴림" charset="-127"/>
              </a:rPr>
              <a:t>2</a:t>
            </a:r>
            <a:endParaRPr lang="es-MX" sz="1200" b="1" dirty="0"/>
          </a:p>
        </p:txBody>
      </p:sp>
      <p:sp>
        <p:nvSpPr>
          <p:cNvPr id="29" name="AutoShape 139"/>
          <p:cNvSpPr>
            <a:spLocks noChangeArrowheads="1"/>
          </p:cNvSpPr>
          <p:nvPr userDrawn="1"/>
        </p:nvSpPr>
        <p:spPr bwMode="auto">
          <a:xfrm>
            <a:off x="5229225" y="827088"/>
            <a:ext cx="1439863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s-MX" sz="1200" b="1" dirty="0"/>
              <a:t>Clave: </a:t>
            </a:r>
            <a:r>
              <a:rPr lang="es-MX" sz="1200" dirty="0" smtClean="0"/>
              <a:t>P-ADM-43</a:t>
            </a:r>
            <a:endParaRPr lang="es-MX" sz="1200" dirty="0"/>
          </a:p>
        </p:txBody>
      </p:sp>
      <p:sp>
        <p:nvSpPr>
          <p:cNvPr id="30" name="AutoShape 140"/>
          <p:cNvSpPr>
            <a:spLocks noChangeArrowheads="1"/>
          </p:cNvSpPr>
          <p:nvPr userDrawn="1"/>
        </p:nvSpPr>
        <p:spPr bwMode="auto">
          <a:xfrm>
            <a:off x="1700213" y="827088"/>
            <a:ext cx="1296987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s-MX" sz="1200" b="1" dirty="0" smtClean="0"/>
              <a:t>Emisión:17-11-11 </a:t>
            </a:r>
            <a:endParaRPr lang="es-MX" sz="1200" dirty="0"/>
          </a:p>
        </p:txBody>
      </p:sp>
      <p:sp>
        <p:nvSpPr>
          <p:cNvPr id="31" name="AutoShape 141"/>
          <p:cNvSpPr>
            <a:spLocks noChangeArrowheads="1"/>
          </p:cNvSpPr>
          <p:nvPr userDrawn="1"/>
        </p:nvSpPr>
        <p:spPr bwMode="auto">
          <a:xfrm>
            <a:off x="2997200" y="827088"/>
            <a:ext cx="1296988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s-MX" sz="1200" b="1" dirty="0"/>
              <a:t>Revisión: </a:t>
            </a:r>
            <a:r>
              <a:rPr lang="es-MX" sz="1200" b="1" dirty="0" smtClean="0"/>
              <a:t>27-06-12</a:t>
            </a:r>
            <a:endParaRPr lang="es-MX" sz="1200" dirty="0"/>
          </a:p>
        </p:txBody>
      </p:sp>
      <p:sp>
        <p:nvSpPr>
          <p:cNvPr id="32" name="AutoShape 142"/>
          <p:cNvSpPr>
            <a:spLocks noChangeArrowheads="1"/>
          </p:cNvSpPr>
          <p:nvPr userDrawn="1"/>
        </p:nvSpPr>
        <p:spPr bwMode="auto">
          <a:xfrm>
            <a:off x="4292600" y="827088"/>
            <a:ext cx="936625" cy="358775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es-MX" sz="1200" b="1" dirty="0"/>
              <a:t>Cambio: </a:t>
            </a:r>
            <a:r>
              <a:rPr lang="es-MX" sz="1200" dirty="0" smtClean="0"/>
              <a:t>02</a:t>
            </a:r>
          </a:p>
        </p:txBody>
      </p:sp>
      <p:sp>
        <p:nvSpPr>
          <p:cNvPr id="35" name="Text Box 99"/>
          <p:cNvSpPr txBox="1">
            <a:spLocks noChangeArrowheads="1"/>
          </p:cNvSpPr>
          <p:nvPr userDrawn="1"/>
        </p:nvSpPr>
        <p:spPr bwMode="auto">
          <a:xfrm>
            <a:off x="333375" y="8397875"/>
            <a:ext cx="3167063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/>
          <a:p>
            <a:pPr>
              <a:spcBef>
                <a:spcPct val="50000"/>
              </a:spcBef>
            </a:pPr>
            <a:r>
              <a:rPr lang="es-ES" sz="1200" b="1" dirty="0"/>
              <a:t>Elaboró: </a:t>
            </a:r>
            <a:r>
              <a:rPr lang="es-ES" sz="1200" b="0" dirty="0" smtClean="0"/>
              <a:t>Director</a:t>
            </a:r>
            <a:r>
              <a:rPr lang="es-ES" sz="1200" b="0" baseline="0" dirty="0" smtClean="0"/>
              <a:t> General</a:t>
            </a:r>
            <a:endParaRPr lang="es-ES" sz="1000" dirty="0"/>
          </a:p>
        </p:txBody>
      </p:sp>
      <p:sp>
        <p:nvSpPr>
          <p:cNvPr id="36" name="Text Box 100"/>
          <p:cNvSpPr txBox="1">
            <a:spLocks noChangeArrowheads="1"/>
          </p:cNvSpPr>
          <p:nvPr userDrawn="1"/>
        </p:nvSpPr>
        <p:spPr bwMode="auto">
          <a:xfrm>
            <a:off x="333375" y="8151813"/>
            <a:ext cx="6335713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100" b="1" dirty="0"/>
              <a:t>SIMBOLOGÍA:</a:t>
            </a:r>
            <a:r>
              <a:rPr lang="es-MX" sz="1100" dirty="0"/>
              <a:t>                    Inicio / Fin                  Actividad                       Decisión               Conector                 Dirección</a:t>
            </a:r>
            <a:endParaRPr lang="es-ES" sz="1100" dirty="0"/>
          </a:p>
        </p:txBody>
      </p:sp>
      <p:sp>
        <p:nvSpPr>
          <p:cNvPr id="37" name="AutoShape 101"/>
          <p:cNvSpPr>
            <a:spLocks noChangeArrowheads="1"/>
          </p:cNvSpPr>
          <p:nvPr userDrawn="1"/>
        </p:nvSpPr>
        <p:spPr bwMode="auto">
          <a:xfrm>
            <a:off x="1414463" y="8172450"/>
            <a:ext cx="358775" cy="144463"/>
          </a:xfrm>
          <a:prstGeom prst="flowChartTerminator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MX" sz="1000"/>
          </a:p>
        </p:txBody>
      </p:sp>
      <p:sp>
        <p:nvSpPr>
          <p:cNvPr id="38" name="Rectangle 102"/>
          <p:cNvSpPr>
            <a:spLocks noChangeArrowheads="1"/>
          </p:cNvSpPr>
          <p:nvPr userDrawn="1"/>
        </p:nvSpPr>
        <p:spPr bwMode="auto">
          <a:xfrm>
            <a:off x="2565400" y="8172450"/>
            <a:ext cx="287338" cy="1476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es-MX" sz="300"/>
              <a:t> </a:t>
            </a:r>
            <a:endParaRPr lang="es-ES" sz="300"/>
          </a:p>
        </p:txBody>
      </p:sp>
      <p:sp>
        <p:nvSpPr>
          <p:cNvPr id="39" name="AutoShape 103"/>
          <p:cNvSpPr>
            <a:spLocks noChangeArrowheads="1"/>
          </p:cNvSpPr>
          <p:nvPr userDrawn="1"/>
        </p:nvSpPr>
        <p:spPr bwMode="auto">
          <a:xfrm>
            <a:off x="3643313" y="8172450"/>
            <a:ext cx="433387" cy="144463"/>
          </a:xfrm>
          <a:prstGeom prst="flowChartExtra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endParaRPr lang="es-MX" sz="1000"/>
          </a:p>
        </p:txBody>
      </p:sp>
      <p:sp>
        <p:nvSpPr>
          <p:cNvPr id="40" name="Line 104"/>
          <p:cNvSpPr>
            <a:spLocks noChangeShapeType="1"/>
          </p:cNvSpPr>
          <p:nvPr userDrawn="1"/>
        </p:nvSpPr>
        <p:spPr bwMode="auto">
          <a:xfrm>
            <a:off x="5661025" y="8243888"/>
            <a:ext cx="287338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pPr>
              <a:defRPr/>
            </a:pPr>
            <a:endParaRPr lang="es-MX" sz="1000"/>
          </a:p>
        </p:txBody>
      </p:sp>
      <p:sp>
        <p:nvSpPr>
          <p:cNvPr id="41" name="AutoShape 105"/>
          <p:cNvSpPr>
            <a:spLocks noChangeArrowheads="1"/>
          </p:cNvSpPr>
          <p:nvPr userDrawn="1"/>
        </p:nvSpPr>
        <p:spPr bwMode="auto">
          <a:xfrm>
            <a:off x="333375" y="8604250"/>
            <a:ext cx="3240088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/>
          </a:p>
        </p:txBody>
      </p:sp>
      <p:sp>
        <p:nvSpPr>
          <p:cNvPr id="42" name="AutoShape 106"/>
          <p:cNvSpPr>
            <a:spLocks noChangeArrowheads="1"/>
          </p:cNvSpPr>
          <p:nvPr userDrawn="1"/>
        </p:nvSpPr>
        <p:spPr bwMode="auto">
          <a:xfrm>
            <a:off x="333375" y="8394700"/>
            <a:ext cx="3240088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/>
          </a:p>
        </p:txBody>
      </p:sp>
      <p:sp>
        <p:nvSpPr>
          <p:cNvPr id="43" name="AutoShape 107"/>
          <p:cNvSpPr>
            <a:spLocks noChangeArrowheads="1"/>
          </p:cNvSpPr>
          <p:nvPr userDrawn="1"/>
        </p:nvSpPr>
        <p:spPr bwMode="auto">
          <a:xfrm>
            <a:off x="333375" y="8101013"/>
            <a:ext cx="6335713" cy="29368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/>
          </a:p>
        </p:txBody>
      </p:sp>
      <p:sp>
        <p:nvSpPr>
          <p:cNvPr id="44" name="Text Box 108"/>
          <p:cNvSpPr txBox="1">
            <a:spLocks noChangeArrowheads="1"/>
          </p:cNvSpPr>
          <p:nvPr userDrawn="1"/>
        </p:nvSpPr>
        <p:spPr bwMode="auto">
          <a:xfrm>
            <a:off x="3571875" y="8385175"/>
            <a:ext cx="3097213" cy="23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tIns="10800" anchor="ctr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1200" b="1" dirty="0"/>
              <a:t>Aprobó:</a:t>
            </a:r>
            <a:r>
              <a:rPr lang="es-ES" sz="1000" dirty="0"/>
              <a:t> </a:t>
            </a:r>
            <a:r>
              <a:rPr lang="es-ES" sz="1000" dirty="0" smtClean="0"/>
              <a:t>Responsable del SGC</a:t>
            </a:r>
            <a:endParaRPr lang="es-ES" sz="1200" dirty="0"/>
          </a:p>
        </p:txBody>
      </p:sp>
      <p:sp>
        <p:nvSpPr>
          <p:cNvPr id="45" name="AutoShape 109"/>
          <p:cNvSpPr>
            <a:spLocks noChangeArrowheads="1"/>
          </p:cNvSpPr>
          <p:nvPr userDrawn="1"/>
        </p:nvSpPr>
        <p:spPr bwMode="auto">
          <a:xfrm>
            <a:off x="3573463" y="8604250"/>
            <a:ext cx="3095625" cy="287338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/>
          </a:p>
        </p:txBody>
      </p:sp>
      <p:sp>
        <p:nvSpPr>
          <p:cNvPr id="46" name="AutoShape 110"/>
          <p:cNvSpPr>
            <a:spLocks noChangeArrowheads="1"/>
          </p:cNvSpPr>
          <p:nvPr userDrawn="1"/>
        </p:nvSpPr>
        <p:spPr bwMode="auto">
          <a:xfrm>
            <a:off x="3573463" y="8394700"/>
            <a:ext cx="3095625" cy="209550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 b="1"/>
          </a:p>
        </p:txBody>
      </p:sp>
      <p:sp>
        <p:nvSpPr>
          <p:cNvPr id="47" name="Oval 111"/>
          <p:cNvSpPr>
            <a:spLocks noChangeArrowheads="1"/>
          </p:cNvSpPr>
          <p:nvPr userDrawn="1"/>
        </p:nvSpPr>
        <p:spPr bwMode="auto">
          <a:xfrm>
            <a:off x="4797425" y="8172450"/>
            <a:ext cx="144463" cy="1444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MX" sz="10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713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0"/>
            <a:ext cx="6172200" cy="6034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E84F5-6C86-43FF-B093-1C3FB69B8420}" type="datetimeFigureOut">
              <a:rPr lang="es-MX" smtClean="0"/>
              <a:pPr/>
              <a:t>14/07/2014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E3159-A206-4942-8491-1C2E3C41D32C}" type="slidenum">
              <a:rPr lang="es-MX" smtClean="0"/>
              <a:pPr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xmlns="" val="2879841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1"/>
          <p:cNvSpPr txBox="1">
            <a:spLocks noChangeArrowheads="1"/>
          </p:cNvSpPr>
          <p:nvPr/>
        </p:nvSpPr>
        <p:spPr bwMode="auto">
          <a:xfrm>
            <a:off x="390525" y="1411288"/>
            <a:ext cx="63515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6088" indent="-446088" algn="just"/>
            <a:r>
              <a:rPr lang="es-MX" sz="1200" b="1" dirty="0"/>
              <a:t>1. OBJETIVO. </a:t>
            </a:r>
            <a:r>
              <a:rPr lang="es-ES" sz="1200" dirty="0"/>
              <a:t>Utilizar métodos de evaluación, para establecer normas </a:t>
            </a:r>
            <a:r>
              <a:rPr lang="es-ES" sz="1200" dirty="0" smtClean="0"/>
              <a:t>y detectar </a:t>
            </a:r>
            <a:r>
              <a:rPr lang="es-ES" sz="1200" dirty="0"/>
              <a:t>necesidades de capacitación de </a:t>
            </a:r>
            <a:r>
              <a:rPr lang="es-ES" sz="1200" dirty="0" smtClean="0"/>
              <a:t>los servidores públicos.</a:t>
            </a:r>
            <a:endParaRPr lang="es-ES" sz="1200" dirty="0"/>
          </a:p>
          <a:p>
            <a:pPr marL="446088" indent="-446088" algn="just"/>
            <a:r>
              <a:rPr lang="es-MX" sz="1200" b="1" dirty="0"/>
              <a:t>    </a:t>
            </a:r>
            <a:endParaRPr lang="es-ES" sz="1200" b="1" dirty="0"/>
          </a:p>
        </p:txBody>
      </p:sp>
      <p:sp>
        <p:nvSpPr>
          <p:cNvPr id="2051" name="Text Box 22"/>
          <p:cNvSpPr txBox="1">
            <a:spLocks noChangeArrowheads="1"/>
          </p:cNvSpPr>
          <p:nvPr/>
        </p:nvSpPr>
        <p:spPr bwMode="auto">
          <a:xfrm>
            <a:off x="333375" y="2459038"/>
            <a:ext cx="633571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MX" sz="1200" b="1" dirty="0"/>
              <a:t>2. ALCANCE. </a:t>
            </a:r>
            <a:r>
              <a:rPr lang="es-MX" sz="1200" dirty="0"/>
              <a:t>Este procedimiento aplica </a:t>
            </a:r>
            <a:r>
              <a:rPr lang="es-MX" sz="1200" dirty="0" smtClean="0"/>
              <a:t>tener una referencia del desempeño del personal de todas </a:t>
            </a:r>
            <a:r>
              <a:rPr lang="es-MX" sz="1200" dirty="0"/>
              <a:t>las Áreas </a:t>
            </a:r>
            <a:r>
              <a:rPr lang="es-MX" sz="1200" dirty="0" smtClean="0"/>
              <a:t>del IEPC.</a:t>
            </a:r>
            <a:endParaRPr lang="es-ES" sz="1200" dirty="0"/>
          </a:p>
        </p:txBody>
      </p:sp>
      <p:sp>
        <p:nvSpPr>
          <p:cNvPr id="2052" name="Text Box 23"/>
          <p:cNvSpPr txBox="1">
            <a:spLocks noChangeArrowheads="1"/>
          </p:cNvSpPr>
          <p:nvPr/>
        </p:nvSpPr>
        <p:spPr bwMode="auto">
          <a:xfrm>
            <a:off x="323850" y="2911475"/>
            <a:ext cx="6345238" cy="21590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46088" indent="-446088" algn="just">
              <a:lnSpc>
                <a:spcPct val="110000"/>
              </a:lnSpc>
              <a:spcBef>
                <a:spcPct val="50000"/>
              </a:spcBef>
              <a:tabLst>
                <a:tab pos="88900" algn="l"/>
              </a:tabLst>
            </a:pPr>
            <a:r>
              <a:rPr lang="es-MX" sz="1200" b="1" dirty="0"/>
              <a:t>3. TERMINOLOGÍA:</a:t>
            </a:r>
          </a:p>
          <a:p>
            <a:pPr marL="446088" indent="-446088" algn="just">
              <a:lnSpc>
                <a:spcPct val="110000"/>
              </a:lnSpc>
              <a:spcBef>
                <a:spcPct val="50000"/>
              </a:spcBef>
              <a:tabLst>
                <a:tab pos="88900" algn="l"/>
              </a:tabLst>
            </a:pPr>
            <a:r>
              <a:rPr lang="es-MX" sz="1200" dirty="0" smtClean="0"/>
              <a:t>		</a:t>
            </a:r>
            <a:endParaRPr lang="es-MX" sz="1200" dirty="0"/>
          </a:p>
          <a:p>
            <a:pPr marL="446088" indent="-446088" algn="just">
              <a:tabLst>
                <a:tab pos="88900" algn="l"/>
              </a:tabLst>
            </a:pPr>
            <a:r>
              <a:rPr lang="es-MX" sz="1200" b="1" dirty="0"/>
              <a:t>Evaluación del Desempeño</a:t>
            </a:r>
            <a:r>
              <a:rPr lang="es-MX" sz="1200" b="1" dirty="0" smtClean="0"/>
              <a:t>: </a:t>
            </a:r>
            <a:r>
              <a:rPr lang="es-ES" sz="1200" dirty="0" smtClean="0"/>
              <a:t>La Evaluación </a:t>
            </a:r>
            <a:r>
              <a:rPr lang="es-ES" sz="1200" dirty="0"/>
              <a:t>del Desempeño laboral </a:t>
            </a:r>
            <a:r>
              <a:rPr lang="es-ES" sz="1200" dirty="0" smtClean="0"/>
              <a:t>del Personal </a:t>
            </a:r>
            <a:r>
              <a:rPr lang="es-ES" sz="1200" dirty="0"/>
              <a:t>es un proceso técnico a través del cual, en forma integral, sistemática y </a:t>
            </a:r>
            <a:r>
              <a:rPr lang="es-ES" sz="1200" dirty="0" smtClean="0"/>
              <a:t> anual, realizada </a:t>
            </a:r>
            <a:r>
              <a:rPr lang="es-ES" sz="1200" dirty="0"/>
              <a:t>por parte de los jefes </a:t>
            </a:r>
            <a:r>
              <a:rPr lang="es-ES" sz="1200" dirty="0" smtClean="0"/>
              <a:t>inmediatos, </a:t>
            </a:r>
            <a:r>
              <a:rPr lang="es-ES" sz="1200" dirty="0"/>
              <a:t>se valora el conjunto de actitudes, habilidades, conocimientos y comportamiento laboral del </a:t>
            </a:r>
            <a:r>
              <a:rPr lang="es-ES" sz="1200" dirty="0" smtClean="0"/>
              <a:t>servidor público </a:t>
            </a:r>
            <a:r>
              <a:rPr lang="es-ES" sz="1200" dirty="0"/>
              <a:t>en el desempeño de su cargo y cumplimiento de sus funciones, en términos de oportunidad, cantidad y calidad de </a:t>
            </a:r>
            <a:r>
              <a:rPr lang="es-ES" sz="1200" dirty="0" smtClean="0"/>
              <a:t>las actividades realizadas. </a:t>
            </a:r>
            <a:endParaRPr lang="es-ES" sz="1200" dirty="0"/>
          </a:p>
          <a:p>
            <a:pPr marL="446088" indent="-446088" algn="just">
              <a:tabLst>
                <a:tab pos="88900" algn="l"/>
              </a:tabLst>
            </a:pPr>
            <a:endParaRPr lang="es-ES" sz="1200" dirty="0"/>
          </a:p>
          <a:p>
            <a:pPr marL="446088" indent="-446088">
              <a:tabLst>
                <a:tab pos="88900" algn="l"/>
              </a:tabLst>
            </a:pPr>
            <a:endParaRPr lang="es-ES" sz="1200" b="1" dirty="0"/>
          </a:p>
          <a:p>
            <a:pPr marL="446088" indent="-446088" algn="just">
              <a:lnSpc>
                <a:spcPct val="110000"/>
              </a:lnSpc>
              <a:spcBef>
                <a:spcPct val="50000"/>
              </a:spcBef>
              <a:tabLst>
                <a:tab pos="88900" algn="l"/>
              </a:tabLst>
            </a:pPr>
            <a:endParaRPr lang="es-MX" sz="1200" dirty="0"/>
          </a:p>
        </p:txBody>
      </p:sp>
      <p:sp>
        <p:nvSpPr>
          <p:cNvPr id="2053" name="AutoShape 212"/>
          <p:cNvSpPr>
            <a:spLocks noChangeArrowheads="1"/>
          </p:cNvSpPr>
          <p:nvPr/>
        </p:nvSpPr>
        <p:spPr bwMode="auto">
          <a:xfrm>
            <a:off x="333375" y="1258888"/>
            <a:ext cx="6335713" cy="6769100"/>
          </a:xfrm>
          <a:prstGeom prst="roundRect">
            <a:avLst>
              <a:gd name="adj" fmla="val 1894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MX" sz="1000" b="1"/>
          </a:p>
        </p:txBody>
      </p:sp>
      <p:sp>
        <p:nvSpPr>
          <p:cNvPr id="2054" name="Text Box 213"/>
          <p:cNvSpPr txBox="1">
            <a:spLocks noChangeArrowheads="1"/>
          </p:cNvSpPr>
          <p:nvPr/>
        </p:nvSpPr>
        <p:spPr bwMode="auto">
          <a:xfrm>
            <a:off x="333375" y="5264150"/>
            <a:ext cx="63357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</a:pPr>
            <a:r>
              <a:rPr lang="es-MX" sz="1000" b="1"/>
              <a:t>4. CONTROL DE CAMBIOS:</a:t>
            </a:r>
            <a:endParaRPr lang="es-ES" sz="1000" b="1"/>
          </a:p>
        </p:txBody>
      </p:sp>
      <p:graphicFrame>
        <p:nvGraphicFramePr>
          <p:cNvPr id="2091" name="Group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014178962"/>
              </p:ext>
            </p:extLst>
          </p:nvPr>
        </p:nvGraphicFramePr>
        <p:xfrm>
          <a:off x="476250" y="5621338"/>
          <a:ext cx="6048375" cy="1727128"/>
        </p:xfrm>
        <a:graphic>
          <a:graphicData uri="http://schemas.openxmlformats.org/drawingml/2006/table">
            <a:tbl>
              <a:tblPr/>
              <a:tblGrid>
                <a:gridCol w="1146175"/>
                <a:gridCol w="3870325"/>
                <a:gridCol w="1031875"/>
              </a:tblGrid>
              <a:tr h="2159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No. de Cambio</a:t>
                      </a:r>
                      <a:endParaRPr kumimoji="0" lang="es-MX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Descripción del Cambio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Fecha</a:t>
                      </a:r>
                      <a:endParaRPr kumimoji="0" lang="es-MX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31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00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Nueva Creación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17-11-11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01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Modificación del Responsable del procedimiento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13-01-12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02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Modificación de la periodicidad de la evaluación y de Director al que se presenta informe de resultados.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MX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</a:rPr>
                        <a:t>27-06-12</a:t>
                      </a: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90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06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MX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</a:endParaRPr>
                    </a:p>
                  </a:txBody>
                  <a:tcPr marL="36000" marR="36000" marT="18000" marB="180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2" name="1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8680" y="395536"/>
            <a:ext cx="935473" cy="659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537"/>
          <p:cNvSpPr>
            <a:spLocks noChangeArrowheads="1"/>
          </p:cNvSpPr>
          <p:nvPr/>
        </p:nvSpPr>
        <p:spPr bwMode="auto">
          <a:xfrm>
            <a:off x="1557338" y="1331913"/>
            <a:ext cx="381635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/>
              <a:t>Actividades </a:t>
            </a:r>
          </a:p>
        </p:txBody>
      </p:sp>
      <p:sp>
        <p:nvSpPr>
          <p:cNvPr id="3075" name="AutoShape 538"/>
          <p:cNvSpPr>
            <a:spLocks noChangeArrowheads="1"/>
          </p:cNvSpPr>
          <p:nvPr/>
        </p:nvSpPr>
        <p:spPr bwMode="auto">
          <a:xfrm>
            <a:off x="5373688" y="1331913"/>
            <a:ext cx="1295400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/>
              <a:t>Referencias</a:t>
            </a:r>
          </a:p>
        </p:txBody>
      </p:sp>
      <p:sp>
        <p:nvSpPr>
          <p:cNvPr id="3076" name="AutoShape 539"/>
          <p:cNvSpPr>
            <a:spLocks noChangeArrowheads="1"/>
          </p:cNvSpPr>
          <p:nvPr/>
        </p:nvSpPr>
        <p:spPr bwMode="auto">
          <a:xfrm>
            <a:off x="5373688" y="1619250"/>
            <a:ext cx="1295400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/>
              <a:t> </a:t>
            </a:r>
          </a:p>
        </p:txBody>
      </p:sp>
      <p:sp>
        <p:nvSpPr>
          <p:cNvPr id="3077" name="AutoShape 540"/>
          <p:cNvSpPr>
            <a:spLocks noChangeArrowheads="1"/>
          </p:cNvSpPr>
          <p:nvPr/>
        </p:nvSpPr>
        <p:spPr bwMode="auto">
          <a:xfrm>
            <a:off x="1557338" y="1619250"/>
            <a:ext cx="3816350" cy="6408738"/>
          </a:xfrm>
          <a:prstGeom prst="roundRect">
            <a:avLst>
              <a:gd name="adj" fmla="val 2292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/>
              <a:t> </a:t>
            </a:r>
          </a:p>
        </p:txBody>
      </p:sp>
      <p:sp>
        <p:nvSpPr>
          <p:cNvPr id="3078" name="AutoShape 541"/>
          <p:cNvSpPr>
            <a:spLocks noChangeArrowheads="1"/>
          </p:cNvSpPr>
          <p:nvPr/>
        </p:nvSpPr>
        <p:spPr bwMode="auto">
          <a:xfrm>
            <a:off x="333375" y="1619250"/>
            <a:ext cx="1223963" cy="6408738"/>
          </a:xfrm>
          <a:prstGeom prst="roundRect">
            <a:avLst>
              <a:gd name="adj" fmla="val 7241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000"/>
              <a:t> </a:t>
            </a:r>
          </a:p>
        </p:txBody>
      </p:sp>
      <p:sp>
        <p:nvSpPr>
          <p:cNvPr id="3079" name="AutoShape 542"/>
          <p:cNvSpPr>
            <a:spLocks noChangeArrowheads="1"/>
          </p:cNvSpPr>
          <p:nvPr/>
        </p:nvSpPr>
        <p:spPr bwMode="auto">
          <a:xfrm>
            <a:off x="333375" y="1331913"/>
            <a:ext cx="1223963" cy="287337"/>
          </a:xfrm>
          <a:prstGeom prst="roundRect">
            <a:avLst>
              <a:gd name="adj" fmla="val 16667"/>
            </a:avLst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s-MX" sz="1100" b="1"/>
              <a:t>Responsable</a:t>
            </a:r>
          </a:p>
        </p:txBody>
      </p:sp>
      <p:sp>
        <p:nvSpPr>
          <p:cNvPr id="3080" name="AutoShape 420"/>
          <p:cNvSpPr>
            <a:spLocks noChangeArrowheads="1"/>
          </p:cNvSpPr>
          <p:nvPr/>
        </p:nvSpPr>
        <p:spPr bwMode="auto">
          <a:xfrm>
            <a:off x="3141663" y="2174875"/>
            <a:ext cx="649287" cy="165100"/>
          </a:xfrm>
          <a:prstGeom prst="roundRect">
            <a:avLst>
              <a:gd name="adj" fmla="val 50000"/>
            </a:avLst>
          </a:pr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ctr">
              <a:lnSpc>
                <a:spcPct val="70000"/>
              </a:lnSpc>
            </a:pPr>
            <a:r>
              <a:rPr lang="es-MX" sz="900"/>
              <a:t>Inicio</a:t>
            </a:r>
          </a:p>
        </p:txBody>
      </p:sp>
      <p:sp>
        <p:nvSpPr>
          <p:cNvPr id="3081" name="Rectangle 631"/>
          <p:cNvSpPr>
            <a:spLocks noChangeArrowheads="1"/>
          </p:cNvSpPr>
          <p:nvPr/>
        </p:nvSpPr>
        <p:spPr bwMode="auto">
          <a:xfrm>
            <a:off x="1628775" y="2771775"/>
            <a:ext cx="3671888" cy="3095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/>
              <a:t> Entrega Formato de Evaluación del Desempeño de Personal a Encargado del área Anualmente</a:t>
            </a:r>
          </a:p>
        </p:txBody>
      </p:sp>
      <p:sp>
        <p:nvSpPr>
          <p:cNvPr id="3083" name="Rectangle 640"/>
          <p:cNvSpPr>
            <a:spLocks noChangeArrowheads="1"/>
          </p:cNvSpPr>
          <p:nvPr/>
        </p:nvSpPr>
        <p:spPr bwMode="auto">
          <a:xfrm>
            <a:off x="5373688" y="2822575"/>
            <a:ext cx="1295400" cy="31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/>
              <a:t>Evaluación del Desempeño</a:t>
            </a:r>
          </a:p>
        </p:txBody>
      </p:sp>
      <p:sp>
        <p:nvSpPr>
          <p:cNvPr id="3091" name="Rectangle 637"/>
          <p:cNvSpPr>
            <a:spLocks noChangeArrowheads="1"/>
          </p:cNvSpPr>
          <p:nvPr/>
        </p:nvSpPr>
        <p:spPr bwMode="auto">
          <a:xfrm>
            <a:off x="333375" y="2817813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/>
              <a:t>Jefe de </a:t>
            </a:r>
            <a:r>
              <a:rPr lang="es-ES" sz="900" dirty="0" smtClean="0"/>
              <a:t>Departamento Administrativo</a:t>
            </a:r>
            <a:endParaRPr lang="es-ES" sz="900" dirty="0"/>
          </a:p>
        </p:txBody>
      </p:sp>
      <p:sp>
        <p:nvSpPr>
          <p:cNvPr id="3092" name="Rectangle 637"/>
          <p:cNvSpPr>
            <a:spLocks noChangeArrowheads="1"/>
          </p:cNvSpPr>
          <p:nvPr/>
        </p:nvSpPr>
        <p:spPr bwMode="auto">
          <a:xfrm>
            <a:off x="333375" y="4572000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endParaRPr lang="en-US" sz="900"/>
          </a:p>
        </p:txBody>
      </p:sp>
      <p:sp>
        <p:nvSpPr>
          <p:cNvPr id="3096" name="Rectangle 637"/>
          <p:cNvSpPr>
            <a:spLocks noChangeArrowheads="1"/>
          </p:cNvSpPr>
          <p:nvPr/>
        </p:nvSpPr>
        <p:spPr bwMode="auto">
          <a:xfrm>
            <a:off x="260350" y="3482975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MX" sz="900" dirty="0"/>
              <a:t>Responsable de Área</a:t>
            </a:r>
            <a:endParaRPr lang="es-ES" sz="900" dirty="0"/>
          </a:p>
        </p:txBody>
      </p:sp>
      <p:sp>
        <p:nvSpPr>
          <p:cNvPr id="3097" name="Rectangle 631"/>
          <p:cNvSpPr>
            <a:spLocks noChangeArrowheads="1"/>
          </p:cNvSpPr>
          <p:nvPr/>
        </p:nvSpPr>
        <p:spPr bwMode="auto">
          <a:xfrm>
            <a:off x="1628775" y="3535363"/>
            <a:ext cx="3671888" cy="290512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 smtClean="0"/>
              <a:t>Realiza la </a:t>
            </a:r>
            <a:r>
              <a:rPr lang="es-ES" sz="900" dirty="0"/>
              <a:t>Evaluación del Desempeño del Personal a su </a:t>
            </a:r>
            <a:r>
              <a:rPr lang="es-ES" sz="900" dirty="0" smtClean="0"/>
              <a:t>cargo </a:t>
            </a:r>
            <a:r>
              <a:rPr lang="es-ES" sz="900" dirty="0"/>
              <a:t>y </a:t>
            </a:r>
            <a:r>
              <a:rPr lang="es-ES" sz="900" dirty="0" smtClean="0"/>
              <a:t>recomendaciones; </a:t>
            </a:r>
            <a:r>
              <a:rPr lang="es-ES" sz="900" dirty="0"/>
              <a:t>y entrega a Jefe de </a:t>
            </a:r>
            <a:r>
              <a:rPr lang="es-ES" sz="900" dirty="0" smtClean="0"/>
              <a:t>Departamento de la Dirección General</a:t>
            </a:r>
            <a:endParaRPr lang="es-ES" sz="900" dirty="0"/>
          </a:p>
        </p:txBody>
      </p:sp>
      <p:sp>
        <p:nvSpPr>
          <p:cNvPr id="3098" name="Rectangle 640"/>
          <p:cNvSpPr>
            <a:spLocks noChangeArrowheads="1"/>
          </p:cNvSpPr>
          <p:nvPr/>
        </p:nvSpPr>
        <p:spPr bwMode="auto">
          <a:xfrm>
            <a:off x="5373688" y="3535363"/>
            <a:ext cx="1295400" cy="31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/>
              <a:t>Evaluación del Desempeño</a:t>
            </a:r>
          </a:p>
        </p:txBody>
      </p:sp>
      <p:cxnSp>
        <p:nvCxnSpPr>
          <p:cNvPr id="3099" name="AutoShape 684"/>
          <p:cNvCxnSpPr>
            <a:cxnSpLocks noChangeShapeType="1"/>
          </p:cNvCxnSpPr>
          <p:nvPr/>
        </p:nvCxnSpPr>
        <p:spPr bwMode="auto">
          <a:xfrm>
            <a:off x="3500438" y="3822700"/>
            <a:ext cx="0" cy="444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00" name="AutoShape 684"/>
          <p:cNvCxnSpPr>
            <a:cxnSpLocks noChangeShapeType="1"/>
          </p:cNvCxnSpPr>
          <p:nvPr/>
        </p:nvCxnSpPr>
        <p:spPr bwMode="auto">
          <a:xfrm>
            <a:off x="3500438" y="4559300"/>
            <a:ext cx="0" cy="444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3101" name="AutoShape 684"/>
          <p:cNvCxnSpPr>
            <a:cxnSpLocks noChangeShapeType="1"/>
          </p:cNvCxnSpPr>
          <p:nvPr/>
        </p:nvCxnSpPr>
        <p:spPr bwMode="auto">
          <a:xfrm>
            <a:off x="3500438" y="3103563"/>
            <a:ext cx="0" cy="444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103" name="Rectangle 631"/>
          <p:cNvSpPr>
            <a:spLocks noChangeArrowheads="1"/>
          </p:cNvSpPr>
          <p:nvPr/>
        </p:nvSpPr>
        <p:spPr bwMode="auto">
          <a:xfrm>
            <a:off x="1628775" y="4254500"/>
            <a:ext cx="3671888" cy="3175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endParaRPr lang="es-ES" sz="900" dirty="0"/>
          </a:p>
          <a:p>
            <a:pPr algn="ctr"/>
            <a:r>
              <a:rPr lang="es-ES" sz="900" dirty="0"/>
              <a:t>Elabora Gráficos de Resultados</a:t>
            </a:r>
          </a:p>
          <a:p>
            <a:pPr algn="ctr"/>
            <a:r>
              <a:rPr lang="es-ES" sz="900" dirty="0"/>
              <a:t> </a:t>
            </a:r>
          </a:p>
        </p:txBody>
      </p:sp>
      <p:sp>
        <p:nvSpPr>
          <p:cNvPr id="3104" name="Rectangle 640"/>
          <p:cNvSpPr>
            <a:spLocks noChangeArrowheads="1"/>
          </p:cNvSpPr>
          <p:nvPr/>
        </p:nvSpPr>
        <p:spPr bwMode="auto">
          <a:xfrm>
            <a:off x="5373688" y="4254500"/>
            <a:ext cx="1295400" cy="31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 smtClean="0"/>
              <a:t>Gráficas </a:t>
            </a:r>
            <a:r>
              <a:rPr lang="es-ES" sz="900" dirty="0"/>
              <a:t>de Resultados</a:t>
            </a:r>
          </a:p>
        </p:txBody>
      </p:sp>
      <p:cxnSp>
        <p:nvCxnSpPr>
          <p:cNvPr id="3105" name="AutoShape 684"/>
          <p:cNvCxnSpPr>
            <a:cxnSpLocks noChangeShapeType="1"/>
          </p:cNvCxnSpPr>
          <p:nvPr/>
        </p:nvCxnSpPr>
        <p:spPr bwMode="auto">
          <a:xfrm>
            <a:off x="3500438" y="5351463"/>
            <a:ext cx="0" cy="444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106" name="Rectangle 640"/>
          <p:cNvSpPr>
            <a:spLocks noChangeArrowheads="1"/>
          </p:cNvSpPr>
          <p:nvPr/>
        </p:nvSpPr>
        <p:spPr bwMode="auto">
          <a:xfrm>
            <a:off x="5373688" y="6372225"/>
            <a:ext cx="1295400" cy="31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endParaRPr lang="es-MX" sz="900"/>
          </a:p>
        </p:txBody>
      </p:sp>
      <p:sp>
        <p:nvSpPr>
          <p:cNvPr id="3109" name="Rectangle 631"/>
          <p:cNvSpPr>
            <a:spLocks noChangeArrowheads="1"/>
          </p:cNvSpPr>
          <p:nvPr/>
        </p:nvSpPr>
        <p:spPr bwMode="auto">
          <a:xfrm>
            <a:off x="1628775" y="5795963"/>
            <a:ext cx="3671888" cy="2889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dirty="0"/>
              <a:t>Analiza y Resultados </a:t>
            </a:r>
            <a:r>
              <a:rPr lang="es-ES" dirty="0" smtClean="0"/>
              <a:t>y  </a:t>
            </a:r>
            <a:r>
              <a:rPr lang="es-ES" dirty="0"/>
              <a:t>toma acciones</a:t>
            </a:r>
            <a:endParaRPr lang="es-ES" sz="900" dirty="0"/>
          </a:p>
        </p:txBody>
      </p:sp>
      <p:sp>
        <p:nvSpPr>
          <p:cNvPr id="3110" name="Rectangle 637"/>
          <p:cNvSpPr>
            <a:spLocks noChangeArrowheads="1"/>
          </p:cNvSpPr>
          <p:nvPr/>
        </p:nvSpPr>
        <p:spPr bwMode="auto">
          <a:xfrm>
            <a:off x="333375" y="5724525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/>
              <a:t>Director </a:t>
            </a:r>
            <a:r>
              <a:rPr lang="es-ES" sz="900" dirty="0" smtClean="0"/>
              <a:t>General</a:t>
            </a:r>
            <a:endParaRPr lang="es-ES" sz="900" dirty="0"/>
          </a:p>
        </p:txBody>
      </p:sp>
      <p:sp>
        <p:nvSpPr>
          <p:cNvPr id="3111" name="Oval 94"/>
          <p:cNvSpPr>
            <a:spLocks noChangeArrowheads="1"/>
          </p:cNvSpPr>
          <p:nvPr/>
        </p:nvSpPr>
        <p:spPr bwMode="auto">
          <a:xfrm>
            <a:off x="3247232" y="7164288"/>
            <a:ext cx="506412" cy="215900"/>
          </a:xfrm>
          <a:prstGeom prst="ellipse">
            <a:avLst/>
          </a:prstGeom>
          <a:solidFill>
            <a:srgbClr val="FFFFFF"/>
          </a:solidFill>
          <a:ln w="9525" algn="ctr">
            <a:solidFill>
              <a:srgbClr val="000000"/>
            </a:solidFill>
            <a:round/>
            <a:headEnd/>
            <a:tailEnd/>
          </a:ln>
        </p:spPr>
        <p:txBody>
          <a:bodyPr tIns="10800" bIns="10800" anchor="ctr"/>
          <a:lstStyle/>
          <a:p>
            <a:pPr algn="ctr"/>
            <a:r>
              <a:rPr lang="es-MX"/>
              <a:t>Fin</a:t>
            </a:r>
          </a:p>
        </p:txBody>
      </p:sp>
      <p:cxnSp>
        <p:nvCxnSpPr>
          <p:cNvPr id="3112" name="AutoShape 684"/>
          <p:cNvCxnSpPr>
            <a:cxnSpLocks noChangeShapeType="1"/>
          </p:cNvCxnSpPr>
          <p:nvPr/>
        </p:nvCxnSpPr>
        <p:spPr bwMode="auto">
          <a:xfrm>
            <a:off x="3496895" y="6686550"/>
            <a:ext cx="0" cy="444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116" name="Rectangle 631"/>
          <p:cNvSpPr>
            <a:spLocks noChangeArrowheads="1"/>
          </p:cNvSpPr>
          <p:nvPr/>
        </p:nvSpPr>
        <p:spPr bwMode="auto">
          <a:xfrm>
            <a:off x="1628775" y="5003800"/>
            <a:ext cx="3671888" cy="3175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endParaRPr lang="es-ES" sz="900" dirty="0"/>
          </a:p>
          <a:p>
            <a:pPr algn="ctr"/>
            <a:r>
              <a:rPr lang="es-ES" sz="900" dirty="0"/>
              <a:t>Presenta Informe de Resultados a </a:t>
            </a:r>
            <a:r>
              <a:rPr lang="es-ES" sz="900" dirty="0" smtClean="0"/>
              <a:t>Director General y De Administración y Finanzas</a:t>
            </a:r>
            <a:endParaRPr lang="es-ES" sz="900" dirty="0"/>
          </a:p>
          <a:p>
            <a:pPr algn="ctr"/>
            <a:r>
              <a:rPr lang="es-ES" sz="900" dirty="0"/>
              <a:t> </a:t>
            </a:r>
          </a:p>
        </p:txBody>
      </p:sp>
      <p:sp>
        <p:nvSpPr>
          <p:cNvPr id="3118" name="Rectangle 640"/>
          <p:cNvSpPr>
            <a:spLocks noChangeArrowheads="1"/>
          </p:cNvSpPr>
          <p:nvPr/>
        </p:nvSpPr>
        <p:spPr bwMode="auto">
          <a:xfrm>
            <a:off x="5373688" y="5003800"/>
            <a:ext cx="1295400" cy="31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 smtClean="0"/>
              <a:t>Gráficas </a:t>
            </a:r>
            <a:r>
              <a:rPr lang="es-ES" sz="900" dirty="0"/>
              <a:t>de Resultados</a:t>
            </a:r>
          </a:p>
        </p:txBody>
      </p:sp>
      <p:sp>
        <p:nvSpPr>
          <p:cNvPr id="3119" name="Rectangle 640"/>
          <p:cNvSpPr>
            <a:spLocks noChangeArrowheads="1"/>
          </p:cNvSpPr>
          <p:nvPr/>
        </p:nvSpPr>
        <p:spPr bwMode="auto">
          <a:xfrm>
            <a:off x="5373688" y="5795963"/>
            <a:ext cx="1295400" cy="31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 smtClean="0"/>
              <a:t>Gráficas </a:t>
            </a:r>
            <a:r>
              <a:rPr lang="es-ES" sz="900" dirty="0"/>
              <a:t>de Resultados</a:t>
            </a:r>
          </a:p>
        </p:txBody>
      </p:sp>
      <p:cxnSp>
        <p:nvCxnSpPr>
          <p:cNvPr id="3120" name="AutoShape 684"/>
          <p:cNvCxnSpPr>
            <a:cxnSpLocks noChangeShapeType="1"/>
          </p:cNvCxnSpPr>
          <p:nvPr/>
        </p:nvCxnSpPr>
        <p:spPr bwMode="auto">
          <a:xfrm>
            <a:off x="3500438" y="2339975"/>
            <a:ext cx="0" cy="4445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3" name="Rectangle 637"/>
          <p:cNvSpPr>
            <a:spLocks noChangeArrowheads="1"/>
          </p:cNvSpPr>
          <p:nvPr/>
        </p:nvSpPr>
        <p:spPr bwMode="auto">
          <a:xfrm>
            <a:off x="320452" y="4254500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 smtClean="0"/>
              <a:t>Coordinador </a:t>
            </a:r>
            <a:endParaRPr lang="es-ES" sz="900" dirty="0"/>
          </a:p>
        </p:txBody>
      </p:sp>
      <p:sp>
        <p:nvSpPr>
          <p:cNvPr id="34" name="Rectangle 637"/>
          <p:cNvSpPr>
            <a:spLocks noChangeArrowheads="1"/>
          </p:cNvSpPr>
          <p:nvPr/>
        </p:nvSpPr>
        <p:spPr bwMode="auto">
          <a:xfrm>
            <a:off x="333375" y="5002213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 smtClean="0"/>
              <a:t>Director General/ RSGC/  Jefe </a:t>
            </a:r>
            <a:r>
              <a:rPr lang="es-ES" sz="900" dirty="0"/>
              <a:t>de </a:t>
            </a:r>
            <a:r>
              <a:rPr lang="es-ES" sz="900" dirty="0" smtClean="0"/>
              <a:t>Departamento Administrativo</a:t>
            </a:r>
            <a:endParaRPr lang="es-ES" sz="900" dirty="0"/>
          </a:p>
        </p:txBody>
      </p:sp>
      <p:sp>
        <p:nvSpPr>
          <p:cNvPr id="35" name="Rectangle 631"/>
          <p:cNvSpPr>
            <a:spLocks noChangeArrowheads="1"/>
          </p:cNvSpPr>
          <p:nvPr/>
        </p:nvSpPr>
        <p:spPr bwMode="auto">
          <a:xfrm>
            <a:off x="1623514" y="6397625"/>
            <a:ext cx="3671888" cy="288925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MX" dirty="0" smtClean="0"/>
              <a:t>Informa e instruye a Directores sobre toma de acciones.</a:t>
            </a:r>
            <a:endParaRPr lang="es-ES" sz="900" dirty="0"/>
          </a:p>
        </p:txBody>
      </p:sp>
      <p:cxnSp>
        <p:nvCxnSpPr>
          <p:cNvPr id="36" name="AutoShape 684"/>
          <p:cNvCxnSpPr>
            <a:cxnSpLocks noChangeShapeType="1"/>
          </p:cNvCxnSpPr>
          <p:nvPr/>
        </p:nvCxnSpPr>
        <p:spPr bwMode="auto">
          <a:xfrm>
            <a:off x="3496895" y="6064250"/>
            <a:ext cx="0" cy="335186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37" name="Rectangle 637"/>
          <p:cNvSpPr>
            <a:spLocks noChangeArrowheads="1"/>
          </p:cNvSpPr>
          <p:nvPr/>
        </p:nvSpPr>
        <p:spPr bwMode="auto">
          <a:xfrm>
            <a:off x="320451" y="6374449"/>
            <a:ext cx="1223963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/>
              <a:t>Director </a:t>
            </a:r>
            <a:r>
              <a:rPr lang="es-ES" sz="900" dirty="0" smtClean="0"/>
              <a:t>General</a:t>
            </a:r>
            <a:endParaRPr lang="es-ES" sz="900" dirty="0"/>
          </a:p>
        </p:txBody>
      </p:sp>
      <p:pic>
        <p:nvPicPr>
          <p:cNvPr id="38" name="37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619" y="411133"/>
            <a:ext cx="935473" cy="659520"/>
          </a:xfrm>
          <a:prstGeom prst="rect">
            <a:avLst/>
          </a:prstGeom>
        </p:spPr>
      </p:pic>
      <p:sp>
        <p:nvSpPr>
          <p:cNvPr id="39" name="Rectangle 640"/>
          <p:cNvSpPr>
            <a:spLocks noChangeArrowheads="1"/>
          </p:cNvSpPr>
          <p:nvPr/>
        </p:nvSpPr>
        <p:spPr bwMode="auto">
          <a:xfrm>
            <a:off x="5373216" y="6372200"/>
            <a:ext cx="1295400" cy="314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2700" tIns="108000" rIns="12700" bIns="108000" anchor="ctr"/>
          <a:lstStyle/>
          <a:p>
            <a:pPr algn="ctr"/>
            <a:r>
              <a:rPr lang="es-ES" sz="900" dirty="0" smtClean="0"/>
              <a:t>Gráficas </a:t>
            </a:r>
            <a:r>
              <a:rPr lang="es-ES" sz="900" dirty="0"/>
              <a:t>de Resultados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179388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179388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 Narrow" pitchFamily="34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5362</TotalTime>
  <Words>212</Words>
  <Application>Microsoft Office PowerPoint</Application>
  <PresentationFormat>Presentación en pantalla (4:3)</PresentationFormat>
  <Paragraphs>51</Paragraphs>
  <Slides>2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Títulos de diapositiva</vt:lpstr>
      </vt:variant>
      <vt:variant>
        <vt:i4>2</vt:i4>
      </vt:variant>
    </vt:vector>
  </HeadingPairs>
  <TitlesOfParts>
    <vt:vector size="4" baseType="lpstr">
      <vt:lpstr>Diseño predeterminado</vt:lpstr>
      <vt:lpstr>Diseño personalizado</vt:lpstr>
      <vt:lpstr>Diapositiva 1</vt:lpstr>
      <vt:lpstr>Diapositiva 2</vt:lpstr>
    </vt:vector>
  </TitlesOfParts>
  <Company>Sacos y Envases Industriales S.A. de C.V.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CalidadMty</dc:creator>
  <cp:lastModifiedBy>israel.perez</cp:lastModifiedBy>
  <cp:revision>290</cp:revision>
  <cp:lastPrinted>2013-07-23T15:35:35Z</cp:lastPrinted>
  <dcterms:created xsi:type="dcterms:W3CDTF">2003-10-28T18:20:03Z</dcterms:created>
  <dcterms:modified xsi:type="dcterms:W3CDTF">2014-07-14T15:54:48Z</dcterms:modified>
</cp:coreProperties>
</file>