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400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Programa</a:t>
            </a:r>
            <a:r>
              <a:rPr lang="es-MX" sz="1200" baseline="0" dirty="0" smtClean="0"/>
              <a:t> </a:t>
            </a:r>
            <a:r>
              <a:rPr lang="es-MX" sz="1200" dirty="0" smtClean="0"/>
              <a:t>Equidad y Genero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dirty="0" smtClean="0">
                <a:latin typeface="Arial Narrow" pitchFamily="34" charset="0"/>
              </a:rPr>
              <a:t>Elaboró:</a:t>
            </a:r>
            <a:r>
              <a:rPr lang="es-ES" sz="1200" dirty="0" smtClean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</a:t>
            </a:r>
            <a:r>
              <a:rPr lang="es-ES" sz="1200" dirty="0" smtClean="0">
                <a:latin typeface="Arial Narrow" pitchFamily="34" charset="0"/>
              </a:rPr>
              <a:t>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P-OPE-34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23-12-11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23-12-11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23-12-11</a:t>
                      </a: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ES" sz="1000" dirty="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_tradnl" sz="1000" dirty="0" smtClean="0">
                <a:latin typeface="Arial Narrow" pitchFamily="34" charset="0"/>
              </a:rPr>
              <a:t>Este procedimiento aplica para el cumplimiento y ejecución del programa de equidad y genero</a:t>
            </a:r>
            <a:r>
              <a:rPr lang="es-MX" sz="1000" dirty="0" smtClean="0">
                <a:latin typeface="Arial Narrow" pitchFamily="34" charset="0"/>
              </a:rPr>
              <a:t>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Catalogo de vinculación: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elabora plan anual y se envía a Presidencia, Secretario Ejecutivo y Dirección General</a:t>
            </a:r>
            <a:endParaRPr lang="es-ES" sz="900" dirty="0"/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 revisa plan anual y se incluyen mensualmente actividades requeridas por el IEPC o la dirección misma</a:t>
            </a:r>
            <a:endParaRPr lang="es-ES_tradnl" sz="900" dirty="0"/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2888109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348484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348484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2915097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332656" y="1970420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 / Jefes de departamento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IT-OPE-05 / IT-OPE-03 / IT-04 / IT-OPE-06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</a:t>
            </a:r>
            <a:r>
              <a:rPr lang="es-MX" sz="900" dirty="0" smtClean="0">
                <a:latin typeface="Arial Narrow" pitchFamily="34" charset="0"/>
              </a:rPr>
              <a:t>Plan anual 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60" name="AutoShape 649"/>
          <p:cNvCxnSpPr>
            <a:cxnSpLocks noChangeShapeType="1"/>
            <a:endCxn id="61" idx="0"/>
          </p:cNvCxnSpPr>
          <p:nvPr/>
        </p:nvCxnSpPr>
        <p:spPr bwMode="auto">
          <a:xfrm flipH="1">
            <a:off x="3501033" y="2699792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1" name="Rectangle 652"/>
          <p:cNvSpPr>
            <a:spLocks noChangeArrowheads="1"/>
          </p:cNvSpPr>
          <p:nvPr/>
        </p:nvSpPr>
        <p:spPr bwMode="auto">
          <a:xfrm>
            <a:off x="1700808" y="28458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gestionan los espacio y requisiciones materiales para realizar la actividad planeada</a:t>
            </a:r>
            <a:endParaRPr lang="es-ES" sz="900" dirty="0"/>
          </a:p>
        </p:txBody>
      </p:sp>
      <p:sp>
        <p:nvSpPr>
          <p:cNvPr id="62" name="Rectangle 653"/>
          <p:cNvSpPr>
            <a:spLocks noChangeArrowheads="1"/>
          </p:cNvSpPr>
          <p:nvPr/>
        </p:nvSpPr>
        <p:spPr bwMode="auto">
          <a:xfrm>
            <a:off x="1700808" y="3277642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define facilitador del taller con características necesaria para impartición de curso</a:t>
            </a:r>
            <a:endParaRPr lang="es-ES_tradnl" sz="900" dirty="0"/>
          </a:p>
        </p:txBody>
      </p:sp>
      <p:cxnSp>
        <p:nvCxnSpPr>
          <p:cNvPr id="63" name="AutoShape 681"/>
          <p:cNvCxnSpPr>
            <a:cxnSpLocks noChangeShapeType="1"/>
            <a:stCxn id="61" idx="2"/>
            <a:endCxn id="62" idx="0"/>
          </p:cNvCxnSpPr>
          <p:nvPr/>
        </p:nvCxnSpPr>
        <p:spPr bwMode="auto">
          <a:xfrm>
            <a:off x="3501033" y="3134767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64" name="AutoShape 684"/>
          <p:cNvCxnSpPr>
            <a:cxnSpLocks noChangeShapeType="1"/>
            <a:stCxn id="62" idx="2"/>
            <a:endCxn id="79" idx="0"/>
          </p:cNvCxnSpPr>
          <p:nvPr/>
        </p:nvCxnSpPr>
        <p:spPr bwMode="auto">
          <a:xfrm>
            <a:off x="3501033" y="3566567"/>
            <a:ext cx="0" cy="15540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65" name="Rectangle 700"/>
          <p:cNvSpPr>
            <a:spLocks noChangeArrowheads="1"/>
          </p:cNvSpPr>
          <p:nvPr/>
        </p:nvSpPr>
        <p:spPr bwMode="auto">
          <a:xfrm>
            <a:off x="423020" y="3277642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 smtClean="0">
                <a:latin typeface="Arial Narrow" pitchFamily="34" charset="0"/>
              </a:rPr>
              <a:t>Jefes de departamento / auxiliares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66" name="Rectangle 701"/>
          <p:cNvSpPr>
            <a:spLocks noChangeArrowheads="1"/>
          </p:cNvSpPr>
          <p:nvPr/>
        </p:nvSpPr>
        <p:spPr bwMode="auto">
          <a:xfrm>
            <a:off x="351582" y="3566567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67" name="1 CuadroTexto"/>
          <p:cNvSpPr txBox="1">
            <a:spLocks noChangeArrowheads="1"/>
          </p:cNvSpPr>
          <p:nvPr/>
        </p:nvSpPr>
        <p:spPr bwMode="auto">
          <a:xfrm>
            <a:off x="567482" y="2917279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Directora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1" name="4 CuadroTexto"/>
          <p:cNvSpPr txBox="1">
            <a:spLocks noChangeArrowheads="1"/>
          </p:cNvSpPr>
          <p:nvPr/>
        </p:nvSpPr>
        <p:spPr bwMode="auto">
          <a:xfrm>
            <a:off x="5391423" y="3203848"/>
            <a:ext cx="12779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D</a:t>
            </a:r>
            <a:r>
              <a:rPr lang="es-MX" sz="900" dirty="0" smtClean="0">
                <a:latin typeface="Arial Narrow" pitchFamily="34" charset="0"/>
              </a:rPr>
              <a:t>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2" name="4 CuadroTexto"/>
          <p:cNvSpPr txBox="1">
            <a:spLocks noChangeArrowheads="1"/>
          </p:cNvSpPr>
          <p:nvPr/>
        </p:nvSpPr>
        <p:spPr bwMode="auto">
          <a:xfrm>
            <a:off x="5391895" y="2831778"/>
            <a:ext cx="10795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Diseño de curricula / plan anual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74" name="Rectangle 660"/>
          <p:cNvSpPr>
            <a:spLocks noChangeArrowheads="1"/>
          </p:cNvSpPr>
          <p:nvPr/>
        </p:nvSpPr>
        <p:spPr bwMode="auto">
          <a:xfrm>
            <a:off x="332656" y="376423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6" name="Rectangle 664"/>
          <p:cNvSpPr>
            <a:spLocks noChangeArrowheads="1"/>
          </p:cNvSpPr>
          <p:nvPr/>
        </p:nvSpPr>
        <p:spPr bwMode="auto">
          <a:xfrm>
            <a:off x="5372969" y="422461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8" name="Rectangle 666"/>
          <p:cNvSpPr>
            <a:spLocks noChangeArrowheads="1"/>
          </p:cNvSpPr>
          <p:nvPr/>
        </p:nvSpPr>
        <p:spPr bwMode="auto">
          <a:xfrm>
            <a:off x="5372969" y="379122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79" name="Rectangle 652"/>
          <p:cNvSpPr>
            <a:spLocks noChangeArrowheads="1"/>
          </p:cNvSpPr>
          <p:nvPr/>
        </p:nvSpPr>
        <p:spPr bwMode="auto">
          <a:xfrm>
            <a:off x="1700808" y="37219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Se reúnen los recursos necesarios en el lugar designado y se acondiciona el lugar </a:t>
            </a:r>
            <a:endParaRPr lang="es-ES" sz="900" dirty="0"/>
          </a:p>
        </p:txBody>
      </p:sp>
      <p:sp>
        <p:nvSpPr>
          <p:cNvPr id="80" name="Rectangle 653"/>
          <p:cNvSpPr>
            <a:spLocks noChangeArrowheads="1"/>
          </p:cNvSpPr>
          <p:nvPr/>
        </p:nvSpPr>
        <p:spPr bwMode="auto">
          <a:xfrm>
            <a:off x="1700808" y="4153768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_tradnl" sz="900" dirty="0" smtClean="0"/>
              <a:t>Se realiza la evaluación de curso y se recaban evidencias</a:t>
            </a:r>
            <a:endParaRPr lang="es-ES_tradnl" sz="900" dirty="0"/>
          </a:p>
        </p:txBody>
      </p:sp>
      <p:cxnSp>
        <p:nvCxnSpPr>
          <p:cNvPr id="81" name="AutoShape 681"/>
          <p:cNvCxnSpPr>
            <a:cxnSpLocks noChangeShapeType="1"/>
            <a:stCxn id="79" idx="2"/>
            <a:endCxn id="80" idx="0"/>
          </p:cNvCxnSpPr>
          <p:nvPr/>
        </p:nvCxnSpPr>
        <p:spPr bwMode="auto">
          <a:xfrm>
            <a:off x="3501033" y="4010893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82" name="AutoShape 684"/>
          <p:cNvCxnSpPr>
            <a:cxnSpLocks noChangeShapeType="1"/>
            <a:stCxn id="80" idx="2"/>
            <a:endCxn id="90" idx="0"/>
          </p:cNvCxnSpPr>
          <p:nvPr/>
        </p:nvCxnSpPr>
        <p:spPr bwMode="auto">
          <a:xfrm>
            <a:off x="3501033" y="4442693"/>
            <a:ext cx="0" cy="273323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83" name="Rectangle 700"/>
          <p:cNvSpPr>
            <a:spLocks noChangeArrowheads="1"/>
          </p:cNvSpPr>
          <p:nvPr/>
        </p:nvSpPr>
        <p:spPr bwMode="auto">
          <a:xfrm>
            <a:off x="422301" y="4212084"/>
            <a:ext cx="1150937" cy="28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Jefes de departamento / auxiliares</a:t>
            </a:r>
          </a:p>
          <a:p>
            <a:pPr algn="ctr"/>
            <a:endParaRPr lang="es-ES" sz="900" dirty="0">
              <a:latin typeface="Arial Narrow" pitchFamily="34" charset="0"/>
            </a:endParaRPr>
          </a:p>
        </p:txBody>
      </p:sp>
      <p:sp>
        <p:nvSpPr>
          <p:cNvPr id="84" name="Rectangle 701"/>
          <p:cNvSpPr>
            <a:spLocks noChangeArrowheads="1"/>
          </p:cNvSpPr>
          <p:nvPr/>
        </p:nvSpPr>
        <p:spPr bwMode="auto">
          <a:xfrm>
            <a:off x="350863" y="4442693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85" name="1 CuadroTexto"/>
          <p:cNvSpPr txBox="1">
            <a:spLocks noChangeArrowheads="1"/>
          </p:cNvSpPr>
          <p:nvPr/>
        </p:nvSpPr>
        <p:spPr bwMode="auto">
          <a:xfrm>
            <a:off x="332656" y="3635896"/>
            <a:ext cx="1224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r>
              <a:rPr lang="es-ES" sz="900" dirty="0">
                <a:latin typeface="Arial Narrow" pitchFamily="34" charset="0"/>
              </a:rPr>
              <a:t>Jefes de departamento / auxiliares</a:t>
            </a:r>
          </a:p>
        </p:txBody>
      </p:sp>
      <p:sp>
        <p:nvSpPr>
          <p:cNvPr id="86" name="4 CuadroTexto"/>
          <p:cNvSpPr txBox="1">
            <a:spLocks noChangeArrowheads="1"/>
          </p:cNvSpPr>
          <p:nvPr/>
        </p:nvSpPr>
        <p:spPr bwMode="auto">
          <a:xfrm>
            <a:off x="5390704" y="4067944"/>
            <a:ext cx="1277937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" sz="900" dirty="0" smtClean="0">
                <a:latin typeface="Arial Narrow" pitchFamily="34" charset="0"/>
              </a:rPr>
              <a:t>F</a:t>
            </a:r>
            <a:r>
              <a:rPr lang="es-MX" sz="900" dirty="0" smtClean="0">
                <a:latin typeface="Arial Narrow" pitchFamily="34" charset="0"/>
              </a:rPr>
              <a:t>otos / evaluaciones de cursos / listas de asistencias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87" name="4 CuadroTexto"/>
          <p:cNvSpPr txBox="1">
            <a:spLocks noChangeArrowheads="1"/>
          </p:cNvSpPr>
          <p:nvPr/>
        </p:nvSpPr>
        <p:spPr bwMode="auto">
          <a:xfrm>
            <a:off x="5391176" y="3606279"/>
            <a:ext cx="10795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800" dirty="0" smtClean="0">
                <a:latin typeface="Arial Narrow" pitchFamily="34" charset="0"/>
              </a:rPr>
              <a:t>P-ADM-15 / check list acondicionamiento del lugar </a:t>
            </a:r>
            <a:endParaRPr lang="es-MX" sz="800" dirty="0">
              <a:latin typeface="Arial Narrow" pitchFamily="34" charset="0"/>
            </a:endParaRPr>
          </a:p>
        </p:txBody>
      </p:sp>
      <p:sp>
        <p:nvSpPr>
          <p:cNvPr id="88" name="Rectangle 660"/>
          <p:cNvSpPr>
            <a:spLocks noChangeArrowheads="1"/>
          </p:cNvSpPr>
          <p:nvPr/>
        </p:nvSpPr>
        <p:spPr bwMode="auto">
          <a:xfrm>
            <a:off x="332656" y="4786858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0" name="Rectangle 653"/>
          <p:cNvSpPr>
            <a:spLocks noChangeArrowheads="1"/>
          </p:cNvSpPr>
          <p:nvPr/>
        </p:nvSpPr>
        <p:spPr bwMode="auto">
          <a:xfrm>
            <a:off x="1700808" y="4716016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 dirty="0" smtClean="0"/>
              <a:t>S</a:t>
            </a:r>
            <a:r>
              <a:rPr lang="es-ES_tradnl" sz="900" dirty="0" smtClean="0"/>
              <a:t>e emite reporte del taller y se envía a Dirección General con el Cronograma de actividades de participación ciudadana Adjunto.</a:t>
            </a:r>
            <a:endParaRPr lang="es-ES_tradnl" sz="900" dirty="0"/>
          </a:p>
        </p:txBody>
      </p:sp>
      <p:cxnSp>
        <p:nvCxnSpPr>
          <p:cNvPr id="91" name="AutoShape 684"/>
          <p:cNvCxnSpPr>
            <a:cxnSpLocks noChangeShapeType="1"/>
            <a:stCxn id="90" idx="2"/>
          </p:cNvCxnSpPr>
          <p:nvPr/>
        </p:nvCxnSpPr>
        <p:spPr bwMode="auto">
          <a:xfrm flipH="1">
            <a:off x="3501008" y="5004941"/>
            <a:ext cx="25" cy="28713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92" name="Rectangle 700"/>
          <p:cNvSpPr>
            <a:spLocks noChangeArrowheads="1"/>
          </p:cNvSpPr>
          <p:nvPr/>
        </p:nvSpPr>
        <p:spPr bwMode="auto">
          <a:xfrm>
            <a:off x="422301" y="4716016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 dirty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93" name="Rectangle 701"/>
          <p:cNvSpPr>
            <a:spLocks noChangeArrowheads="1"/>
          </p:cNvSpPr>
          <p:nvPr/>
        </p:nvSpPr>
        <p:spPr bwMode="auto">
          <a:xfrm>
            <a:off x="350863" y="5004941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94" name="4 CuadroTexto"/>
          <p:cNvSpPr txBox="1">
            <a:spLocks noChangeArrowheads="1"/>
          </p:cNvSpPr>
          <p:nvPr/>
        </p:nvSpPr>
        <p:spPr bwMode="auto">
          <a:xfrm>
            <a:off x="5373216" y="4716016"/>
            <a:ext cx="1277937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ES_tradnl" sz="900" dirty="0" smtClean="0">
                <a:latin typeface="Arial Narrow" pitchFamily="34" charset="0"/>
              </a:rPr>
              <a:t>Informe final / cronograma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103" name="Oval 34"/>
          <p:cNvSpPr>
            <a:spLocks noChangeArrowheads="1"/>
          </p:cNvSpPr>
          <p:nvPr/>
        </p:nvSpPr>
        <p:spPr bwMode="auto">
          <a:xfrm>
            <a:off x="3140968" y="5292080"/>
            <a:ext cx="792088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8183</TotalTime>
  <Words>261</Words>
  <Application>Microsoft Office PowerPoint</Application>
  <PresentationFormat>Presentación en pantalla (4:3)</PresentationFormat>
  <Paragraphs>42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318</cp:revision>
  <cp:lastPrinted>2012-01-20T18:46:29Z</cp:lastPrinted>
  <dcterms:created xsi:type="dcterms:W3CDTF">2003-10-28T18:20:03Z</dcterms:created>
  <dcterms:modified xsi:type="dcterms:W3CDTF">2014-07-14T19:32:53Z</dcterms:modified>
</cp:coreProperties>
</file>