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9" r:id="rId3"/>
  </p:sldIdLst>
  <p:sldSz cx="6858000" cy="9144000" type="screen4x3"/>
  <p:notesSz cx="6881813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27A2"/>
    <a:srgbClr val="990000"/>
    <a:srgbClr val="002EC0"/>
    <a:srgbClr val="002AC0"/>
    <a:srgbClr val="FF0000"/>
    <a:srgbClr val="66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30" d="100"/>
          <a:sy n="130" d="100"/>
        </p:scale>
        <p:origin x="-564" y="174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12" y="-78"/>
      </p:cViewPr>
      <p:guideLst>
        <p:guide orient="horz" pos="2928"/>
        <p:guide pos="216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119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695" y="0"/>
            <a:ext cx="2982119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2982119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695" y="8832850"/>
            <a:ext cx="2982119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fld id="{21E07881-8988-4639-B7A8-F3B4753E4361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5666175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2982119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8102" y="1"/>
            <a:ext cx="2982119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33600" y="696913"/>
            <a:ext cx="2614613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8182" y="4416426"/>
            <a:ext cx="550545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82119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8102" y="8829675"/>
            <a:ext cx="2982119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5BA6179F-670F-4391-B45E-79772FA9BE84}" type="slidenum">
              <a:rPr lang="es-ES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424271451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85A1278E-8F05-4013-B4C0-3B5168FF06E1}" type="slidenum">
              <a:rPr lang="es-ES" sz="1200"/>
              <a:pPr eaLnBrk="1" hangingPunct="1"/>
              <a:t>1</a:t>
            </a:fld>
            <a:endParaRPr lang="es-ES" sz="1200"/>
          </a:p>
        </p:txBody>
      </p:sp>
      <p:sp>
        <p:nvSpPr>
          <p:cNvPr id="5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7"/>
          <p:cNvSpPr txBox="1">
            <a:spLocks noGrp="1" noChangeArrowheads="1"/>
          </p:cNvSpPr>
          <p:nvPr/>
        </p:nvSpPr>
        <p:spPr bwMode="auto">
          <a:xfrm>
            <a:off x="3898102" y="8829675"/>
            <a:ext cx="2982119" cy="465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/>
            <a:fld id="{D0A0C33A-9022-4C0C-97B4-053C52A036CA}" type="slidenum">
              <a:rPr lang="es-ES" sz="1200"/>
              <a:pPr algn="r" eaLnBrk="1" hangingPunct="1"/>
              <a:t>2</a:t>
            </a:fld>
            <a:endParaRPr lang="es-ES" sz="1200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9628465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81685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40808034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3847403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="" xmlns:p14="http://schemas.microsoft.com/office/powerpoint/2010/main" val="2991527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0565843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3479392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1020112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3080783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1619672"/>
            <a:ext cx="2255838" cy="293266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1619672"/>
            <a:ext cx="3833812" cy="6548016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MX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="" xmlns:p14="http://schemas.microsoft.com/office/powerpoint/2010/main" val="3841653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="" xmlns:p14="http://schemas.microsoft.com/office/powerpoint/2010/main" val="3475155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Text Box 89"/>
          <p:cNvSpPr txBox="1">
            <a:spLocks noChangeArrowheads="1"/>
          </p:cNvSpPr>
          <p:nvPr userDrawn="1"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50000"/>
              </a:spcBef>
            </a:pPr>
            <a:r>
              <a:rPr lang="es-MX" sz="1400" b="1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PROCEDIMIENTO  DOCUMENTADO</a:t>
            </a:r>
          </a:p>
        </p:txBody>
      </p:sp>
      <p:sp>
        <p:nvSpPr>
          <p:cNvPr id="1027" name="AutoShape 90"/>
          <p:cNvSpPr>
            <a:spLocks noChangeArrowheads="1"/>
          </p:cNvSpPr>
          <p:nvPr userDrawn="1"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Nombre:</a:t>
            </a:r>
          </a:p>
        </p:txBody>
      </p:sp>
      <p:sp>
        <p:nvSpPr>
          <p:cNvPr id="1028" name="Text Box 95"/>
          <p:cNvSpPr txBox="1">
            <a:spLocks noChangeArrowheads="1"/>
          </p:cNvSpPr>
          <p:nvPr userDrawn="1"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  Financiamiento</a:t>
            </a:r>
            <a:r>
              <a:rPr lang="es-MX" sz="1200" baseline="0" dirty="0" smtClean="0">
                <a:latin typeface="Arial Narrow" charset="0"/>
              </a:rPr>
              <a:t> público a partidos políticos 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29" name="AutoShape 97"/>
          <p:cNvSpPr>
            <a:spLocks noChangeArrowheads="1"/>
          </p:cNvSpPr>
          <p:nvPr userDrawn="1"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ES" altLang="ko-KR" sz="1200" b="1" dirty="0">
                <a:latin typeface="Arial Narrow" pitchFamily="34" charset="0"/>
                <a:ea typeface="굴림" charset="-127"/>
              </a:rPr>
              <a:t>Pág.:</a:t>
            </a:r>
            <a:r>
              <a:rPr lang="es-ES" altLang="ko-KR" sz="1200" dirty="0">
                <a:latin typeface="Arial Narrow" pitchFamily="34" charset="0"/>
                <a:ea typeface="굴림" charset="-127"/>
              </a:rPr>
              <a:t>  </a:t>
            </a:r>
            <a:fld id="{8E5AD78B-8F81-4DB1-8C4C-DD9BE77E0FB6}" type="slidenum">
              <a:rPr lang="es-ES" altLang="ko-KR" sz="1200">
                <a:latin typeface="Arial Narrow" pitchFamily="34" charset="0"/>
                <a:ea typeface="굴림" charset="-127"/>
              </a:rPr>
              <a:pPr algn="ctr"/>
              <a:t>‹Nº›</a:t>
            </a:fld>
            <a:r>
              <a:rPr lang="es-ES" altLang="ko-KR" sz="1200" dirty="0">
                <a:latin typeface="Arial Narrow" pitchFamily="34" charset="0"/>
                <a:ea typeface="굴림" charset="-127"/>
              </a:rPr>
              <a:t>   de   </a:t>
            </a:r>
            <a:r>
              <a:rPr lang="es-ES" altLang="ko-KR" sz="1200" dirty="0" smtClean="0">
                <a:latin typeface="Arial Narrow" pitchFamily="34" charset="0"/>
                <a:ea typeface="굴림" charset="-127"/>
              </a:rPr>
              <a:t>2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123" name="Text Box 99"/>
          <p:cNvSpPr txBox="1">
            <a:spLocks noChangeArrowheads="1"/>
          </p:cNvSpPr>
          <p:nvPr userDrawn="1"/>
        </p:nvSpPr>
        <p:spPr bwMode="auto">
          <a:xfrm>
            <a:off x="333375" y="8396863"/>
            <a:ext cx="3167063" cy="24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 dirty="0">
                <a:latin typeface="Arial Narrow" pitchFamily="34" charset="0"/>
              </a:rPr>
              <a:t>Elaboró:</a:t>
            </a:r>
            <a:r>
              <a:rPr lang="es-ES" sz="1200" dirty="0">
                <a:latin typeface="Arial Narrow" pitchFamily="34" charset="0"/>
              </a:rPr>
              <a:t> </a:t>
            </a:r>
            <a:r>
              <a:rPr lang="es-ES" sz="1100" dirty="0">
                <a:latin typeface="Arial Narrow" pitchFamily="34" charset="0"/>
              </a:rPr>
              <a:t>Director de </a:t>
            </a:r>
            <a:r>
              <a:rPr lang="es-ES" sz="1100" dirty="0" smtClean="0">
                <a:latin typeface="Arial Narrow" pitchFamily="34" charset="0"/>
              </a:rPr>
              <a:t>Prerrogativas a Partidos Políticos</a:t>
            </a:r>
            <a:endParaRPr lang="es-ES" sz="1100" dirty="0">
              <a:latin typeface="Arial Narrow" pitchFamily="34" charset="0"/>
            </a:endParaRPr>
          </a:p>
        </p:txBody>
      </p:sp>
      <p:sp>
        <p:nvSpPr>
          <p:cNvPr id="1124" name="Text Box 100"/>
          <p:cNvSpPr txBox="1">
            <a:spLocks noChangeArrowheads="1"/>
          </p:cNvSpPr>
          <p:nvPr userDrawn="1"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100" b="1">
                <a:latin typeface="Arial Narrow" pitchFamily="34" charset="0"/>
              </a:rPr>
              <a:t>SIMBOLOGÍA:</a:t>
            </a:r>
            <a:r>
              <a:rPr lang="es-MX" sz="1100">
                <a:latin typeface="Arial Narrow" pitchFamily="34" charset="0"/>
              </a:rPr>
              <a:t>                    Inicio / Fin                  Actividad                       Decisión               Conector                 Dirección</a:t>
            </a:r>
            <a:endParaRPr lang="es-ES" sz="1100">
              <a:latin typeface="Arial Narrow" pitchFamily="34" charset="0"/>
            </a:endParaRPr>
          </a:p>
        </p:txBody>
      </p:sp>
      <p:sp>
        <p:nvSpPr>
          <p:cNvPr id="1032" name="AutoShape 101"/>
          <p:cNvSpPr>
            <a:spLocks noChangeArrowheads="1"/>
          </p:cNvSpPr>
          <p:nvPr userDrawn="1"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3" name="Rectangle 102"/>
          <p:cNvSpPr>
            <a:spLocks noChangeArrowheads="1"/>
          </p:cNvSpPr>
          <p:nvPr userDrawn="1"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MX" sz="300"/>
              <a:t> </a:t>
            </a:r>
            <a:endParaRPr lang="es-ES" sz="300"/>
          </a:p>
        </p:txBody>
      </p:sp>
      <p:sp>
        <p:nvSpPr>
          <p:cNvPr id="1034" name="AutoShape 103"/>
          <p:cNvSpPr>
            <a:spLocks noChangeArrowheads="1"/>
          </p:cNvSpPr>
          <p:nvPr userDrawn="1"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5" name="Line 104"/>
          <p:cNvSpPr>
            <a:spLocks noChangeShapeType="1"/>
          </p:cNvSpPr>
          <p:nvPr userDrawn="1"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1036" name="AutoShape 105"/>
          <p:cNvSpPr>
            <a:spLocks noChangeArrowheads="1"/>
          </p:cNvSpPr>
          <p:nvPr userDrawn="1"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7" name="AutoShape 106"/>
          <p:cNvSpPr>
            <a:spLocks noChangeArrowheads="1"/>
          </p:cNvSpPr>
          <p:nvPr userDrawn="1"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8" name="AutoShape 107"/>
          <p:cNvSpPr>
            <a:spLocks noChangeArrowheads="1"/>
          </p:cNvSpPr>
          <p:nvPr userDrawn="1"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132" name="Text Box 108"/>
          <p:cNvSpPr txBox="1">
            <a:spLocks noChangeArrowheads="1"/>
          </p:cNvSpPr>
          <p:nvPr userDrawn="1"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ES" sz="1200" b="1">
                <a:latin typeface="Arial Narrow" pitchFamily="34" charset="0"/>
              </a:rPr>
              <a:t>Aprobó:</a:t>
            </a:r>
            <a:r>
              <a:rPr lang="es-ES" sz="1200">
                <a:latin typeface="Arial Narrow" pitchFamily="34" charset="0"/>
              </a:rPr>
              <a:t> Representante del SGC</a:t>
            </a:r>
          </a:p>
        </p:txBody>
      </p:sp>
      <p:sp>
        <p:nvSpPr>
          <p:cNvPr id="1040" name="AutoShape 109"/>
          <p:cNvSpPr>
            <a:spLocks noChangeArrowheads="1"/>
          </p:cNvSpPr>
          <p:nvPr userDrawn="1"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1" name="AutoShape 110"/>
          <p:cNvSpPr>
            <a:spLocks noChangeArrowheads="1"/>
          </p:cNvSpPr>
          <p:nvPr userDrawn="1"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2" name="Oval 111"/>
          <p:cNvSpPr>
            <a:spLocks noChangeArrowheads="1"/>
          </p:cNvSpPr>
          <p:nvPr userDrawn="1"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43" name="AutoShape 139"/>
          <p:cNvSpPr>
            <a:spLocks noChangeArrowheads="1"/>
          </p:cNvSpPr>
          <p:nvPr userDrawn="1"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Clave:</a:t>
            </a:r>
          </a:p>
        </p:txBody>
      </p:sp>
      <p:sp>
        <p:nvSpPr>
          <p:cNvPr id="1044" name="AutoShape 142"/>
          <p:cNvSpPr>
            <a:spLocks noChangeArrowheads="1"/>
          </p:cNvSpPr>
          <p:nvPr userDrawn="1"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Cambio:</a:t>
            </a:r>
            <a:r>
              <a:rPr lang="es-MX" sz="1200" dirty="0">
                <a:latin typeface="Arial Narrow" pitchFamily="34" charset="0"/>
              </a:rPr>
              <a:t>  </a:t>
            </a:r>
            <a:r>
              <a:rPr lang="es-MX" sz="1200" dirty="0" smtClean="0">
                <a:latin typeface="Arial Narrow" pitchFamily="34" charset="0"/>
              </a:rPr>
              <a:t>00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045" name="Text Box 144"/>
          <p:cNvSpPr txBox="1">
            <a:spLocks noChangeArrowheads="1"/>
          </p:cNvSpPr>
          <p:nvPr userDrawn="1"/>
        </p:nvSpPr>
        <p:spPr bwMode="auto">
          <a:xfrm>
            <a:off x="5734050" y="874713"/>
            <a:ext cx="865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P-ADM-40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46" name="AutoShape 140"/>
          <p:cNvSpPr>
            <a:spLocks noChangeArrowheads="1"/>
          </p:cNvSpPr>
          <p:nvPr userDrawn="1"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Emisión: </a:t>
            </a:r>
            <a:r>
              <a:rPr lang="es-MX" sz="1200" dirty="0" smtClean="0">
                <a:latin typeface="Arial Narrow" pitchFamily="34" charset="0"/>
              </a:rPr>
              <a:t>17-11-11</a:t>
            </a:r>
            <a:endParaRPr lang="es-MX" sz="1200" dirty="0">
              <a:latin typeface="Arial Narrow" pitchFamily="34" charset="0"/>
            </a:endParaRPr>
          </a:p>
        </p:txBody>
      </p:sp>
      <p:sp>
        <p:nvSpPr>
          <p:cNvPr id="1047" name="AutoShape 141"/>
          <p:cNvSpPr>
            <a:spLocks noChangeArrowheads="1"/>
          </p:cNvSpPr>
          <p:nvPr userDrawn="1"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Revisión</a:t>
            </a:r>
            <a:r>
              <a:rPr lang="es-MX" sz="1100" b="1" dirty="0">
                <a:latin typeface="Arial Narrow" pitchFamily="34" charset="0"/>
              </a:rPr>
              <a:t>: </a:t>
            </a:r>
            <a:r>
              <a:rPr lang="es-MX" sz="1100" dirty="0" smtClean="0">
                <a:latin typeface="Arial Narrow" pitchFamily="34" charset="0"/>
              </a:rPr>
              <a:t>17-11-11</a:t>
            </a:r>
            <a:endParaRPr lang="es-MX" sz="1100" dirty="0">
              <a:latin typeface="Arial Narrow" pitchFamily="34" charset="0"/>
            </a:endParaRPr>
          </a:p>
        </p:txBody>
      </p:sp>
      <p:pic>
        <p:nvPicPr>
          <p:cNvPr id="1048" name="Imagen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179389"/>
            <a:ext cx="1655763" cy="1008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25"/>
          <p:cNvSpPr txBox="1">
            <a:spLocks noChangeArrowheads="1"/>
          </p:cNvSpPr>
          <p:nvPr/>
        </p:nvSpPr>
        <p:spPr bwMode="auto">
          <a:xfrm>
            <a:off x="333375" y="4454525"/>
            <a:ext cx="6335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4. CONTROL DE CAMBIOS:</a:t>
            </a:r>
            <a:endParaRPr lang="es-ES" sz="1000" b="1">
              <a:latin typeface="Arial Narrow" pitchFamily="34" charset="0"/>
            </a:endParaRPr>
          </a:p>
        </p:txBody>
      </p:sp>
      <p:sp>
        <p:nvSpPr>
          <p:cNvPr id="4098" name="AutoShape 87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41560137"/>
              </p:ext>
            </p:extLst>
          </p:nvPr>
        </p:nvGraphicFramePr>
        <p:xfrm>
          <a:off x="476250" y="4841875"/>
          <a:ext cx="6048375" cy="889000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00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Nueva Creación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17-11-11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121" name="Text Box 224"/>
          <p:cNvSpPr txBox="1">
            <a:spLocks noChangeArrowheads="1"/>
          </p:cNvSpPr>
          <p:nvPr/>
        </p:nvSpPr>
        <p:spPr bwMode="auto">
          <a:xfrm>
            <a:off x="336550" y="1366838"/>
            <a:ext cx="63404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1. OBJETIVO</a:t>
            </a:r>
            <a:r>
              <a:rPr lang="es-MX" sz="1000" b="1" dirty="0" smtClean="0">
                <a:latin typeface="Arial Narrow" pitchFamily="34" charset="0"/>
              </a:rPr>
              <a:t>. </a:t>
            </a:r>
            <a:r>
              <a:rPr lang="es-MX" sz="1000" dirty="0" smtClean="0">
                <a:latin typeface="Arial Narrow" pitchFamily="34" charset="0"/>
              </a:rPr>
              <a:t>Coadyuvar en la elaboración del dictamen sobre el monto del financiamiento público que corresponde a los partidos políticos por cada año y coadyuvar en el calculo de la ministración mensual.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4122" name="Text Box 225"/>
          <p:cNvSpPr txBox="1">
            <a:spLocks noChangeArrowheads="1"/>
          </p:cNvSpPr>
          <p:nvPr/>
        </p:nvSpPr>
        <p:spPr bwMode="auto">
          <a:xfrm>
            <a:off x="342900" y="2159000"/>
            <a:ext cx="63261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2. ALCANCE. </a:t>
            </a:r>
            <a:r>
              <a:rPr lang="es-MX" sz="1000" dirty="0" smtClean="0">
                <a:latin typeface="Arial Narrow" pitchFamily="34" charset="0"/>
              </a:rPr>
              <a:t>Aplica para la determinación del monto del financiamiento público que corresponde a los partidos políticos durante cada anualidad. 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4123" name="Text Box 226"/>
          <p:cNvSpPr txBox="1">
            <a:spLocks noChangeArrowheads="1"/>
          </p:cNvSpPr>
          <p:nvPr/>
        </p:nvSpPr>
        <p:spPr bwMode="auto">
          <a:xfrm>
            <a:off x="333375" y="2860675"/>
            <a:ext cx="6335713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2788" indent="-712788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3. TERMINOLOGÍA</a:t>
            </a:r>
            <a:r>
              <a:rPr lang="es-MX" sz="1000" b="1" dirty="0" smtClean="0">
                <a:latin typeface="Arial Narrow" pitchFamily="34" charset="0"/>
              </a:rPr>
              <a:t>.</a:t>
            </a:r>
            <a:endParaRPr lang="es-MX" sz="10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AutoShape 238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Actividades </a:t>
            </a:r>
          </a:p>
        </p:txBody>
      </p:sp>
      <p:sp>
        <p:nvSpPr>
          <p:cNvPr id="8194" name="AutoShape 239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Referencias</a:t>
            </a:r>
          </a:p>
        </p:txBody>
      </p:sp>
      <p:sp>
        <p:nvSpPr>
          <p:cNvPr id="8195" name="AutoShape 534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Responsable</a:t>
            </a:r>
          </a:p>
        </p:txBody>
      </p:sp>
      <p:sp>
        <p:nvSpPr>
          <p:cNvPr id="8199" name="AutoShape 240"/>
          <p:cNvSpPr>
            <a:spLocks noChangeArrowheads="1"/>
          </p:cNvSpPr>
          <p:nvPr/>
        </p:nvSpPr>
        <p:spPr bwMode="auto">
          <a:xfrm>
            <a:off x="5373688" y="1619250"/>
            <a:ext cx="129540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8200" name="AutoShape 241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8201" name="AutoShape 242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8203" name="Rectangle 675"/>
          <p:cNvSpPr>
            <a:spLocks noChangeArrowheads="1"/>
          </p:cNvSpPr>
          <p:nvPr/>
        </p:nvSpPr>
        <p:spPr bwMode="auto">
          <a:xfrm>
            <a:off x="333375" y="2987675"/>
            <a:ext cx="1223963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Director/Jefe del Departamento Jurídico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8204" name="Rectangle 676"/>
          <p:cNvSpPr>
            <a:spLocks noChangeArrowheads="1"/>
          </p:cNvSpPr>
          <p:nvPr/>
        </p:nvSpPr>
        <p:spPr bwMode="auto">
          <a:xfrm>
            <a:off x="5373688" y="2918544"/>
            <a:ext cx="1295400" cy="14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Memorándum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8208" name="Rectangle 668"/>
          <p:cNvSpPr>
            <a:spLocks noChangeArrowheads="1"/>
          </p:cNvSpPr>
          <p:nvPr/>
        </p:nvSpPr>
        <p:spPr bwMode="auto">
          <a:xfrm>
            <a:off x="5373688" y="1979613"/>
            <a:ext cx="1295400" cy="40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ES" sz="900" dirty="0">
              <a:latin typeface="Arial Narrow" pitchFamily="34" charset="0"/>
            </a:endParaRPr>
          </a:p>
        </p:txBody>
      </p:sp>
      <p:sp>
        <p:nvSpPr>
          <p:cNvPr id="8209" name="Rectangle 672"/>
          <p:cNvSpPr>
            <a:spLocks noChangeArrowheads="1"/>
          </p:cNvSpPr>
          <p:nvPr/>
        </p:nvSpPr>
        <p:spPr bwMode="auto">
          <a:xfrm>
            <a:off x="1702410" y="2609850"/>
            <a:ext cx="3529012" cy="1952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elabora el proyecto para determinar el financiamiento público anual a partidos políticos</a:t>
            </a:r>
            <a:endParaRPr lang="es-ES" sz="800" dirty="0">
              <a:latin typeface="Arial Narrow" pitchFamily="34" charset="0"/>
            </a:endParaRPr>
          </a:p>
        </p:txBody>
      </p:sp>
      <p:cxnSp>
        <p:nvCxnSpPr>
          <p:cNvPr id="8210" name="AutoShape 686"/>
          <p:cNvCxnSpPr>
            <a:cxnSpLocks noChangeShapeType="1"/>
            <a:stCxn id="8209" idx="2"/>
            <a:endCxn id="8212" idx="0"/>
          </p:cNvCxnSpPr>
          <p:nvPr/>
        </p:nvCxnSpPr>
        <p:spPr bwMode="auto">
          <a:xfrm>
            <a:off x="3466916" y="2805113"/>
            <a:ext cx="7765" cy="110704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8212" name="Rectangle 655"/>
          <p:cNvSpPr>
            <a:spLocks noChangeArrowheads="1"/>
          </p:cNvSpPr>
          <p:nvPr/>
        </p:nvSpPr>
        <p:spPr bwMode="auto">
          <a:xfrm>
            <a:off x="1710175" y="2915817"/>
            <a:ext cx="3529012" cy="35919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tIns="46800"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elaboran los proyectos anuales para determinar el financiamiento público y se informa a Dirección General y Secretaria Ejecutiva para </a:t>
            </a:r>
            <a:r>
              <a:rPr lang="es-ES" sz="800" dirty="0" err="1" smtClean="0">
                <a:latin typeface="Arial Narrow" pitchFamily="34" charset="0"/>
              </a:rPr>
              <a:t>VoBo</a:t>
            </a:r>
            <a:r>
              <a:rPr lang="es-ES" sz="800" dirty="0" smtClean="0">
                <a:latin typeface="Arial Narrow" pitchFamily="34" charset="0"/>
              </a:rPr>
              <a:t>.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8213" name="Rectangle 661"/>
          <p:cNvSpPr>
            <a:spLocks noChangeArrowheads="1"/>
          </p:cNvSpPr>
          <p:nvPr/>
        </p:nvSpPr>
        <p:spPr bwMode="auto">
          <a:xfrm>
            <a:off x="333375" y="2648268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Director/Jefe del Departamento Jurídico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8214" name="Rectangle 668"/>
          <p:cNvSpPr>
            <a:spLocks noChangeArrowheads="1"/>
          </p:cNvSpPr>
          <p:nvPr/>
        </p:nvSpPr>
        <p:spPr bwMode="auto">
          <a:xfrm>
            <a:off x="5373688" y="2547740"/>
            <a:ext cx="1295400" cy="296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Cálculo del financiamiento publico a partidos politicos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8216" name="AutoShape 685"/>
          <p:cNvCxnSpPr>
            <a:cxnSpLocks noChangeShapeType="1"/>
          </p:cNvCxnSpPr>
          <p:nvPr/>
        </p:nvCxnSpPr>
        <p:spPr bwMode="auto">
          <a:xfrm flipH="1">
            <a:off x="3459956" y="2465388"/>
            <a:ext cx="794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8217" name="Rectangle 655"/>
          <p:cNvSpPr>
            <a:spLocks noChangeArrowheads="1"/>
          </p:cNvSpPr>
          <p:nvPr/>
        </p:nvSpPr>
        <p:spPr bwMode="auto">
          <a:xfrm>
            <a:off x="1710175" y="3851920"/>
            <a:ext cx="3529012" cy="2952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tIns="46800"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Se envía a la comisión de prerrogativas a partidos políticos para su discusión y en su caso aprobación </a:t>
            </a:r>
            <a:endParaRPr lang="es-ES" sz="800" dirty="0">
              <a:latin typeface="Arial Narrow" pitchFamily="34" charset="0"/>
            </a:endParaRPr>
          </a:p>
        </p:txBody>
      </p:sp>
      <p:sp>
        <p:nvSpPr>
          <p:cNvPr id="8218" name="Rectangle 655"/>
          <p:cNvSpPr>
            <a:spLocks noChangeArrowheads="1"/>
          </p:cNvSpPr>
          <p:nvPr/>
        </p:nvSpPr>
        <p:spPr bwMode="auto">
          <a:xfrm>
            <a:off x="1716945" y="4283721"/>
            <a:ext cx="3529012" cy="34401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tIns="46800" anchor="ctr"/>
          <a:lstStyle/>
          <a:p>
            <a:pPr algn="ctr"/>
            <a:r>
              <a:rPr lang="es-ES" sz="800" dirty="0" smtClean="0">
                <a:latin typeface="Arial Narrow" pitchFamily="34" charset="0"/>
              </a:rPr>
              <a:t>Una vez emitido el dictamen se envía al Consejo General para su revisión y en su caso aprobación, modificación o rechazo.</a:t>
            </a:r>
            <a:endParaRPr lang="es-ES" sz="800" dirty="0">
              <a:latin typeface="Arial Narrow" pitchFamily="34" charset="0"/>
            </a:endParaRPr>
          </a:p>
        </p:txBody>
      </p:sp>
      <p:cxnSp>
        <p:nvCxnSpPr>
          <p:cNvPr id="8227" name="AutoShape 685"/>
          <p:cNvCxnSpPr>
            <a:cxnSpLocks noChangeShapeType="1"/>
          </p:cNvCxnSpPr>
          <p:nvPr/>
        </p:nvCxnSpPr>
        <p:spPr bwMode="auto">
          <a:xfrm>
            <a:off x="3432393" y="1907704"/>
            <a:ext cx="0" cy="14446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8230" name="Rectangle 675"/>
          <p:cNvSpPr>
            <a:spLocks noChangeArrowheads="1"/>
          </p:cNvSpPr>
          <p:nvPr/>
        </p:nvSpPr>
        <p:spPr bwMode="auto">
          <a:xfrm>
            <a:off x="333375" y="3909865"/>
            <a:ext cx="1223963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8231" name="Rectangle 675"/>
          <p:cNvSpPr>
            <a:spLocks noChangeArrowheads="1"/>
          </p:cNvSpPr>
          <p:nvPr/>
        </p:nvSpPr>
        <p:spPr bwMode="auto">
          <a:xfrm>
            <a:off x="333375" y="4354365"/>
            <a:ext cx="1223963" cy="166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Director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8233" name="Rectangle 675"/>
          <p:cNvSpPr>
            <a:spLocks noChangeArrowheads="1"/>
          </p:cNvSpPr>
          <p:nvPr/>
        </p:nvSpPr>
        <p:spPr bwMode="auto">
          <a:xfrm>
            <a:off x="311691" y="5039689"/>
            <a:ext cx="1223963" cy="333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_tradnl" sz="900" dirty="0" smtClean="0">
                <a:latin typeface="Arial Narrow" pitchFamily="34" charset="0"/>
              </a:rPr>
              <a:t>Secretaria Ejecutiva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8239" name="Rectangle 676"/>
          <p:cNvSpPr>
            <a:spLocks noChangeArrowheads="1"/>
          </p:cNvSpPr>
          <p:nvPr/>
        </p:nvSpPr>
        <p:spPr bwMode="auto">
          <a:xfrm>
            <a:off x="5373688" y="3851921"/>
            <a:ext cx="1295400" cy="14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Memorándum 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8240" name="Rectangle 676"/>
          <p:cNvSpPr>
            <a:spLocks noChangeArrowheads="1"/>
          </p:cNvSpPr>
          <p:nvPr/>
        </p:nvSpPr>
        <p:spPr bwMode="auto">
          <a:xfrm>
            <a:off x="5373688" y="4283721"/>
            <a:ext cx="1295400" cy="141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Oficio / P-ADM-16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8241" name="Rectangle 676"/>
          <p:cNvSpPr>
            <a:spLocks noChangeArrowheads="1"/>
          </p:cNvSpPr>
          <p:nvPr/>
        </p:nvSpPr>
        <p:spPr bwMode="auto">
          <a:xfrm>
            <a:off x="5373688" y="5039688"/>
            <a:ext cx="1295400" cy="333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P-OPE-31/ Acuerdo del Consejo General</a:t>
            </a:r>
            <a:endParaRPr lang="es-ES" sz="900" dirty="0">
              <a:latin typeface="Arial Narrow" pitchFamily="34" charset="0"/>
            </a:endParaRPr>
          </a:p>
        </p:txBody>
      </p:sp>
      <p:cxnSp>
        <p:nvCxnSpPr>
          <p:cNvPr id="25" name="24 Conector recto"/>
          <p:cNvCxnSpPr>
            <a:stCxn id="8218" idx="2"/>
          </p:cNvCxnSpPr>
          <p:nvPr/>
        </p:nvCxnSpPr>
        <p:spPr bwMode="auto">
          <a:xfrm>
            <a:off x="3481451" y="4627731"/>
            <a:ext cx="0" cy="106839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6" name="AutoShape 55"/>
          <p:cNvCxnSpPr>
            <a:cxnSpLocks noChangeShapeType="1"/>
          </p:cNvCxnSpPr>
          <p:nvPr/>
        </p:nvCxnSpPr>
        <p:spPr bwMode="auto">
          <a:xfrm rot="10800000" flipV="1">
            <a:off x="2669738" y="4734570"/>
            <a:ext cx="802958" cy="249239"/>
          </a:xfrm>
          <a:prstGeom prst="bentConnector3">
            <a:avLst>
              <a:gd name="adj1" fmla="val 100297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02" name="AutoShape 76"/>
          <p:cNvCxnSpPr>
            <a:cxnSpLocks noChangeShapeType="1"/>
            <a:endCxn id="106" idx="0"/>
          </p:cNvCxnSpPr>
          <p:nvPr/>
        </p:nvCxnSpPr>
        <p:spPr bwMode="auto">
          <a:xfrm>
            <a:off x="3470798" y="4734571"/>
            <a:ext cx="1001176" cy="305118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05" name="17 Rectángulo"/>
          <p:cNvSpPr>
            <a:spLocks noChangeArrowheads="1"/>
          </p:cNvSpPr>
          <p:nvPr/>
        </p:nvSpPr>
        <p:spPr bwMode="auto">
          <a:xfrm>
            <a:off x="1759834" y="4983810"/>
            <a:ext cx="1521686" cy="88473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>
                <a:latin typeface="Arial Narrow" pitchFamily="34" charset="0"/>
              </a:rPr>
              <a:t>Si se rechaza por el CG y si así lo determina, se regresa para  modificación y se calculan los montos  para su reenvío con correcciones y /o anexos correspondientes.</a:t>
            </a:r>
            <a:endParaRPr lang="es-ES_tradnl" sz="900" dirty="0">
              <a:latin typeface="Arial Narrow" pitchFamily="34" charset="0"/>
            </a:endParaRPr>
          </a:p>
        </p:txBody>
      </p:sp>
      <p:sp>
        <p:nvSpPr>
          <p:cNvPr id="106" name="17 Rectángulo"/>
          <p:cNvSpPr>
            <a:spLocks noChangeArrowheads="1"/>
          </p:cNvSpPr>
          <p:nvPr/>
        </p:nvSpPr>
        <p:spPr bwMode="auto">
          <a:xfrm>
            <a:off x="3712526" y="5039689"/>
            <a:ext cx="1518896" cy="667446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 smtClean="0">
                <a:latin typeface="Arial Narrow" pitchFamily="34" charset="0"/>
              </a:rPr>
              <a:t>Aprobado el acuerdo del CG, se determinan las </a:t>
            </a:r>
            <a:r>
              <a:rPr lang="es-ES_tradnl" sz="800" dirty="0">
                <a:latin typeface="Arial Narrow" pitchFamily="34" charset="0"/>
              </a:rPr>
              <a:t>ministraciones mensuales y en su caso </a:t>
            </a:r>
            <a:r>
              <a:rPr lang="es-ES_tradnl" sz="800" dirty="0" smtClean="0">
                <a:latin typeface="Arial Narrow" pitchFamily="34" charset="0"/>
              </a:rPr>
              <a:t>se reducen las multas correspondientes. </a:t>
            </a:r>
          </a:p>
        </p:txBody>
      </p:sp>
      <p:cxnSp>
        <p:nvCxnSpPr>
          <p:cNvPr id="107" name="AutoShape 55"/>
          <p:cNvCxnSpPr>
            <a:cxnSpLocks noChangeShapeType="1"/>
          </p:cNvCxnSpPr>
          <p:nvPr/>
        </p:nvCxnSpPr>
        <p:spPr bwMode="auto">
          <a:xfrm rot="16200000" flipH="1">
            <a:off x="2718321" y="5731363"/>
            <a:ext cx="144462" cy="539750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09" name="AutoShape 74"/>
          <p:cNvSpPr>
            <a:spLocks noChangeArrowheads="1"/>
          </p:cNvSpPr>
          <p:nvPr/>
        </p:nvSpPr>
        <p:spPr bwMode="auto">
          <a:xfrm>
            <a:off x="2996952" y="3419872"/>
            <a:ext cx="159991" cy="180395"/>
          </a:xfrm>
          <a:prstGeom prst="flowChartConnector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600" dirty="0"/>
              <a:t>2</a:t>
            </a:r>
            <a:endParaRPr lang="es-ES" sz="600" dirty="0"/>
          </a:p>
        </p:txBody>
      </p:sp>
      <p:sp>
        <p:nvSpPr>
          <p:cNvPr id="110" name="AutoShape 74"/>
          <p:cNvSpPr>
            <a:spLocks noChangeArrowheads="1"/>
          </p:cNvSpPr>
          <p:nvPr/>
        </p:nvSpPr>
        <p:spPr bwMode="auto">
          <a:xfrm>
            <a:off x="3089313" y="5964725"/>
            <a:ext cx="192208" cy="217488"/>
          </a:xfrm>
          <a:prstGeom prst="flowChartConnector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600" dirty="0"/>
              <a:t>2</a:t>
            </a:r>
            <a:endParaRPr lang="es-ES" sz="600" dirty="0"/>
          </a:p>
        </p:txBody>
      </p:sp>
      <p:sp>
        <p:nvSpPr>
          <p:cNvPr id="112" name="Line 75"/>
          <p:cNvSpPr>
            <a:spLocks noChangeShapeType="1"/>
          </p:cNvSpPr>
          <p:nvPr/>
        </p:nvSpPr>
        <p:spPr bwMode="auto">
          <a:xfrm>
            <a:off x="3189787" y="3504222"/>
            <a:ext cx="2524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ES"/>
          </a:p>
        </p:txBody>
      </p:sp>
      <p:sp>
        <p:nvSpPr>
          <p:cNvPr id="58" name="AutoShape 648"/>
          <p:cNvSpPr>
            <a:spLocks noChangeArrowheads="1"/>
          </p:cNvSpPr>
          <p:nvPr/>
        </p:nvSpPr>
        <p:spPr bwMode="auto">
          <a:xfrm>
            <a:off x="3172776" y="1692275"/>
            <a:ext cx="491929" cy="215429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tIns="10800" bIns="10800" anchor="ctr"/>
          <a:lstStyle/>
          <a:p>
            <a:pPr algn="ctr">
              <a:lnSpc>
                <a:spcPct val="70000"/>
              </a:lnSpc>
            </a:pPr>
            <a:r>
              <a:rPr lang="es-MX" sz="800" dirty="0">
                <a:latin typeface="Arial Narrow" pitchFamily="34" charset="0"/>
              </a:rPr>
              <a:t>Inicio</a:t>
            </a:r>
            <a:endParaRPr lang="es-MX" sz="1000" dirty="0">
              <a:latin typeface="Arial Narrow" pitchFamily="34" charset="0"/>
            </a:endParaRPr>
          </a:p>
        </p:txBody>
      </p:sp>
      <p:sp>
        <p:nvSpPr>
          <p:cNvPr id="59" name="18 Rectángulo"/>
          <p:cNvSpPr>
            <a:spLocks noChangeArrowheads="1"/>
          </p:cNvSpPr>
          <p:nvPr/>
        </p:nvSpPr>
        <p:spPr bwMode="auto">
          <a:xfrm>
            <a:off x="1700809" y="2051049"/>
            <a:ext cx="3530614" cy="423069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800" dirty="0">
                <a:latin typeface="Arial Narrow" pitchFamily="34" charset="0"/>
              </a:rPr>
              <a:t>Se identifican los términos y/o periodos </a:t>
            </a:r>
          </a:p>
          <a:p>
            <a:pPr algn="ctr"/>
            <a:r>
              <a:rPr lang="es-ES_tradnl" sz="800" dirty="0">
                <a:latin typeface="Arial Narrow" pitchFamily="34" charset="0"/>
              </a:rPr>
              <a:t>con fundamento en lo establecido en las disposiciones legales federales y las del estado de Jalisco </a:t>
            </a:r>
            <a:r>
              <a:rPr lang="es-ES_tradnl" sz="800" dirty="0" smtClean="0">
                <a:latin typeface="Arial Narrow" pitchFamily="34" charset="0"/>
              </a:rPr>
              <a:t>aplicables </a:t>
            </a:r>
            <a:endParaRPr lang="es-ES_tradnl" sz="800" dirty="0">
              <a:latin typeface="Arial Narrow" pitchFamily="34" charset="0"/>
            </a:endParaRPr>
          </a:p>
        </p:txBody>
      </p:sp>
      <p:cxnSp>
        <p:nvCxnSpPr>
          <p:cNvPr id="67" name="AutoShape 685"/>
          <p:cNvCxnSpPr>
            <a:cxnSpLocks noChangeShapeType="1"/>
            <a:stCxn id="8212" idx="2"/>
            <a:endCxn id="8217" idx="0"/>
          </p:cNvCxnSpPr>
          <p:nvPr/>
        </p:nvCxnSpPr>
        <p:spPr bwMode="auto">
          <a:xfrm>
            <a:off x="3474681" y="3275013"/>
            <a:ext cx="0" cy="57690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68" name="AutoShape 685"/>
          <p:cNvCxnSpPr>
            <a:cxnSpLocks noChangeShapeType="1"/>
          </p:cNvCxnSpPr>
          <p:nvPr/>
        </p:nvCxnSpPr>
        <p:spPr bwMode="auto">
          <a:xfrm flipH="1">
            <a:off x="3465513" y="4147196"/>
            <a:ext cx="794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70" name="Oval 34"/>
          <p:cNvSpPr>
            <a:spLocks noChangeArrowheads="1"/>
          </p:cNvSpPr>
          <p:nvPr/>
        </p:nvSpPr>
        <p:spPr bwMode="auto">
          <a:xfrm>
            <a:off x="4221088" y="6012558"/>
            <a:ext cx="610740" cy="215900"/>
          </a:xfrm>
          <a:prstGeom prst="ellipse">
            <a:avLst/>
          </a:prstGeom>
          <a:solidFill>
            <a:schemeClr val="bg1"/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900" dirty="0"/>
              <a:t>FIN</a:t>
            </a:r>
            <a:endParaRPr lang="es-ES" sz="900" dirty="0"/>
          </a:p>
        </p:txBody>
      </p:sp>
      <p:cxnSp>
        <p:nvCxnSpPr>
          <p:cNvPr id="71" name="AutoShape 685"/>
          <p:cNvCxnSpPr>
            <a:cxnSpLocks noChangeShapeType="1"/>
          </p:cNvCxnSpPr>
          <p:nvPr/>
        </p:nvCxnSpPr>
        <p:spPr bwMode="auto">
          <a:xfrm>
            <a:off x="4509120" y="5724526"/>
            <a:ext cx="0" cy="28604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55" name="Rectangle 666"/>
          <p:cNvSpPr>
            <a:spLocks noChangeArrowheads="1"/>
          </p:cNvSpPr>
          <p:nvPr/>
        </p:nvSpPr>
        <p:spPr bwMode="auto">
          <a:xfrm>
            <a:off x="5382419" y="5536430"/>
            <a:ext cx="1277937" cy="285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>
            <a:defPPr>
              <a:defRPr lang="es-E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ＭＳ Ｐゴシック" charset="-128"/>
                <a:cs typeface="+mn-cs"/>
              </a:defRPr>
            </a:lvl9pPr>
          </a:lstStyle>
          <a:p>
            <a:pPr algn="ctr"/>
            <a:r>
              <a:rPr lang="es-MX" sz="900" dirty="0" smtClean="0">
                <a:latin typeface="Arial Narrow" pitchFamily="34" charset="0"/>
              </a:rPr>
              <a:t>Memorándum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2" name="Rectangle 661"/>
          <p:cNvSpPr>
            <a:spLocks noChangeArrowheads="1"/>
          </p:cNvSpPr>
          <p:nvPr/>
        </p:nvSpPr>
        <p:spPr bwMode="auto">
          <a:xfrm>
            <a:off x="332829" y="2123728"/>
            <a:ext cx="1223963" cy="3503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Director/Jefe del Departamento Jurídico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43" name="Rectangle 668"/>
          <p:cNvSpPr>
            <a:spLocks noChangeArrowheads="1"/>
          </p:cNvSpPr>
          <p:nvPr/>
        </p:nvSpPr>
        <p:spPr bwMode="auto">
          <a:xfrm>
            <a:off x="5373216" y="2115692"/>
            <a:ext cx="1295400" cy="2960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Codigo electoral / reglamento</a:t>
            </a:r>
            <a:endParaRPr lang="es-ES" sz="9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5397</TotalTime>
  <Words>283</Words>
  <Application>Microsoft Office PowerPoint</Application>
  <PresentationFormat>Presentación en pantalla (4:3)</PresentationFormat>
  <Paragraphs>43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Diseño predeterminado</vt:lpstr>
      <vt:lpstr>Diapositiva 1</vt:lpstr>
      <vt:lpstr>Diapositiva 2</vt:lpstr>
    </vt:vector>
  </TitlesOfParts>
  <Company>El Dorado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de la Torre</dc:creator>
  <cp:lastModifiedBy>israel.perez</cp:lastModifiedBy>
  <cp:revision>300</cp:revision>
  <cp:lastPrinted>2012-04-04T00:56:22Z</cp:lastPrinted>
  <dcterms:created xsi:type="dcterms:W3CDTF">2003-10-28T18:20:03Z</dcterms:created>
  <dcterms:modified xsi:type="dcterms:W3CDTF">2013-07-23T19:57:49Z</dcterms:modified>
</cp:coreProperties>
</file>