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handoutMasterIdLst>
    <p:handoutMasterId r:id="rId5"/>
  </p:handoutMasterIdLst>
  <p:sldIdLst>
    <p:sldId id="256" r:id="rId2"/>
    <p:sldId id="259" r:id="rId3"/>
  </p:sldIdLst>
  <p:sldSz cx="6858000" cy="9144000" type="screen4x3"/>
  <p:notesSz cx="6881813" cy="9296400"/>
  <p:defaultTextStyle>
    <a:defPPr>
      <a:defRPr lang="es-E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ＭＳ Ｐゴシック" charset="-128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ＭＳ Ｐゴシック" charset="-128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ＭＳ Ｐゴシック" charset="-128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ＭＳ Ｐゴシック" charset="-128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ＭＳ Ｐゴシック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="" xmlns:p14="http://schemas.microsoft.com/office/powerpoint/2010/main">
          <a:srgbClr val="FF0000"/>
        </p14:laserClr>
      </p:ext>
      <p:ext uri="{2FDB2607-1784-4EEB-B798-7EB5836EED8A}">
        <p14:showMediaCtrls xmlns="" xmlns:p14="http://schemas.microsoft.com/office/powerpoint/2010/main" val="1"/>
      </p:ext>
    </p:extLst>
  </p:showPr>
  <p:clrMru>
    <a:srgbClr val="0027A2"/>
    <a:srgbClr val="990000"/>
    <a:srgbClr val="002EC0"/>
    <a:srgbClr val="002AC0"/>
    <a:srgbClr val="FF0000"/>
    <a:srgbClr val="663300"/>
  </p:clrMru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30" d="100"/>
          <a:sy n="130" d="100"/>
        </p:scale>
        <p:origin x="-564" y="1740"/>
      </p:cViewPr>
      <p:guideLst>
        <p:guide orient="horz" pos="2880"/>
        <p:guide pos="216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56" d="100"/>
          <a:sy n="56" d="100"/>
        </p:scale>
        <p:origin x="-1812" y="-78"/>
      </p:cViewPr>
      <p:guideLst>
        <p:guide orient="horz" pos="2928"/>
        <p:guide pos="2168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1026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82119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0595" tIns="45297" rIns="90595" bIns="45297" numCol="1" anchor="t" anchorCtr="0" compatLnSpc="1">
            <a:prstTxWarp prst="textNoShape">
              <a:avLst/>
            </a:prstTxWarp>
          </a:bodyPr>
          <a:lstStyle>
            <a:lvl1pPr defTabSz="906463">
              <a:defRPr sz="1200"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7171" name="Rectangle 1027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99695" y="0"/>
            <a:ext cx="2982119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0595" tIns="45297" rIns="90595" bIns="45297" numCol="1" anchor="t" anchorCtr="0" compatLnSpc="1">
            <a:prstTxWarp prst="textNoShape">
              <a:avLst/>
            </a:prstTxWarp>
          </a:bodyPr>
          <a:lstStyle>
            <a:lvl1pPr algn="r" defTabSz="906463">
              <a:defRPr sz="1200"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7172" name="Rectangle 1028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832850"/>
            <a:ext cx="2982119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0595" tIns="45297" rIns="90595" bIns="45297" numCol="1" anchor="b" anchorCtr="0" compatLnSpc="1">
            <a:prstTxWarp prst="textNoShape">
              <a:avLst/>
            </a:prstTxWarp>
          </a:bodyPr>
          <a:lstStyle>
            <a:lvl1pPr defTabSz="906463">
              <a:defRPr sz="1200"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7173" name="Rectangle 1029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99695" y="8832850"/>
            <a:ext cx="2982119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0595" tIns="45297" rIns="90595" bIns="45297" numCol="1" anchor="b" anchorCtr="0" compatLnSpc="1">
            <a:prstTxWarp prst="textNoShape">
              <a:avLst/>
            </a:prstTxWarp>
          </a:bodyPr>
          <a:lstStyle>
            <a:lvl1pPr algn="r" defTabSz="906463">
              <a:defRPr sz="1200"/>
            </a:lvl1pPr>
          </a:lstStyle>
          <a:p>
            <a:fld id="{21E07881-8988-4639-B7A8-F3B4753E4361}" type="slidenum">
              <a:rPr lang="es-ES"/>
              <a:pPr/>
              <a:t>‹Nº›</a:t>
            </a:fld>
            <a:endParaRPr lang="es-ES"/>
          </a:p>
        </p:txBody>
      </p:sp>
    </p:spTree>
    <p:extLst>
      <p:ext uri="{BB962C8B-B14F-4D97-AF65-F5344CB8AC3E}">
        <p14:creationId xmlns="" xmlns:p14="http://schemas.microsoft.com/office/powerpoint/2010/main" val="256661754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1"/>
            <a:ext cx="2982119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98102" y="1"/>
            <a:ext cx="2982119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307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2133600" y="696913"/>
            <a:ext cx="2614613" cy="34861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946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8182" y="4416426"/>
            <a:ext cx="5505450" cy="41830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</a:p>
        </p:txBody>
      </p:sp>
      <p:sp>
        <p:nvSpPr>
          <p:cNvPr id="1946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829675"/>
            <a:ext cx="2982119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1946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98102" y="8829675"/>
            <a:ext cx="2982119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5BA6179F-670F-4391-B45E-79772FA9BE84}" type="slidenum">
              <a:rPr lang="es-ES"/>
              <a:pPr/>
              <a:t>‹Nº›</a:t>
            </a:fld>
            <a:endParaRPr lang="es-ES"/>
          </a:p>
        </p:txBody>
      </p:sp>
    </p:spTree>
    <p:extLst>
      <p:ext uri="{BB962C8B-B14F-4D97-AF65-F5344CB8AC3E}">
        <p14:creationId xmlns="" xmlns:p14="http://schemas.microsoft.com/office/powerpoint/2010/main" val="4242714513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ＭＳ Ｐゴシック" charset="0"/>
        <a:cs typeface="ＭＳ Ｐゴシック" charset="0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ＭＳ Ｐゴシック" charset="0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ＭＳ Ｐゴシック" charset="0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ＭＳ Ｐゴシック" charset="0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ＭＳ Ｐゴシック" charset="0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1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eaLnBrk="1" hangingPunct="1"/>
            <a:fld id="{85A1278E-8F05-4013-B4C0-3B5168FF06E1}" type="slidenum">
              <a:rPr lang="es-ES" sz="1200"/>
              <a:pPr eaLnBrk="1" hangingPunct="1"/>
              <a:t>1</a:t>
            </a:fld>
            <a:endParaRPr lang="es-ES" sz="1200"/>
          </a:p>
        </p:txBody>
      </p:sp>
      <p:sp>
        <p:nvSpPr>
          <p:cNvPr id="512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12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es-MX" smtClean="0">
              <a:ea typeface="ＭＳ Ｐゴシック" charset="-128"/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7" name="Rectangle 7"/>
          <p:cNvSpPr txBox="1">
            <a:spLocks noGrp="1" noChangeArrowheads="1"/>
          </p:cNvSpPr>
          <p:nvPr/>
        </p:nvSpPr>
        <p:spPr bwMode="auto">
          <a:xfrm>
            <a:off x="3898102" y="8829675"/>
            <a:ext cx="2982119" cy="4651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algn="r" eaLnBrk="1" hangingPunct="1"/>
            <a:fld id="{D0A0C33A-9022-4C0C-97B4-053C52A036CA}" type="slidenum">
              <a:rPr lang="es-ES" sz="1200"/>
              <a:pPr algn="r" eaLnBrk="1" hangingPunct="1"/>
              <a:t>2</a:t>
            </a:fld>
            <a:endParaRPr lang="es-ES" sz="1200"/>
          </a:p>
        </p:txBody>
      </p:sp>
      <p:sp>
        <p:nvSpPr>
          <p:cNvPr id="921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219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es-MX" smtClean="0">
              <a:ea typeface="ＭＳ Ｐゴシック" charset="-128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514350" y="2840038"/>
            <a:ext cx="5829300" cy="1960562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s-ES" smtClean="0"/>
              <a:t>Haga clic para modificar el estilo de subtítulo del patrón</a:t>
            </a:r>
            <a:endParaRPr lang="es-MX"/>
          </a:p>
        </p:txBody>
      </p:sp>
    </p:spTree>
    <p:extLst>
      <p:ext uri="{BB962C8B-B14F-4D97-AF65-F5344CB8AC3E}">
        <p14:creationId xmlns="" xmlns:p14="http://schemas.microsoft.com/office/powerpoint/2010/main" val="196284650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42900" y="366713"/>
            <a:ext cx="6172200" cy="1524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342900" y="2133600"/>
            <a:ext cx="6172200" cy="603408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  <p:extLst>
      <p:ext uri="{BB962C8B-B14F-4D97-AF65-F5344CB8AC3E}">
        <p14:creationId xmlns="" xmlns:p14="http://schemas.microsoft.com/office/powerpoint/2010/main" val="18168558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4972050" y="366713"/>
            <a:ext cx="1543050" cy="7800975"/>
          </a:xfrm>
          <a:prstGeom prst="rect">
            <a:avLst/>
          </a:prstGeo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342900" y="366713"/>
            <a:ext cx="4476750" cy="78009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  <p:extLst>
      <p:ext uri="{BB962C8B-B14F-4D97-AF65-F5344CB8AC3E}">
        <p14:creationId xmlns="" xmlns:p14="http://schemas.microsoft.com/office/powerpoint/2010/main" val="408080340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42900" y="366713"/>
            <a:ext cx="6172200" cy="1524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42900" y="2133600"/>
            <a:ext cx="6172200" cy="60340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  <p:extLst>
      <p:ext uri="{BB962C8B-B14F-4D97-AF65-F5344CB8AC3E}">
        <p14:creationId xmlns="" xmlns:p14="http://schemas.microsoft.com/office/powerpoint/2010/main" val="338474033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541338" y="5875338"/>
            <a:ext cx="5829300" cy="1816100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541338" y="3875088"/>
            <a:ext cx="5829300" cy="200025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  <p:extLst>
      <p:ext uri="{BB962C8B-B14F-4D97-AF65-F5344CB8AC3E}">
        <p14:creationId xmlns="" xmlns:p14="http://schemas.microsoft.com/office/powerpoint/2010/main" val="299152715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42900" y="366713"/>
            <a:ext cx="6172200" cy="1524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342900" y="2133600"/>
            <a:ext cx="3009900" cy="6034088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3505200" y="2133600"/>
            <a:ext cx="3009900" cy="6034088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  <p:extLst>
      <p:ext uri="{BB962C8B-B14F-4D97-AF65-F5344CB8AC3E}">
        <p14:creationId xmlns="" xmlns:p14="http://schemas.microsoft.com/office/powerpoint/2010/main" val="105658432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42900" y="366713"/>
            <a:ext cx="6172200" cy="1524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342900" y="2046288"/>
            <a:ext cx="3030538" cy="854075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342900" y="2900363"/>
            <a:ext cx="3030538" cy="5267325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3484563" y="2046288"/>
            <a:ext cx="3030537" cy="854075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3484563" y="2900363"/>
            <a:ext cx="3030537" cy="5267325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  <p:extLst>
      <p:ext uri="{BB962C8B-B14F-4D97-AF65-F5344CB8AC3E}">
        <p14:creationId xmlns="" xmlns:p14="http://schemas.microsoft.com/office/powerpoint/2010/main" val="234793927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42900" y="366713"/>
            <a:ext cx="6172200" cy="1524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</p:spTree>
    <p:extLst>
      <p:ext uri="{BB962C8B-B14F-4D97-AF65-F5344CB8AC3E}">
        <p14:creationId xmlns="" xmlns:p14="http://schemas.microsoft.com/office/powerpoint/2010/main" val="102011253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="" xmlns:p14="http://schemas.microsoft.com/office/powerpoint/2010/main" val="308078360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42900" y="1619672"/>
            <a:ext cx="2255838" cy="293266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endParaRPr lang="es-MX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2681288" y="1619672"/>
            <a:ext cx="3833812" cy="6548016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dirty="0" smtClean="0"/>
              <a:t>Haga clic para modificar el estilo de texto del patrón</a:t>
            </a:r>
          </a:p>
          <a:p>
            <a:pPr lvl="1"/>
            <a:r>
              <a:rPr lang="es-ES" dirty="0" smtClean="0"/>
              <a:t>Segundo nivel</a:t>
            </a:r>
          </a:p>
          <a:p>
            <a:pPr lvl="2"/>
            <a:r>
              <a:rPr lang="es-ES" dirty="0" smtClean="0"/>
              <a:t>Tercer nivel</a:t>
            </a:r>
          </a:p>
          <a:p>
            <a:pPr lvl="3"/>
            <a:r>
              <a:rPr lang="es-ES" dirty="0" smtClean="0"/>
              <a:t>Cuarto nivel</a:t>
            </a:r>
          </a:p>
          <a:p>
            <a:pPr lvl="4"/>
            <a:r>
              <a:rPr lang="es-ES" dirty="0" smtClean="0"/>
              <a:t>Quinto nivel</a:t>
            </a:r>
            <a:endParaRPr lang="es-MX" dirty="0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342900" y="1912938"/>
            <a:ext cx="2255838" cy="625475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  <p:extLst>
      <p:ext uri="{BB962C8B-B14F-4D97-AF65-F5344CB8AC3E}">
        <p14:creationId xmlns="" xmlns:p14="http://schemas.microsoft.com/office/powerpoint/2010/main" val="384165377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344613" y="6400800"/>
            <a:ext cx="4114800" cy="7556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344613" y="817563"/>
            <a:ext cx="4114800" cy="54864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s-MX" noProof="0" smtClean="0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344613" y="7156450"/>
            <a:ext cx="4114800" cy="107315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  <p:extLst>
      <p:ext uri="{BB962C8B-B14F-4D97-AF65-F5344CB8AC3E}">
        <p14:creationId xmlns="" xmlns:p14="http://schemas.microsoft.com/office/powerpoint/2010/main" val="347515525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3" name="Text Box 89"/>
          <p:cNvSpPr txBox="1">
            <a:spLocks noChangeArrowheads="1"/>
          </p:cNvSpPr>
          <p:nvPr userDrawn="1"/>
        </p:nvSpPr>
        <p:spPr bwMode="auto">
          <a:xfrm>
            <a:off x="4005263" y="179388"/>
            <a:ext cx="2663825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algn="r" eaLnBrk="1" hangingPunct="1">
              <a:spcBef>
                <a:spcPct val="50000"/>
              </a:spcBef>
            </a:pPr>
            <a:r>
              <a:rPr lang="es-MX" sz="1400" b="1">
                <a:solidFill>
                  <a:srgbClr val="0027A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 Narrow" pitchFamily="34" charset="0"/>
              </a:rPr>
              <a:t>PROCEDIMIENTO  DOCUMENTADO</a:t>
            </a:r>
          </a:p>
        </p:txBody>
      </p:sp>
      <p:sp>
        <p:nvSpPr>
          <p:cNvPr id="1027" name="AutoShape 90"/>
          <p:cNvSpPr>
            <a:spLocks noChangeArrowheads="1"/>
          </p:cNvSpPr>
          <p:nvPr userDrawn="1"/>
        </p:nvSpPr>
        <p:spPr bwMode="auto">
          <a:xfrm>
            <a:off x="1701800" y="468313"/>
            <a:ext cx="3887788" cy="358775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r>
              <a:rPr lang="es-MX" sz="1200" b="1">
                <a:latin typeface="Arial Narrow" pitchFamily="34" charset="0"/>
              </a:rPr>
              <a:t>Nombre:</a:t>
            </a:r>
          </a:p>
        </p:txBody>
      </p:sp>
      <p:sp>
        <p:nvSpPr>
          <p:cNvPr id="1028" name="Text Box 95"/>
          <p:cNvSpPr txBox="1">
            <a:spLocks noChangeArrowheads="1"/>
          </p:cNvSpPr>
          <p:nvPr userDrawn="1"/>
        </p:nvSpPr>
        <p:spPr bwMode="auto">
          <a:xfrm>
            <a:off x="2276475" y="468313"/>
            <a:ext cx="3313113" cy="3587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 eaLnBrk="0" hangingPunct="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9pPr>
          </a:lstStyle>
          <a:p>
            <a:pPr eaLnBrk="1" hangingPunct="1">
              <a:spcBef>
                <a:spcPct val="50000"/>
              </a:spcBef>
              <a:defRPr/>
            </a:pPr>
            <a:r>
              <a:rPr lang="es-MX" sz="1200" dirty="0" smtClean="0">
                <a:latin typeface="Arial Narrow" charset="0"/>
              </a:rPr>
              <a:t>  Financiamiento</a:t>
            </a:r>
            <a:r>
              <a:rPr lang="es-MX" sz="1200" baseline="0" dirty="0" smtClean="0">
                <a:latin typeface="Arial Narrow" charset="0"/>
              </a:rPr>
              <a:t> público a partidos políticos </a:t>
            </a:r>
            <a:endParaRPr lang="es-ES" sz="1200" dirty="0" smtClean="0">
              <a:latin typeface="Arial Narrow" charset="0"/>
            </a:endParaRPr>
          </a:p>
        </p:txBody>
      </p:sp>
      <p:sp>
        <p:nvSpPr>
          <p:cNvPr id="1029" name="AutoShape 97"/>
          <p:cNvSpPr>
            <a:spLocks noChangeArrowheads="1"/>
          </p:cNvSpPr>
          <p:nvPr userDrawn="1"/>
        </p:nvSpPr>
        <p:spPr bwMode="auto">
          <a:xfrm>
            <a:off x="5588000" y="468313"/>
            <a:ext cx="1081088" cy="358775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algn="ctr"/>
            <a:r>
              <a:rPr lang="es-ES" altLang="ko-KR" sz="1200" b="1" dirty="0">
                <a:latin typeface="Arial Narrow" pitchFamily="34" charset="0"/>
                <a:ea typeface="굴림" charset="-127"/>
              </a:rPr>
              <a:t>Pág.:</a:t>
            </a:r>
            <a:r>
              <a:rPr lang="es-ES" altLang="ko-KR" sz="1200" dirty="0">
                <a:latin typeface="Arial Narrow" pitchFamily="34" charset="0"/>
                <a:ea typeface="굴림" charset="-127"/>
              </a:rPr>
              <a:t>  </a:t>
            </a:r>
            <a:fld id="{8E5AD78B-8F81-4DB1-8C4C-DD9BE77E0FB6}" type="slidenum">
              <a:rPr lang="es-ES" altLang="ko-KR" sz="1200">
                <a:latin typeface="Arial Narrow" pitchFamily="34" charset="0"/>
                <a:ea typeface="굴림" charset="-127"/>
              </a:rPr>
              <a:pPr algn="ctr"/>
              <a:t>‹Nº›</a:t>
            </a:fld>
            <a:r>
              <a:rPr lang="es-ES" altLang="ko-KR" sz="1200" dirty="0">
                <a:latin typeface="Arial Narrow" pitchFamily="34" charset="0"/>
                <a:ea typeface="굴림" charset="-127"/>
              </a:rPr>
              <a:t>   de   </a:t>
            </a:r>
            <a:r>
              <a:rPr lang="es-ES" altLang="ko-KR" sz="1200" dirty="0" smtClean="0">
                <a:latin typeface="Arial Narrow" pitchFamily="34" charset="0"/>
                <a:ea typeface="굴림" charset="-127"/>
              </a:rPr>
              <a:t>2</a:t>
            </a:r>
            <a:endParaRPr lang="es-MX" sz="1200" b="1" dirty="0">
              <a:latin typeface="Arial Narrow" pitchFamily="34" charset="0"/>
            </a:endParaRPr>
          </a:p>
        </p:txBody>
      </p:sp>
      <p:sp>
        <p:nvSpPr>
          <p:cNvPr id="1123" name="Text Box 99"/>
          <p:cNvSpPr txBox="1">
            <a:spLocks noChangeArrowheads="1"/>
          </p:cNvSpPr>
          <p:nvPr userDrawn="1"/>
        </p:nvSpPr>
        <p:spPr bwMode="auto">
          <a:xfrm>
            <a:off x="333375" y="8396863"/>
            <a:ext cx="3167063" cy="2417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tIns="10800" anchor="ctr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s-ES" sz="1200" b="1" dirty="0">
                <a:latin typeface="Arial Narrow" pitchFamily="34" charset="0"/>
              </a:rPr>
              <a:t>Elaboró:</a:t>
            </a:r>
            <a:r>
              <a:rPr lang="es-ES" sz="1200" dirty="0">
                <a:latin typeface="Arial Narrow" pitchFamily="34" charset="0"/>
              </a:rPr>
              <a:t> </a:t>
            </a:r>
            <a:r>
              <a:rPr lang="es-ES" sz="1100" dirty="0">
                <a:latin typeface="Arial Narrow" pitchFamily="34" charset="0"/>
              </a:rPr>
              <a:t>Director de </a:t>
            </a:r>
            <a:r>
              <a:rPr lang="es-ES" sz="1100" dirty="0" smtClean="0">
                <a:latin typeface="Arial Narrow" pitchFamily="34" charset="0"/>
              </a:rPr>
              <a:t>Prerrogativas a Partidos Políticos</a:t>
            </a:r>
            <a:endParaRPr lang="es-ES" sz="1100" dirty="0">
              <a:latin typeface="Arial Narrow" pitchFamily="34" charset="0"/>
            </a:endParaRPr>
          </a:p>
        </p:txBody>
      </p:sp>
      <p:sp>
        <p:nvSpPr>
          <p:cNvPr id="1124" name="Text Box 100"/>
          <p:cNvSpPr txBox="1">
            <a:spLocks noChangeArrowheads="1"/>
          </p:cNvSpPr>
          <p:nvPr userDrawn="1"/>
        </p:nvSpPr>
        <p:spPr bwMode="auto">
          <a:xfrm>
            <a:off x="333375" y="8151813"/>
            <a:ext cx="6335713" cy="260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s-MX" sz="1100" b="1">
                <a:latin typeface="Arial Narrow" pitchFamily="34" charset="0"/>
              </a:rPr>
              <a:t>SIMBOLOGÍA:</a:t>
            </a:r>
            <a:r>
              <a:rPr lang="es-MX" sz="1100">
                <a:latin typeface="Arial Narrow" pitchFamily="34" charset="0"/>
              </a:rPr>
              <a:t>                    Inicio / Fin                  Actividad                       Decisión               Conector                 Dirección</a:t>
            </a:r>
            <a:endParaRPr lang="es-ES" sz="1100">
              <a:latin typeface="Arial Narrow" pitchFamily="34" charset="0"/>
            </a:endParaRPr>
          </a:p>
        </p:txBody>
      </p:sp>
      <p:sp>
        <p:nvSpPr>
          <p:cNvPr id="1032" name="AutoShape 101"/>
          <p:cNvSpPr>
            <a:spLocks noChangeArrowheads="1"/>
          </p:cNvSpPr>
          <p:nvPr userDrawn="1"/>
        </p:nvSpPr>
        <p:spPr bwMode="auto">
          <a:xfrm>
            <a:off x="1414463" y="8172450"/>
            <a:ext cx="358775" cy="144463"/>
          </a:xfrm>
          <a:prstGeom prst="flowChartTerminator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anchor="ctr">
            <a:spAutoFit/>
          </a:bodyPr>
          <a:lstStyle/>
          <a:p>
            <a:endParaRPr lang="es-MX"/>
          </a:p>
        </p:txBody>
      </p:sp>
      <p:sp>
        <p:nvSpPr>
          <p:cNvPr id="1033" name="Rectangle 102"/>
          <p:cNvSpPr>
            <a:spLocks noChangeArrowheads="1"/>
          </p:cNvSpPr>
          <p:nvPr userDrawn="1"/>
        </p:nvSpPr>
        <p:spPr bwMode="auto">
          <a:xfrm>
            <a:off x="2565400" y="8172450"/>
            <a:ext cx="287338" cy="147638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anchor="ctr">
            <a:spAutoFit/>
          </a:bodyPr>
          <a:lstStyle/>
          <a:p>
            <a:pPr algn="ctr"/>
            <a:r>
              <a:rPr lang="es-MX" sz="300"/>
              <a:t> </a:t>
            </a:r>
            <a:endParaRPr lang="es-ES" sz="300"/>
          </a:p>
        </p:txBody>
      </p:sp>
      <p:sp>
        <p:nvSpPr>
          <p:cNvPr id="1034" name="AutoShape 103"/>
          <p:cNvSpPr>
            <a:spLocks noChangeArrowheads="1"/>
          </p:cNvSpPr>
          <p:nvPr userDrawn="1"/>
        </p:nvSpPr>
        <p:spPr bwMode="auto">
          <a:xfrm>
            <a:off x="3643313" y="8172450"/>
            <a:ext cx="433387" cy="144463"/>
          </a:xfrm>
          <a:prstGeom prst="flowChartExtra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anchor="ctr">
            <a:spAutoFit/>
          </a:bodyPr>
          <a:lstStyle/>
          <a:p>
            <a:endParaRPr lang="es-MX"/>
          </a:p>
        </p:txBody>
      </p:sp>
      <p:sp>
        <p:nvSpPr>
          <p:cNvPr id="1035" name="Line 104"/>
          <p:cNvSpPr>
            <a:spLocks noChangeShapeType="1"/>
          </p:cNvSpPr>
          <p:nvPr userDrawn="1"/>
        </p:nvSpPr>
        <p:spPr bwMode="auto">
          <a:xfrm>
            <a:off x="5661025" y="8243888"/>
            <a:ext cx="287338" cy="1587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=""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ES"/>
          </a:p>
        </p:txBody>
      </p:sp>
      <p:sp>
        <p:nvSpPr>
          <p:cNvPr id="1036" name="AutoShape 105"/>
          <p:cNvSpPr>
            <a:spLocks noChangeArrowheads="1"/>
          </p:cNvSpPr>
          <p:nvPr userDrawn="1"/>
        </p:nvSpPr>
        <p:spPr bwMode="auto">
          <a:xfrm>
            <a:off x="333375" y="8604250"/>
            <a:ext cx="3240088" cy="287338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endParaRPr lang="es-MX" sz="1000" b="1">
              <a:latin typeface="Arial Narrow" pitchFamily="34" charset="0"/>
            </a:endParaRPr>
          </a:p>
        </p:txBody>
      </p:sp>
      <p:sp>
        <p:nvSpPr>
          <p:cNvPr id="1037" name="AutoShape 106"/>
          <p:cNvSpPr>
            <a:spLocks noChangeArrowheads="1"/>
          </p:cNvSpPr>
          <p:nvPr userDrawn="1"/>
        </p:nvSpPr>
        <p:spPr bwMode="auto">
          <a:xfrm>
            <a:off x="333375" y="8394700"/>
            <a:ext cx="3240088" cy="209550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endParaRPr lang="es-MX" sz="1000" b="1">
              <a:latin typeface="Arial Narrow" pitchFamily="34" charset="0"/>
            </a:endParaRPr>
          </a:p>
        </p:txBody>
      </p:sp>
      <p:sp>
        <p:nvSpPr>
          <p:cNvPr id="1038" name="AutoShape 107"/>
          <p:cNvSpPr>
            <a:spLocks noChangeArrowheads="1"/>
          </p:cNvSpPr>
          <p:nvPr userDrawn="1"/>
        </p:nvSpPr>
        <p:spPr bwMode="auto">
          <a:xfrm>
            <a:off x="333375" y="8101013"/>
            <a:ext cx="6335713" cy="29368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endParaRPr lang="es-MX" sz="1000" b="1">
              <a:latin typeface="Arial Narrow" pitchFamily="34" charset="0"/>
            </a:endParaRPr>
          </a:p>
        </p:txBody>
      </p:sp>
      <p:sp>
        <p:nvSpPr>
          <p:cNvPr id="1132" name="Text Box 108"/>
          <p:cNvSpPr txBox="1">
            <a:spLocks noChangeArrowheads="1"/>
          </p:cNvSpPr>
          <p:nvPr userDrawn="1"/>
        </p:nvSpPr>
        <p:spPr bwMode="auto">
          <a:xfrm>
            <a:off x="3571875" y="8385175"/>
            <a:ext cx="3097213" cy="239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tIns="10800" anchor="ctr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s-ES" sz="1200" b="1">
                <a:latin typeface="Arial Narrow" pitchFamily="34" charset="0"/>
              </a:rPr>
              <a:t>Aprobó:</a:t>
            </a:r>
            <a:r>
              <a:rPr lang="es-ES" sz="1200">
                <a:latin typeface="Arial Narrow" pitchFamily="34" charset="0"/>
              </a:rPr>
              <a:t> Representante del SGC</a:t>
            </a:r>
          </a:p>
        </p:txBody>
      </p:sp>
      <p:sp>
        <p:nvSpPr>
          <p:cNvPr id="1040" name="AutoShape 109"/>
          <p:cNvSpPr>
            <a:spLocks noChangeArrowheads="1"/>
          </p:cNvSpPr>
          <p:nvPr userDrawn="1"/>
        </p:nvSpPr>
        <p:spPr bwMode="auto">
          <a:xfrm>
            <a:off x="3573463" y="8604250"/>
            <a:ext cx="3095625" cy="287338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endParaRPr lang="es-MX" sz="1000" b="1">
              <a:latin typeface="Arial Narrow" pitchFamily="34" charset="0"/>
            </a:endParaRPr>
          </a:p>
        </p:txBody>
      </p:sp>
      <p:sp>
        <p:nvSpPr>
          <p:cNvPr id="1041" name="AutoShape 110"/>
          <p:cNvSpPr>
            <a:spLocks noChangeArrowheads="1"/>
          </p:cNvSpPr>
          <p:nvPr userDrawn="1"/>
        </p:nvSpPr>
        <p:spPr bwMode="auto">
          <a:xfrm>
            <a:off x="3573463" y="8394700"/>
            <a:ext cx="3095625" cy="209550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endParaRPr lang="es-MX" sz="1000" b="1">
              <a:latin typeface="Arial Narrow" pitchFamily="34" charset="0"/>
            </a:endParaRPr>
          </a:p>
        </p:txBody>
      </p:sp>
      <p:sp>
        <p:nvSpPr>
          <p:cNvPr id="1042" name="Oval 111"/>
          <p:cNvSpPr>
            <a:spLocks noChangeArrowheads="1"/>
          </p:cNvSpPr>
          <p:nvPr userDrawn="1"/>
        </p:nvSpPr>
        <p:spPr bwMode="auto">
          <a:xfrm>
            <a:off x="4797425" y="8172450"/>
            <a:ext cx="144463" cy="144463"/>
          </a:xfrm>
          <a:prstGeom prst="ellips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043" name="AutoShape 139"/>
          <p:cNvSpPr>
            <a:spLocks noChangeArrowheads="1"/>
          </p:cNvSpPr>
          <p:nvPr userDrawn="1"/>
        </p:nvSpPr>
        <p:spPr bwMode="auto">
          <a:xfrm>
            <a:off x="5229225" y="827088"/>
            <a:ext cx="1439863" cy="358775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r>
              <a:rPr lang="es-MX" sz="1200" b="1">
                <a:latin typeface="Arial Narrow" pitchFamily="34" charset="0"/>
              </a:rPr>
              <a:t>Clave:</a:t>
            </a:r>
          </a:p>
        </p:txBody>
      </p:sp>
      <p:sp>
        <p:nvSpPr>
          <p:cNvPr id="1044" name="AutoShape 142"/>
          <p:cNvSpPr>
            <a:spLocks noChangeArrowheads="1"/>
          </p:cNvSpPr>
          <p:nvPr userDrawn="1"/>
        </p:nvSpPr>
        <p:spPr bwMode="auto">
          <a:xfrm>
            <a:off x="4292600" y="827088"/>
            <a:ext cx="936625" cy="358775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r>
              <a:rPr lang="es-MX" sz="1200" b="1" dirty="0">
                <a:latin typeface="Arial Narrow" pitchFamily="34" charset="0"/>
              </a:rPr>
              <a:t>Cambio:</a:t>
            </a:r>
            <a:r>
              <a:rPr lang="es-MX" sz="1200" dirty="0">
                <a:latin typeface="Arial Narrow" pitchFamily="34" charset="0"/>
              </a:rPr>
              <a:t>  </a:t>
            </a:r>
            <a:r>
              <a:rPr lang="es-MX" sz="1200" dirty="0" smtClean="0">
                <a:latin typeface="Arial Narrow" pitchFamily="34" charset="0"/>
              </a:rPr>
              <a:t>00</a:t>
            </a:r>
            <a:endParaRPr lang="es-MX" sz="1200" b="1" dirty="0">
              <a:latin typeface="Arial Narrow" pitchFamily="34" charset="0"/>
            </a:endParaRPr>
          </a:p>
        </p:txBody>
      </p:sp>
      <p:sp>
        <p:nvSpPr>
          <p:cNvPr id="1045" name="Text Box 144"/>
          <p:cNvSpPr txBox="1">
            <a:spLocks noChangeArrowheads="1"/>
          </p:cNvSpPr>
          <p:nvPr userDrawn="1"/>
        </p:nvSpPr>
        <p:spPr bwMode="auto">
          <a:xfrm>
            <a:off x="5734050" y="874713"/>
            <a:ext cx="865188" cy="276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9pPr>
          </a:lstStyle>
          <a:p>
            <a:pPr eaLnBrk="1" hangingPunct="1">
              <a:spcBef>
                <a:spcPct val="50000"/>
              </a:spcBef>
              <a:defRPr/>
            </a:pPr>
            <a:r>
              <a:rPr lang="es-MX" sz="1200" dirty="0" smtClean="0">
                <a:latin typeface="Arial Narrow" charset="0"/>
              </a:rPr>
              <a:t>P-ADM-40</a:t>
            </a:r>
            <a:endParaRPr lang="es-ES" sz="1200" dirty="0" smtClean="0">
              <a:latin typeface="Arial Narrow" charset="0"/>
            </a:endParaRPr>
          </a:p>
        </p:txBody>
      </p:sp>
      <p:sp>
        <p:nvSpPr>
          <p:cNvPr id="1046" name="AutoShape 140"/>
          <p:cNvSpPr>
            <a:spLocks noChangeArrowheads="1"/>
          </p:cNvSpPr>
          <p:nvPr userDrawn="1"/>
        </p:nvSpPr>
        <p:spPr bwMode="auto">
          <a:xfrm>
            <a:off x="1700213" y="827088"/>
            <a:ext cx="1296987" cy="358775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r>
              <a:rPr lang="es-MX" sz="1200" b="1" dirty="0">
                <a:latin typeface="Arial Narrow" pitchFamily="34" charset="0"/>
              </a:rPr>
              <a:t>Emisión: </a:t>
            </a:r>
            <a:r>
              <a:rPr lang="es-MX" sz="1200" dirty="0" smtClean="0">
                <a:latin typeface="Arial Narrow" pitchFamily="34" charset="0"/>
              </a:rPr>
              <a:t>17-11-11</a:t>
            </a:r>
            <a:endParaRPr lang="es-MX" sz="1200" dirty="0">
              <a:latin typeface="Arial Narrow" pitchFamily="34" charset="0"/>
            </a:endParaRPr>
          </a:p>
        </p:txBody>
      </p:sp>
      <p:sp>
        <p:nvSpPr>
          <p:cNvPr id="1047" name="AutoShape 141"/>
          <p:cNvSpPr>
            <a:spLocks noChangeArrowheads="1"/>
          </p:cNvSpPr>
          <p:nvPr userDrawn="1"/>
        </p:nvSpPr>
        <p:spPr bwMode="auto">
          <a:xfrm>
            <a:off x="2997200" y="827088"/>
            <a:ext cx="1296988" cy="358775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r>
              <a:rPr lang="es-MX" sz="1200" b="1" dirty="0">
                <a:latin typeface="Arial Narrow" pitchFamily="34" charset="0"/>
              </a:rPr>
              <a:t>Revisión</a:t>
            </a:r>
            <a:r>
              <a:rPr lang="es-MX" sz="1100" b="1" dirty="0">
                <a:latin typeface="Arial Narrow" pitchFamily="34" charset="0"/>
              </a:rPr>
              <a:t>: </a:t>
            </a:r>
            <a:r>
              <a:rPr lang="es-MX" sz="1100" dirty="0" smtClean="0">
                <a:latin typeface="Arial Narrow" pitchFamily="34" charset="0"/>
              </a:rPr>
              <a:t>17-11-11</a:t>
            </a:r>
            <a:endParaRPr lang="es-MX" sz="1100" dirty="0">
              <a:latin typeface="Arial Narrow" pitchFamily="34" charset="0"/>
            </a:endParaRPr>
          </a:p>
        </p:txBody>
      </p:sp>
      <p:pic>
        <p:nvPicPr>
          <p:cNvPr id="1048" name="Imagen 1"/>
          <p:cNvPicPr>
            <a:picLocks noChangeAspect="1"/>
          </p:cNvPicPr>
          <p:nvPr userDrawn="1"/>
        </p:nvPicPr>
        <p:blipFill>
          <a:blip r:embed="rId13" cstate="print">
            <a:extLst>
              <a:ext uri="{28A0092B-C50C-407E-A947-70E740481C1C}">
                <a14:useLocalDpi xmlns=""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4450" y="179389"/>
            <a:ext cx="1655763" cy="10080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iming>
    <p:tnLst>
      <p:par>
        <p:cTn id="1" dur="indefinite" restart="never" nodeType="tmRoot"/>
      </p:par>
    </p:tnLst>
  </p:timing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ＭＳ Ｐゴシック" charset="0"/>
          <a:cs typeface="ＭＳ Ｐゴシック" charset="0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  <a:ea typeface="ＭＳ Ｐゴシック" charset="0"/>
          <a:cs typeface="ＭＳ Ｐゴシック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  <a:ea typeface="ＭＳ Ｐゴシック" charset="0"/>
          <a:cs typeface="ＭＳ Ｐゴシック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  <a:ea typeface="ＭＳ Ｐゴシック" charset="0"/>
          <a:cs typeface="ＭＳ Ｐゴシック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  <a:ea typeface="ＭＳ Ｐゴシック" charset="0"/>
          <a:cs typeface="ＭＳ Ｐゴシック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ＭＳ Ｐゴシック" charset="0"/>
          <a:cs typeface="ＭＳ Ｐゴシック" charset="0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  <a:ea typeface="ＭＳ Ｐゴシック" charset="0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  <a:ea typeface="ＭＳ Ｐゴシック" charset="0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ea typeface="ＭＳ Ｐゴシック" charset="0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ＭＳ Ｐゴシック" charset="0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s-MX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7" name="Text Box 25"/>
          <p:cNvSpPr txBox="1">
            <a:spLocks noChangeArrowheads="1"/>
          </p:cNvSpPr>
          <p:nvPr/>
        </p:nvSpPr>
        <p:spPr bwMode="auto">
          <a:xfrm>
            <a:off x="333375" y="4454525"/>
            <a:ext cx="6335713" cy="2444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457200" indent="-4572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s-MX" sz="1000" b="1">
                <a:latin typeface="Arial Narrow" pitchFamily="34" charset="0"/>
              </a:rPr>
              <a:t>4. CONTROL DE CAMBIOS:</a:t>
            </a:r>
            <a:endParaRPr lang="es-ES" sz="1000" b="1">
              <a:latin typeface="Arial Narrow" pitchFamily="34" charset="0"/>
            </a:endParaRPr>
          </a:p>
        </p:txBody>
      </p:sp>
      <p:sp>
        <p:nvSpPr>
          <p:cNvPr id="4098" name="AutoShape 87"/>
          <p:cNvSpPr>
            <a:spLocks noChangeArrowheads="1"/>
          </p:cNvSpPr>
          <p:nvPr/>
        </p:nvSpPr>
        <p:spPr bwMode="auto">
          <a:xfrm>
            <a:off x="333375" y="1258888"/>
            <a:ext cx="6335713" cy="6769100"/>
          </a:xfrm>
          <a:prstGeom prst="roundRect">
            <a:avLst>
              <a:gd name="adj" fmla="val 1894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endParaRPr lang="es-MX" sz="1000" b="1">
              <a:latin typeface="Arial Narrow" pitchFamily="34" charset="0"/>
            </a:endParaRPr>
          </a:p>
        </p:txBody>
      </p:sp>
      <p:graphicFrame>
        <p:nvGraphicFramePr>
          <p:cNvPr id="2080" name="Group 32"/>
          <p:cNvGraphicFramePr>
            <a:graphicFrameLocks noGrp="1"/>
          </p:cNvGraphicFramePr>
          <p:nvPr>
            <p:extLst>
              <p:ext uri="{D42A27DB-BD31-4B8C-83A1-F6EECF244321}">
                <p14:modId xmlns="" xmlns:p14="http://schemas.microsoft.com/office/powerpoint/2010/main" val="4141560137"/>
              </p:ext>
            </p:extLst>
          </p:nvPr>
        </p:nvGraphicFramePr>
        <p:xfrm>
          <a:off x="476250" y="4841875"/>
          <a:ext cx="6048375" cy="889000"/>
        </p:xfrm>
        <a:graphic>
          <a:graphicData uri="http://schemas.openxmlformats.org/drawingml/2006/table">
            <a:tbl>
              <a:tblPr/>
              <a:tblGrid>
                <a:gridCol w="1146175"/>
                <a:gridCol w="3870325"/>
                <a:gridCol w="1031875"/>
              </a:tblGrid>
              <a:tr h="2159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ＭＳ Ｐゴシック" charset="-128"/>
                          <a:cs typeface="Times New Roman" pitchFamily="18" charset="0"/>
                        </a:rPr>
                        <a:t>No. de Cambio</a:t>
                      </a:r>
                      <a:endParaRPr kumimoji="0" lang="es-MX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ＭＳ Ｐゴシック" charset="-128"/>
                          <a:cs typeface="Times New Roman" pitchFamily="18" charset="0"/>
                        </a:rPr>
                        <a:t>Descripción del Cambio</a:t>
                      </a:r>
                      <a:endParaRPr kumimoji="0" lang="es-MX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ＭＳ Ｐゴシック" charset="-128"/>
                          <a:cs typeface="Times New Roman" pitchFamily="18" charset="0"/>
                        </a:rPr>
                        <a:t>Fecha</a:t>
                      </a:r>
                      <a:endParaRPr kumimoji="0" lang="es-MX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3495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ＭＳ Ｐゴシック" charset="-128"/>
                          <a:cs typeface="Times New Roman" pitchFamily="18" charset="0"/>
                        </a:rPr>
                        <a:t>00</a:t>
                      </a:r>
                      <a:endParaRPr kumimoji="0" lang="es-MX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ＭＳ Ｐゴシック" charset="-128"/>
                          <a:cs typeface="Times New Roman" pitchFamily="18" charset="0"/>
                        </a:rPr>
                        <a:t>Nueva Creación</a:t>
                      </a:r>
                      <a:endParaRPr kumimoji="0" lang="es-MX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ＭＳ Ｐゴシック" charset="-128"/>
                        </a:rPr>
                        <a:t>17-11-11</a:t>
                      </a: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1907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s-MX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s-MX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s-MX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1907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s-MX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s-MX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s-MX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4121" name="Text Box 224"/>
          <p:cNvSpPr txBox="1">
            <a:spLocks noChangeArrowheads="1"/>
          </p:cNvSpPr>
          <p:nvPr/>
        </p:nvSpPr>
        <p:spPr bwMode="auto">
          <a:xfrm>
            <a:off x="336550" y="1366838"/>
            <a:ext cx="6340475" cy="40011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457200" indent="-4572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s-MX" sz="1000" b="1" dirty="0">
                <a:latin typeface="Arial Narrow" pitchFamily="34" charset="0"/>
              </a:rPr>
              <a:t>1. OBJETIVO</a:t>
            </a:r>
            <a:r>
              <a:rPr lang="es-MX" sz="1000" b="1" dirty="0" smtClean="0">
                <a:latin typeface="Arial Narrow" pitchFamily="34" charset="0"/>
              </a:rPr>
              <a:t>. </a:t>
            </a:r>
            <a:r>
              <a:rPr lang="es-MX" sz="1000" dirty="0" smtClean="0">
                <a:latin typeface="Arial Narrow" pitchFamily="34" charset="0"/>
              </a:rPr>
              <a:t>Coadyuvar en la elaboración del dictamen sobre el monto del financiamiento público que corresponde a los partidos políticos por cada año y coadyuvar en el calculo de la ministración mensual.</a:t>
            </a:r>
            <a:endParaRPr lang="es-ES" sz="1000" dirty="0">
              <a:latin typeface="Arial Narrow" pitchFamily="34" charset="0"/>
            </a:endParaRPr>
          </a:p>
        </p:txBody>
      </p:sp>
      <p:sp>
        <p:nvSpPr>
          <p:cNvPr id="4122" name="Text Box 225"/>
          <p:cNvSpPr txBox="1">
            <a:spLocks noChangeArrowheads="1"/>
          </p:cNvSpPr>
          <p:nvPr/>
        </p:nvSpPr>
        <p:spPr bwMode="auto">
          <a:xfrm>
            <a:off x="342900" y="2159000"/>
            <a:ext cx="6326188" cy="40011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457200" indent="-4572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s-MX" sz="1000" b="1" dirty="0">
                <a:latin typeface="Arial Narrow" pitchFamily="34" charset="0"/>
              </a:rPr>
              <a:t>2. ALCANCE. </a:t>
            </a:r>
            <a:r>
              <a:rPr lang="es-MX" sz="1000" dirty="0" smtClean="0">
                <a:latin typeface="Arial Narrow" pitchFamily="34" charset="0"/>
              </a:rPr>
              <a:t>Aplica para la determinación del monto del financiamiento público que corresponde a los partidos políticos durante cada anualidad. </a:t>
            </a:r>
            <a:endParaRPr lang="es-ES" sz="1000" dirty="0">
              <a:latin typeface="Arial Narrow" pitchFamily="34" charset="0"/>
            </a:endParaRPr>
          </a:p>
        </p:txBody>
      </p:sp>
      <p:sp>
        <p:nvSpPr>
          <p:cNvPr id="4123" name="Text Box 226"/>
          <p:cNvSpPr txBox="1">
            <a:spLocks noChangeArrowheads="1"/>
          </p:cNvSpPr>
          <p:nvPr/>
        </p:nvSpPr>
        <p:spPr bwMode="auto">
          <a:xfrm>
            <a:off x="333375" y="2860675"/>
            <a:ext cx="6335713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712788" indent="-712788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algn="just" eaLnBrk="1" hangingPunct="1">
              <a:spcBef>
                <a:spcPct val="50000"/>
              </a:spcBef>
            </a:pPr>
            <a:r>
              <a:rPr lang="es-MX" sz="1000" b="1" dirty="0">
                <a:latin typeface="Arial Narrow" pitchFamily="34" charset="0"/>
              </a:rPr>
              <a:t>3. TERMINOLOGÍA</a:t>
            </a:r>
            <a:r>
              <a:rPr lang="es-MX" sz="1000" b="1" dirty="0" smtClean="0">
                <a:latin typeface="Arial Narrow" pitchFamily="34" charset="0"/>
              </a:rPr>
              <a:t>.</a:t>
            </a:r>
            <a:endParaRPr lang="es-MX" sz="1000" b="1" dirty="0">
              <a:latin typeface="Arial Narrow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AutoShape 238"/>
          <p:cNvSpPr>
            <a:spLocks noChangeArrowheads="1"/>
          </p:cNvSpPr>
          <p:nvPr/>
        </p:nvSpPr>
        <p:spPr bwMode="auto">
          <a:xfrm>
            <a:off x="1557338" y="1331913"/>
            <a:ext cx="3816350" cy="2873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algn="ctr"/>
            <a:r>
              <a:rPr lang="es-MX" sz="1100" b="1">
                <a:latin typeface="Arial Narrow" pitchFamily="34" charset="0"/>
              </a:rPr>
              <a:t>Actividades </a:t>
            </a:r>
          </a:p>
        </p:txBody>
      </p:sp>
      <p:sp>
        <p:nvSpPr>
          <p:cNvPr id="8194" name="AutoShape 239"/>
          <p:cNvSpPr>
            <a:spLocks noChangeArrowheads="1"/>
          </p:cNvSpPr>
          <p:nvPr/>
        </p:nvSpPr>
        <p:spPr bwMode="auto">
          <a:xfrm>
            <a:off x="5373688" y="1331913"/>
            <a:ext cx="1295400" cy="2873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algn="ctr"/>
            <a:r>
              <a:rPr lang="es-MX" sz="1100" b="1">
                <a:latin typeface="Arial Narrow" pitchFamily="34" charset="0"/>
              </a:rPr>
              <a:t>Referencias</a:t>
            </a:r>
          </a:p>
        </p:txBody>
      </p:sp>
      <p:sp>
        <p:nvSpPr>
          <p:cNvPr id="8195" name="AutoShape 534"/>
          <p:cNvSpPr>
            <a:spLocks noChangeArrowheads="1"/>
          </p:cNvSpPr>
          <p:nvPr/>
        </p:nvSpPr>
        <p:spPr bwMode="auto">
          <a:xfrm>
            <a:off x="333375" y="1331913"/>
            <a:ext cx="1223963" cy="2873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algn="ctr"/>
            <a:r>
              <a:rPr lang="es-MX" sz="1100" b="1">
                <a:latin typeface="Arial Narrow" pitchFamily="34" charset="0"/>
              </a:rPr>
              <a:t>Responsable</a:t>
            </a:r>
          </a:p>
        </p:txBody>
      </p:sp>
      <p:sp>
        <p:nvSpPr>
          <p:cNvPr id="8199" name="AutoShape 240"/>
          <p:cNvSpPr>
            <a:spLocks noChangeArrowheads="1"/>
          </p:cNvSpPr>
          <p:nvPr/>
        </p:nvSpPr>
        <p:spPr bwMode="auto">
          <a:xfrm>
            <a:off x="5373688" y="1619250"/>
            <a:ext cx="1295400" cy="6408738"/>
          </a:xfrm>
          <a:prstGeom prst="roundRect">
            <a:avLst>
              <a:gd name="adj" fmla="val 7241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algn="ctr"/>
            <a:r>
              <a:rPr lang="es-MX" sz="1000">
                <a:latin typeface="Arial Narrow" pitchFamily="34" charset="0"/>
              </a:rPr>
              <a:t> </a:t>
            </a:r>
          </a:p>
        </p:txBody>
      </p:sp>
      <p:sp>
        <p:nvSpPr>
          <p:cNvPr id="8200" name="AutoShape 241"/>
          <p:cNvSpPr>
            <a:spLocks noChangeArrowheads="1"/>
          </p:cNvSpPr>
          <p:nvPr/>
        </p:nvSpPr>
        <p:spPr bwMode="auto">
          <a:xfrm>
            <a:off x="1557338" y="1619250"/>
            <a:ext cx="3816350" cy="6408738"/>
          </a:xfrm>
          <a:prstGeom prst="roundRect">
            <a:avLst>
              <a:gd name="adj" fmla="val 2292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algn="ctr"/>
            <a:r>
              <a:rPr lang="es-MX" sz="1000">
                <a:latin typeface="Arial Narrow" pitchFamily="34" charset="0"/>
              </a:rPr>
              <a:t> </a:t>
            </a:r>
          </a:p>
        </p:txBody>
      </p:sp>
      <p:sp>
        <p:nvSpPr>
          <p:cNvPr id="8201" name="AutoShape 242"/>
          <p:cNvSpPr>
            <a:spLocks noChangeArrowheads="1"/>
          </p:cNvSpPr>
          <p:nvPr/>
        </p:nvSpPr>
        <p:spPr bwMode="auto">
          <a:xfrm>
            <a:off x="333375" y="1619250"/>
            <a:ext cx="1223963" cy="6408738"/>
          </a:xfrm>
          <a:prstGeom prst="roundRect">
            <a:avLst>
              <a:gd name="adj" fmla="val 7241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algn="ctr"/>
            <a:r>
              <a:rPr lang="es-MX" sz="1000">
                <a:latin typeface="Arial Narrow" pitchFamily="34" charset="0"/>
              </a:rPr>
              <a:t> </a:t>
            </a:r>
          </a:p>
        </p:txBody>
      </p:sp>
      <p:sp>
        <p:nvSpPr>
          <p:cNvPr id="8203" name="Rectangle 675"/>
          <p:cNvSpPr>
            <a:spLocks noChangeArrowheads="1"/>
          </p:cNvSpPr>
          <p:nvPr/>
        </p:nvSpPr>
        <p:spPr bwMode="auto">
          <a:xfrm>
            <a:off x="333375" y="2987675"/>
            <a:ext cx="1223963" cy="1666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ES_tradnl" sz="900" dirty="0" smtClean="0">
                <a:latin typeface="Arial Narrow" pitchFamily="34" charset="0"/>
              </a:rPr>
              <a:t>Director/Jefe del Departamento Jurídico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8204" name="Rectangle 676"/>
          <p:cNvSpPr>
            <a:spLocks noChangeArrowheads="1"/>
          </p:cNvSpPr>
          <p:nvPr/>
        </p:nvSpPr>
        <p:spPr bwMode="auto">
          <a:xfrm>
            <a:off x="5373688" y="2918544"/>
            <a:ext cx="1295400" cy="1412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MX" sz="900" dirty="0" smtClean="0">
                <a:latin typeface="Arial Narrow" pitchFamily="34" charset="0"/>
              </a:rPr>
              <a:t>Memorándum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8208" name="Rectangle 668"/>
          <p:cNvSpPr>
            <a:spLocks noChangeArrowheads="1"/>
          </p:cNvSpPr>
          <p:nvPr/>
        </p:nvSpPr>
        <p:spPr bwMode="auto">
          <a:xfrm>
            <a:off x="5373688" y="1979613"/>
            <a:ext cx="1295400" cy="4016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endParaRPr lang="es-ES" sz="900" dirty="0">
              <a:latin typeface="Arial Narrow" pitchFamily="34" charset="0"/>
            </a:endParaRPr>
          </a:p>
        </p:txBody>
      </p:sp>
      <p:sp>
        <p:nvSpPr>
          <p:cNvPr id="8209" name="Rectangle 672"/>
          <p:cNvSpPr>
            <a:spLocks noChangeArrowheads="1"/>
          </p:cNvSpPr>
          <p:nvPr/>
        </p:nvSpPr>
        <p:spPr bwMode="auto">
          <a:xfrm>
            <a:off x="1702410" y="2609850"/>
            <a:ext cx="3529012" cy="195263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ES" sz="800" dirty="0" smtClean="0">
                <a:latin typeface="Arial Narrow" pitchFamily="34" charset="0"/>
              </a:rPr>
              <a:t>Se elabora el proyecto para determinar el financiamiento público anual a partidos políticos</a:t>
            </a:r>
            <a:endParaRPr lang="es-ES" sz="800" dirty="0">
              <a:latin typeface="Arial Narrow" pitchFamily="34" charset="0"/>
            </a:endParaRPr>
          </a:p>
        </p:txBody>
      </p:sp>
      <p:cxnSp>
        <p:nvCxnSpPr>
          <p:cNvPr id="8210" name="AutoShape 686"/>
          <p:cNvCxnSpPr>
            <a:cxnSpLocks noChangeShapeType="1"/>
            <a:stCxn id="8209" idx="2"/>
            <a:endCxn id="8212" idx="0"/>
          </p:cNvCxnSpPr>
          <p:nvPr/>
        </p:nvCxnSpPr>
        <p:spPr bwMode="auto">
          <a:xfrm>
            <a:off x="3466916" y="2805113"/>
            <a:ext cx="7765" cy="110704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="" xmlns:a14="http://schemas.microsoft.com/office/drawing/2010/main">
                <a:noFill/>
              </a14:hiddenFill>
            </a:ext>
          </a:extLst>
        </p:spPr>
      </p:cxnSp>
      <p:sp>
        <p:nvSpPr>
          <p:cNvPr id="8212" name="Rectangle 655"/>
          <p:cNvSpPr>
            <a:spLocks noChangeArrowheads="1"/>
          </p:cNvSpPr>
          <p:nvPr/>
        </p:nvSpPr>
        <p:spPr bwMode="auto">
          <a:xfrm>
            <a:off x="1710175" y="2915817"/>
            <a:ext cx="3529012" cy="359196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tIns="46800" anchor="ctr"/>
          <a:lstStyle/>
          <a:p>
            <a:pPr algn="ctr"/>
            <a:r>
              <a:rPr lang="es-ES" sz="800" dirty="0" smtClean="0">
                <a:latin typeface="Arial Narrow" pitchFamily="34" charset="0"/>
              </a:rPr>
              <a:t>Se elaboran los proyectos anuales para determinar el financiamiento público y se informa a Dirección General y Secretaria Ejecutiva para </a:t>
            </a:r>
            <a:r>
              <a:rPr lang="es-ES" sz="800" dirty="0" err="1" smtClean="0">
                <a:latin typeface="Arial Narrow" pitchFamily="34" charset="0"/>
              </a:rPr>
              <a:t>VoBo</a:t>
            </a:r>
            <a:r>
              <a:rPr lang="es-ES" sz="800" dirty="0" smtClean="0">
                <a:latin typeface="Arial Narrow" pitchFamily="34" charset="0"/>
              </a:rPr>
              <a:t>.</a:t>
            </a:r>
            <a:endParaRPr lang="es-ES" sz="800" dirty="0">
              <a:latin typeface="Arial Narrow" pitchFamily="34" charset="0"/>
            </a:endParaRPr>
          </a:p>
        </p:txBody>
      </p:sp>
      <p:sp>
        <p:nvSpPr>
          <p:cNvPr id="8213" name="Rectangle 661"/>
          <p:cNvSpPr>
            <a:spLocks noChangeArrowheads="1"/>
          </p:cNvSpPr>
          <p:nvPr/>
        </p:nvSpPr>
        <p:spPr bwMode="auto">
          <a:xfrm>
            <a:off x="333375" y="2648268"/>
            <a:ext cx="1223963" cy="2159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MX" sz="900" dirty="0" smtClean="0">
                <a:latin typeface="Arial Narrow" pitchFamily="34" charset="0"/>
              </a:rPr>
              <a:t>Director/Jefe del Departamento Jurídico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8214" name="Rectangle 668"/>
          <p:cNvSpPr>
            <a:spLocks noChangeArrowheads="1"/>
          </p:cNvSpPr>
          <p:nvPr/>
        </p:nvSpPr>
        <p:spPr bwMode="auto">
          <a:xfrm>
            <a:off x="5373688" y="2547740"/>
            <a:ext cx="1295400" cy="29606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MX" sz="900" dirty="0" smtClean="0">
                <a:latin typeface="Arial Narrow" pitchFamily="34" charset="0"/>
              </a:rPr>
              <a:t>Cálculo del financiamiento publico a partidos politicos</a:t>
            </a:r>
            <a:endParaRPr lang="es-ES" sz="900" dirty="0">
              <a:latin typeface="Arial Narrow" pitchFamily="34" charset="0"/>
            </a:endParaRPr>
          </a:p>
        </p:txBody>
      </p:sp>
      <p:cxnSp>
        <p:nvCxnSpPr>
          <p:cNvPr id="8216" name="AutoShape 685"/>
          <p:cNvCxnSpPr>
            <a:cxnSpLocks noChangeShapeType="1"/>
          </p:cNvCxnSpPr>
          <p:nvPr/>
        </p:nvCxnSpPr>
        <p:spPr bwMode="auto">
          <a:xfrm flipH="1">
            <a:off x="3459956" y="2465388"/>
            <a:ext cx="794" cy="142875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="" xmlns:a14="http://schemas.microsoft.com/office/drawing/2010/main">
                <a:noFill/>
              </a14:hiddenFill>
            </a:ext>
          </a:extLst>
        </p:spPr>
      </p:cxnSp>
      <p:sp>
        <p:nvSpPr>
          <p:cNvPr id="8217" name="Rectangle 655"/>
          <p:cNvSpPr>
            <a:spLocks noChangeArrowheads="1"/>
          </p:cNvSpPr>
          <p:nvPr/>
        </p:nvSpPr>
        <p:spPr bwMode="auto">
          <a:xfrm>
            <a:off x="1710175" y="3851920"/>
            <a:ext cx="3529012" cy="295275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tIns="46800" anchor="ctr"/>
          <a:lstStyle/>
          <a:p>
            <a:pPr algn="ctr"/>
            <a:r>
              <a:rPr lang="es-ES" sz="800" dirty="0" smtClean="0">
                <a:latin typeface="Arial Narrow" pitchFamily="34" charset="0"/>
              </a:rPr>
              <a:t>Se envía a la comisión de prerrogativas a partidos políticos para su discusión y en su caso aprobación </a:t>
            </a:r>
            <a:endParaRPr lang="es-ES" sz="800" dirty="0">
              <a:latin typeface="Arial Narrow" pitchFamily="34" charset="0"/>
            </a:endParaRPr>
          </a:p>
        </p:txBody>
      </p:sp>
      <p:sp>
        <p:nvSpPr>
          <p:cNvPr id="8218" name="Rectangle 655"/>
          <p:cNvSpPr>
            <a:spLocks noChangeArrowheads="1"/>
          </p:cNvSpPr>
          <p:nvPr/>
        </p:nvSpPr>
        <p:spPr bwMode="auto">
          <a:xfrm>
            <a:off x="1716945" y="4283721"/>
            <a:ext cx="3529012" cy="344010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tIns="46800" anchor="ctr"/>
          <a:lstStyle/>
          <a:p>
            <a:pPr algn="ctr"/>
            <a:r>
              <a:rPr lang="es-ES" sz="800" dirty="0" smtClean="0">
                <a:latin typeface="Arial Narrow" pitchFamily="34" charset="0"/>
              </a:rPr>
              <a:t>Una vez emitido el dictamen se envía al Consejo General para su revisión y en su caso aprobación, modificación o rechazo.</a:t>
            </a:r>
            <a:endParaRPr lang="es-ES" sz="800" dirty="0">
              <a:latin typeface="Arial Narrow" pitchFamily="34" charset="0"/>
            </a:endParaRPr>
          </a:p>
        </p:txBody>
      </p:sp>
      <p:cxnSp>
        <p:nvCxnSpPr>
          <p:cNvPr id="8227" name="AutoShape 685"/>
          <p:cNvCxnSpPr>
            <a:cxnSpLocks noChangeShapeType="1"/>
          </p:cNvCxnSpPr>
          <p:nvPr/>
        </p:nvCxnSpPr>
        <p:spPr bwMode="auto">
          <a:xfrm>
            <a:off x="3432393" y="1907704"/>
            <a:ext cx="0" cy="144463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="" xmlns:a14="http://schemas.microsoft.com/office/drawing/2010/main">
                <a:noFill/>
              </a14:hiddenFill>
            </a:ext>
          </a:extLst>
        </p:spPr>
      </p:cxnSp>
      <p:sp>
        <p:nvSpPr>
          <p:cNvPr id="8230" name="Rectangle 675"/>
          <p:cNvSpPr>
            <a:spLocks noChangeArrowheads="1"/>
          </p:cNvSpPr>
          <p:nvPr/>
        </p:nvSpPr>
        <p:spPr bwMode="auto">
          <a:xfrm>
            <a:off x="333375" y="3909865"/>
            <a:ext cx="1223963" cy="1666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ES_tradnl" sz="900" dirty="0" smtClean="0">
                <a:latin typeface="Arial Narrow" pitchFamily="34" charset="0"/>
              </a:rPr>
              <a:t>Director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8231" name="Rectangle 675"/>
          <p:cNvSpPr>
            <a:spLocks noChangeArrowheads="1"/>
          </p:cNvSpPr>
          <p:nvPr/>
        </p:nvSpPr>
        <p:spPr bwMode="auto">
          <a:xfrm>
            <a:off x="333375" y="4354365"/>
            <a:ext cx="1223963" cy="1666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ES_tradnl" sz="900" dirty="0" smtClean="0">
                <a:latin typeface="Arial Narrow" pitchFamily="34" charset="0"/>
              </a:rPr>
              <a:t>Director 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8233" name="Rectangle 675"/>
          <p:cNvSpPr>
            <a:spLocks noChangeArrowheads="1"/>
          </p:cNvSpPr>
          <p:nvPr/>
        </p:nvSpPr>
        <p:spPr bwMode="auto">
          <a:xfrm>
            <a:off x="311691" y="5039689"/>
            <a:ext cx="1223963" cy="33372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ES_tradnl" sz="900" dirty="0" smtClean="0">
                <a:latin typeface="Arial Narrow" pitchFamily="34" charset="0"/>
              </a:rPr>
              <a:t>Secretaria Ejecutiva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8239" name="Rectangle 676"/>
          <p:cNvSpPr>
            <a:spLocks noChangeArrowheads="1"/>
          </p:cNvSpPr>
          <p:nvPr/>
        </p:nvSpPr>
        <p:spPr bwMode="auto">
          <a:xfrm>
            <a:off x="5373688" y="3851921"/>
            <a:ext cx="1295400" cy="1412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MX" sz="900" dirty="0" smtClean="0">
                <a:latin typeface="Arial Narrow" pitchFamily="34" charset="0"/>
              </a:rPr>
              <a:t>Memorándum 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8240" name="Rectangle 676"/>
          <p:cNvSpPr>
            <a:spLocks noChangeArrowheads="1"/>
          </p:cNvSpPr>
          <p:nvPr/>
        </p:nvSpPr>
        <p:spPr bwMode="auto">
          <a:xfrm>
            <a:off x="5373688" y="4283721"/>
            <a:ext cx="1295400" cy="1412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MX" sz="900" dirty="0" smtClean="0">
                <a:latin typeface="Arial Narrow" pitchFamily="34" charset="0"/>
              </a:rPr>
              <a:t>Oficio / P-ADM-16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8241" name="Rectangle 676"/>
          <p:cNvSpPr>
            <a:spLocks noChangeArrowheads="1"/>
          </p:cNvSpPr>
          <p:nvPr/>
        </p:nvSpPr>
        <p:spPr bwMode="auto">
          <a:xfrm>
            <a:off x="5373688" y="5039688"/>
            <a:ext cx="1295400" cy="33372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MX" sz="900" dirty="0" smtClean="0">
                <a:latin typeface="Arial Narrow" pitchFamily="34" charset="0"/>
              </a:rPr>
              <a:t>P-OPE-31/ Acuerdo del Consejo General</a:t>
            </a:r>
            <a:endParaRPr lang="es-ES" sz="900" dirty="0">
              <a:latin typeface="Arial Narrow" pitchFamily="34" charset="0"/>
            </a:endParaRPr>
          </a:p>
        </p:txBody>
      </p:sp>
      <p:cxnSp>
        <p:nvCxnSpPr>
          <p:cNvPr id="25" name="24 Conector recto"/>
          <p:cNvCxnSpPr>
            <a:stCxn id="8218" idx="2"/>
          </p:cNvCxnSpPr>
          <p:nvPr/>
        </p:nvCxnSpPr>
        <p:spPr bwMode="auto">
          <a:xfrm>
            <a:off x="3481451" y="4627731"/>
            <a:ext cx="0" cy="106839"/>
          </a:xfrm>
          <a:prstGeom prst="line">
            <a:avLst/>
          </a:prstGeom>
          <a:noFill/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96" name="AutoShape 55"/>
          <p:cNvCxnSpPr>
            <a:cxnSpLocks noChangeShapeType="1"/>
          </p:cNvCxnSpPr>
          <p:nvPr/>
        </p:nvCxnSpPr>
        <p:spPr bwMode="auto">
          <a:xfrm rot="10800000" flipV="1">
            <a:off x="2669738" y="4734570"/>
            <a:ext cx="802958" cy="249239"/>
          </a:xfrm>
          <a:prstGeom prst="bentConnector3">
            <a:avLst>
              <a:gd name="adj1" fmla="val 100297"/>
            </a:avLst>
          </a:prstGeom>
          <a:noFill/>
          <a:ln w="9525">
            <a:solidFill>
              <a:schemeClr val="tx1"/>
            </a:solidFill>
            <a:miter lim="800000"/>
            <a:headEnd/>
            <a:tailEnd type="triangle" w="med" len="med"/>
          </a:ln>
          <a:extLst>
            <a:ext uri="{909E8E84-426E-40DD-AFC4-6F175D3DCCD1}">
              <a14:hiddenFill xmlns="" xmlns:a14="http://schemas.microsoft.com/office/drawing/2010/main">
                <a:noFill/>
              </a14:hiddenFill>
            </a:ext>
          </a:extLst>
        </p:spPr>
      </p:cxnSp>
      <p:cxnSp>
        <p:nvCxnSpPr>
          <p:cNvPr id="102" name="AutoShape 76"/>
          <p:cNvCxnSpPr>
            <a:cxnSpLocks noChangeShapeType="1"/>
            <a:endCxn id="106" idx="0"/>
          </p:cNvCxnSpPr>
          <p:nvPr/>
        </p:nvCxnSpPr>
        <p:spPr bwMode="auto">
          <a:xfrm>
            <a:off x="3470798" y="4734571"/>
            <a:ext cx="1001176" cy="305118"/>
          </a:xfrm>
          <a:prstGeom prst="bentConnector2">
            <a:avLst/>
          </a:prstGeom>
          <a:noFill/>
          <a:ln w="9525">
            <a:solidFill>
              <a:schemeClr val="tx1"/>
            </a:solidFill>
            <a:miter lim="800000"/>
            <a:headEnd/>
            <a:tailEnd type="triangle" w="med" len="med"/>
          </a:ln>
          <a:extLst>
            <a:ext uri="{909E8E84-426E-40DD-AFC4-6F175D3DCCD1}">
              <a14:hiddenFill xmlns="" xmlns:a14="http://schemas.microsoft.com/office/drawing/2010/main">
                <a:noFill/>
              </a14:hiddenFill>
            </a:ext>
          </a:extLst>
        </p:spPr>
      </p:cxnSp>
      <p:sp>
        <p:nvSpPr>
          <p:cNvPr id="105" name="17 Rectángulo"/>
          <p:cNvSpPr>
            <a:spLocks noChangeArrowheads="1"/>
          </p:cNvSpPr>
          <p:nvPr/>
        </p:nvSpPr>
        <p:spPr bwMode="auto">
          <a:xfrm>
            <a:off x="1759834" y="4983810"/>
            <a:ext cx="1521686" cy="884732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ES_tradnl" sz="800" dirty="0">
                <a:latin typeface="Arial Narrow" pitchFamily="34" charset="0"/>
              </a:rPr>
              <a:t>Si se rechaza por el CG y si así lo determina, se regresa para  modificación y se calculan los montos  para su reenvío con correcciones y /o anexos correspondientes.</a:t>
            </a:r>
            <a:endParaRPr lang="es-ES_tradnl" sz="900" dirty="0">
              <a:latin typeface="Arial Narrow" pitchFamily="34" charset="0"/>
            </a:endParaRPr>
          </a:p>
        </p:txBody>
      </p:sp>
      <p:sp>
        <p:nvSpPr>
          <p:cNvPr id="106" name="17 Rectángulo"/>
          <p:cNvSpPr>
            <a:spLocks noChangeArrowheads="1"/>
          </p:cNvSpPr>
          <p:nvPr/>
        </p:nvSpPr>
        <p:spPr bwMode="auto">
          <a:xfrm>
            <a:off x="3712526" y="5039689"/>
            <a:ext cx="1518896" cy="667446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ES_tradnl" sz="800" dirty="0" smtClean="0">
                <a:latin typeface="Arial Narrow" pitchFamily="34" charset="0"/>
              </a:rPr>
              <a:t>Aprobado el acuerdo del CG, se determinan las </a:t>
            </a:r>
            <a:r>
              <a:rPr lang="es-ES_tradnl" sz="800" dirty="0">
                <a:latin typeface="Arial Narrow" pitchFamily="34" charset="0"/>
              </a:rPr>
              <a:t>ministraciones mensuales y en su caso </a:t>
            </a:r>
            <a:r>
              <a:rPr lang="es-ES_tradnl" sz="800" dirty="0" smtClean="0">
                <a:latin typeface="Arial Narrow" pitchFamily="34" charset="0"/>
              </a:rPr>
              <a:t>se reducen las multas correspondientes. </a:t>
            </a:r>
          </a:p>
        </p:txBody>
      </p:sp>
      <p:cxnSp>
        <p:nvCxnSpPr>
          <p:cNvPr id="107" name="AutoShape 55"/>
          <p:cNvCxnSpPr>
            <a:cxnSpLocks noChangeShapeType="1"/>
          </p:cNvCxnSpPr>
          <p:nvPr/>
        </p:nvCxnSpPr>
        <p:spPr bwMode="auto">
          <a:xfrm rot="16200000" flipH="1">
            <a:off x="2718321" y="5731363"/>
            <a:ext cx="144462" cy="539750"/>
          </a:xfrm>
          <a:prstGeom prst="bentConnector2">
            <a:avLst/>
          </a:prstGeom>
          <a:noFill/>
          <a:ln w="9525">
            <a:solidFill>
              <a:schemeClr val="tx1"/>
            </a:solidFill>
            <a:miter lim="800000"/>
            <a:headEnd/>
            <a:tailEnd type="triangle" w="med" len="med"/>
          </a:ln>
          <a:extLst>
            <a:ext uri="{909E8E84-426E-40DD-AFC4-6F175D3DCCD1}">
              <a14:hiddenFill xmlns="" xmlns:a14="http://schemas.microsoft.com/office/drawing/2010/main">
                <a:noFill/>
              </a14:hiddenFill>
            </a:ext>
          </a:extLst>
        </p:spPr>
      </p:cxnSp>
      <p:sp>
        <p:nvSpPr>
          <p:cNvPr id="109" name="AutoShape 74"/>
          <p:cNvSpPr>
            <a:spLocks noChangeArrowheads="1"/>
          </p:cNvSpPr>
          <p:nvPr/>
        </p:nvSpPr>
        <p:spPr bwMode="auto">
          <a:xfrm>
            <a:off x="2996952" y="3419872"/>
            <a:ext cx="159991" cy="180395"/>
          </a:xfrm>
          <a:prstGeom prst="flowChartConnector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algn="ctr"/>
            <a:r>
              <a:rPr lang="es-MX" sz="600" dirty="0"/>
              <a:t>2</a:t>
            </a:r>
            <a:endParaRPr lang="es-ES" sz="600" dirty="0"/>
          </a:p>
        </p:txBody>
      </p:sp>
      <p:sp>
        <p:nvSpPr>
          <p:cNvPr id="110" name="AutoShape 74"/>
          <p:cNvSpPr>
            <a:spLocks noChangeArrowheads="1"/>
          </p:cNvSpPr>
          <p:nvPr/>
        </p:nvSpPr>
        <p:spPr bwMode="auto">
          <a:xfrm>
            <a:off x="3089313" y="5964725"/>
            <a:ext cx="192208" cy="217488"/>
          </a:xfrm>
          <a:prstGeom prst="flowChartConnector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algn="ctr"/>
            <a:r>
              <a:rPr lang="es-MX" sz="600" dirty="0"/>
              <a:t>2</a:t>
            </a:r>
            <a:endParaRPr lang="es-ES" sz="600" dirty="0"/>
          </a:p>
        </p:txBody>
      </p:sp>
      <p:sp>
        <p:nvSpPr>
          <p:cNvPr id="112" name="Line 75"/>
          <p:cNvSpPr>
            <a:spLocks noChangeShapeType="1"/>
          </p:cNvSpPr>
          <p:nvPr/>
        </p:nvSpPr>
        <p:spPr bwMode="auto">
          <a:xfrm>
            <a:off x="3189787" y="3504222"/>
            <a:ext cx="252413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=""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ES"/>
          </a:p>
        </p:txBody>
      </p:sp>
      <p:sp>
        <p:nvSpPr>
          <p:cNvPr id="58" name="AutoShape 648"/>
          <p:cNvSpPr>
            <a:spLocks noChangeArrowheads="1"/>
          </p:cNvSpPr>
          <p:nvPr/>
        </p:nvSpPr>
        <p:spPr bwMode="auto">
          <a:xfrm>
            <a:off x="3172776" y="1692275"/>
            <a:ext cx="491929" cy="215429"/>
          </a:xfrm>
          <a:prstGeom prst="roundRect">
            <a:avLst>
              <a:gd name="adj" fmla="val 50000"/>
            </a:avLst>
          </a:prstGeom>
          <a:solidFill>
            <a:srgbClr val="FFFFFF"/>
          </a:solidFill>
          <a:ln w="9525">
            <a:solidFill>
              <a:srgbClr val="000000"/>
            </a:solidFill>
            <a:round/>
            <a:headEnd/>
            <a:tailEnd/>
          </a:ln>
        </p:spPr>
        <p:txBody>
          <a:bodyPr tIns="10800" bIns="10800" anchor="ctr"/>
          <a:lstStyle/>
          <a:p>
            <a:pPr algn="ctr">
              <a:lnSpc>
                <a:spcPct val="70000"/>
              </a:lnSpc>
            </a:pPr>
            <a:r>
              <a:rPr lang="es-MX" sz="800" dirty="0">
                <a:latin typeface="Arial Narrow" pitchFamily="34" charset="0"/>
              </a:rPr>
              <a:t>Inicio</a:t>
            </a:r>
            <a:endParaRPr lang="es-MX" sz="1000" dirty="0">
              <a:latin typeface="Arial Narrow" pitchFamily="34" charset="0"/>
            </a:endParaRPr>
          </a:p>
        </p:txBody>
      </p:sp>
      <p:sp>
        <p:nvSpPr>
          <p:cNvPr id="59" name="18 Rectángulo"/>
          <p:cNvSpPr>
            <a:spLocks noChangeArrowheads="1"/>
          </p:cNvSpPr>
          <p:nvPr/>
        </p:nvSpPr>
        <p:spPr bwMode="auto">
          <a:xfrm>
            <a:off x="1700809" y="2051049"/>
            <a:ext cx="3530614" cy="423069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ES_tradnl" sz="800" dirty="0">
                <a:latin typeface="Arial Narrow" pitchFamily="34" charset="0"/>
              </a:rPr>
              <a:t>Se identifican los términos y/o periodos </a:t>
            </a:r>
          </a:p>
          <a:p>
            <a:pPr algn="ctr"/>
            <a:r>
              <a:rPr lang="es-ES_tradnl" sz="800" dirty="0">
                <a:latin typeface="Arial Narrow" pitchFamily="34" charset="0"/>
              </a:rPr>
              <a:t>con fundamento en lo establecido en las disposiciones legales federales y las del estado de Jalisco </a:t>
            </a:r>
            <a:r>
              <a:rPr lang="es-ES_tradnl" sz="800" dirty="0" smtClean="0">
                <a:latin typeface="Arial Narrow" pitchFamily="34" charset="0"/>
              </a:rPr>
              <a:t>aplicables </a:t>
            </a:r>
            <a:endParaRPr lang="es-ES_tradnl" sz="800" dirty="0">
              <a:latin typeface="Arial Narrow" pitchFamily="34" charset="0"/>
            </a:endParaRPr>
          </a:p>
        </p:txBody>
      </p:sp>
      <p:cxnSp>
        <p:nvCxnSpPr>
          <p:cNvPr id="67" name="AutoShape 685"/>
          <p:cNvCxnSpPr>
            <a:cxnSpLocks noChangeShapeType="1"/>
            <a:stCxn id="8212" idx="2"/>
            <a:endCxn id="8217" idx="0"/>
          </p:cNvCxnSpPr>
          <p:nvPr/>
        </p:nvCxnSpPr>
        <p:spPr bwMode="auto">
          <a:xfrm>
            <a:off x="3474681" y="3275013"/>
            <a:ext cx="0" cy="57690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="" xmlns:a14="http://schemas.microsoft.com/office/drawing/2010/main">
                <a:noFill/>
              </a14:hiddenFill>
            </a:ext>
          </a:extLst>
        </p:spPr>
      </p:cxnSp>
      <p:cxnSp>
        <p:nvCxnSpPr>
          <p:cNvPr id="68" name="AutoShape 685"/>
          <p:cNvCxnSpPr>
            <a:cxnSpLocks noChangeShapeType="1"/>
          </p:cNvCxnSpPr>
          <p:nvPr/>
        </p:nvCxnSpPr>
        <p:spPr bwMode="auto">
          <a:xfrm flipH="1">
            <a:off x="3465513" y="4147196"/>
            <a:ext cx="794" cy="142875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="" xmlns:a14="http://schemas.microsoft.com/office/drawing/2010/main">
                <a:noFill/>
              </a14:hiddenFill>
            </a:ext>
          </a:extLst>
        </p:spPr>
      </p:cxnSp>
      <p:sp>
        <p:nvSpPr>
          <p:cNvPr id="70" name="Oval 34"/>
          <p:cNvSpPr>
            <a:spLocks noChangeArrowheads="1"/>
          </p:cNvSpPr>
          <p:nvPr/>
        </p:nvSpPr>
        <p:spPr bwMode="auto">
          <a:xfrm>
            <a:off x="4221088" y="6012558"/>
            <a:ext cx="610740" cy="215900"/>
          </a:xfrm>
          <a:prstGeom prst="ellipse">
            <a:avLst/>
          </a:prstGeom>
          <a:solidFill>
            <a:schemeClr val="bg1"/>
          </a:solidFill>
          <a:ln w="317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/>
            <a:r>
              <a:rPr lang="es-MX" sz="900" dirty="0"/>
              <a:t>FIN</a:t>
            </a:r>
            <a:endParaRPr lang="es-ES" sz="900" dirty="0"/>
          </a:p>
        </p:txBody>
      </p:sp>
      <p:cxnSp>
        <p:nvCxnSpPr>
          <p:cNvPr id="71" name="AutoShape 685"/>
          <p:cNvCxnSpPr>
            <a:cxnSpLocks noChangeShapeType="1"/>
          </p:cNvCxnSpPr>
          <p:nvPr/>
        </p:nvCxnSpPr>
        <p:spPr bwMode="auto">
          <a:xfrm>
            <a:off x="4509120" y="5724526"/>
            <a:ext cx="0" cy="28604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="" xmlns:a14="http://schemas.microsoft.com/office/drawing/2010/main">
                <a:noFill/>
              </a14:hiddenFill>
            </a:ext>
          </a:extLst>
        </p:spPr>
      </p:cxnSp>
      <p:sp>
        <p:nvSpPr>
          <p:cNvPr id="55" name="Rectangle 666"/>
          <p:cNvSpPr>
            <a:spLocks noChangeArrowheads="1"/>
          </p:cNvSpPr>
          <p:nvPr/>
        </p:nvSpPr>
        <p:spPr bwMode="auto">
          <a:xfrm>
            <a:off x="5382419" y="5536430"/>
            <a:ext cx="1277937" cy="28553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>
            <a:defPPr>
              <a:defRPr lang="es-ES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itchFamily="18" charset="0"/>
                <a:ea typeface="ＭＳ Ｐゴシック" charset="-128"/>
                <a:cs typeface="+mn-cs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itchFamily="18" charset="0"/>
                <a:ea typeface="ＭＳ Ｐゴシック" charset="-128"/>
                <a:cs typeface="+mn-cs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itchFamily="18" charset="0"/>
                <a:ea typeface="ＭＳ Ｐゴシック" charset="-128"/>
                <a:cs typeface="+mn-cs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itchFamily="18" charset="0"/>
                <a:ea typeface="ＭＳ Ｐゴシック" charset="-128"/>
                <a:cs typeface="+mn-cs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itchFamily="18" charset="0"/>
                <a:ea typeface="ＭＳ Ｐゴシック" charset="-128"/>
                <a:cs typeface="+mn-cs"/>
              </a:defRPr>
            </a:lvl5pPr>
            <a:lvl6pPr marL="22860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itchFamily="18" charset="0"/>
                <a:ea typeface="ＭＳ Ｐゴシック" charset="-128"/>
                <a:cs typeface="+mn-cs"/>
              </a:defRPr>
            </a:lvl6pPr>
            <a:lvl7pPr marL="27432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itchFamily="18" charset="0"/>
                <a:ea typeface="ＭＳ Ｐゴシック" charset="-128"/>
                <a:cs typeface="+mn-cs"/>
              </a:defRPr>
            </a:lvl7pPr>
            <a:lvl8pPr marL="32004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itchFamily="18" charset="0"/>
                <a:ea typeface="ＭＳ Ｐゴシック" charset="-128"/>
                <a:cs typeface="+mn-cs"/>
              </a:defRPr>
            </a:lvl8pPr>
            <a:lvl9pPr marL="36576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itchFamily="18" charset="0"/>
                <a:ea typeface="ＭＳ Ｐゴシック" charset="-128"/>
                <a:cs typeface="+mn-cs"/>
              </a:defRPr>
            </a:lvl9pPr>
          </a:lstStyle>
          <a:p>
            <a:pPr algn="ctr"/>
            <a:r>
              <a:rPr lang="es-MX" sz="900" dirty="0" smtClean="0">
                <a:latin typeface="Arial Narrow" pitchFamily="34" charset="0"/>
              </a:rPr>
              <a:t>Memorándum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42" name="Rectangle 661"/>
          <p:cNvSpPr>
            <a:spLocks noChangeArrowheads="1"/>
          </p:cNvSpPr>
          <p:nvPr/>
        </p:nvSpPr>
        <p:spPr bwMode="auto">
          <a:xfrm>
            <a:off x="332829" y="2123728"/>
            <a:ext cx="1223963" cy="35039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MX" sz="900" dirty="0" smtClean="0">
                <a:latin typeface="Arial Narrow" pitchFamily="34" charset="0"/>
              </a:rPr>
              <a:t>Director/Jefe del Departamento Jurídico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43" name="Rectangle 668"/>
          <p:cNvSpPr>
            <a:spLocks noChangeArrowheads="1"/>
          </p:cNvSpPr>
          <p:nvPr/>
        </p:nvSpPr>
        <p:spPr bwMode="auto">
          <a:xfrm>
            <a:off x="5373216" y="2115692"/>
            <a:ext cx="1295400" cy="29606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MX" sz="900" dirty="0" smtClean="0">
                <a:latin typeface="Arial Narrow" pitchFamily="34" charset="0"/>
              </a:rPr>
              <a:t>Codigo electoral / reglamento</a:t>
            </a:r>
            <a:endParaRPr lang="es-ES" sz="900" dirty="0">
              <a:latin typeface="Arial Narrow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iseño predeterminado">
  <a:themeElements>
    <a:clrScheme name="Diseño predeterminado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iseño predeterminado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s-E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s-E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Diseño predeterminado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iseño predeterminado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Tema de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Tema de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5397</TotalTime>
  <Words>283</Words>
  <Application>Microsoft Office PowerPoint</Application>
  <PresentationFormat>Presentación en pantalla (4:3)</PresentationFormat>
  <Paragraphs>43</Paragraphs>
  <Slides>2</Slides>
  <Notes>2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2</vt:i4>
      </vt:variant>
    </vt:vector>
  </HeadingPairs>
  <TitlesOfParts>
    <vt:vector size="3" baseType="lpstr">
      <vt:lpstr>Diseño predeterminado</vt:lpstr>
      <vt:lpstr>Diapositiva 1</vt:lpstr>
      <vt:lpstr>Diapositiva 2</vt:lpstr>
    </vt:vector>
  </TitlesOfParts>
  <Company>El Dorado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Jorge de la Torre</dc:creator>
  <cp:lastModifiedBy>israel.perez</cp:lastModifiedBy>
  <cp:revision>300</cp:revision>
  <cp:lastPrinted>2012-04-04T00:56:22Z</cp:lastPrinted>
  <dcterms:created xsi:type="dcterms:W3CDTF">2003-10-28T18:20:03Z</dcterms:created>
  <dcterms:modified xsi:type="dcterms:W3CDTF">2013-07-23T19:57:49Z</dcterms:modified>
</cp:coreProperties>
</file>

<file path=docProps/thumbnail.jpeg>
</file>