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6858000" cy="9144000" type="screen4x3"/>
  <p:notesSz cx="6881813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81" autoAdjust="0"/>
    <p:restoredTop sz="94660"/>
  </p:normalViewPr>
  <p:slideViewPr>
    <p:cSldViewPr>
      <p:cViewPr>
        <p:scale>
          <a:sx n="130" d="100"/>
          <a:sy n="130" d="100"/>
        </p:scale>
        <p:origin x="-702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562" y="-102"/>
      </p:cViewPr>
      <p:guideLst>
        <p:guide orient="horz" pos="2928"/>
        <p:guide pos="216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695" y="0"/>
            <a:ext cx="298211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8211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695" y="8832850"/>
            <a:ext cx="298211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21E07881-8988-4639-B7A8-F3B4753E436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66617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82119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102" y="1"/>
            <a:ext cx="2982119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33600" y="696913"/>
            <a:ext cx="2614613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182" y="4416426"/>
            <a:ext cx="55054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82119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102" y="8829675"/>
            <a:ext cx="2982119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A6179F-670F-4391-B45E-79772FA9BE8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242714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85A1278E-8F05-4013-B4C0-3B5168FF06E1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1D5FE5A3-8D70-443B-821C-74637D87C80B}" type="slidenum">
              <a:rPr lang="es-ES" sz="1200"/>
              <a:pPr eaLnBrk="1" hangingPunct="1"/>
              <a:t>2</a:t>
            </a:fld>
            <a:endParaRPr lang="es-ES" sz="1200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96284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8168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080803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384740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2991527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056584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347939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02011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080783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1619672"/>
            <a:ext cx="2255838" cy="29326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1619672"/>
            <a:ext cx="3833812" cy="654801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84165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47515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 Tiempos</a:t>
            </a:r>
            <a:r>
              <a:rPr lang="es-MX" sz="1200" baseline="0" dirty="0" smtClean="0">
                <a:latin typeface="Arial Narrow" charset="0"/>
              </a:rPr>
              <a:t> en radio y televisión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8E5AD78B-8F81-4DB1-8C4C-DD9BE77E0FB6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6863"/>
            <a:ext cx="3167063" cy="2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100" dirty="0">
                <a:latin typeface="Arial Narrow" pitchFamily="34" charset="0"/>
              </a:rPr>
              <a:t>Director de </a:t>
            </a:r>
            <a:r>
              <a:rPr lang="es-ES" sz="1100" dirty="0" smtClean="0">
                <a:latin typeface="Arial Narrow" pitchFamily="34" charset="0"/>
              </a:rPr>
              <a:t>Prerrogativas a Partidos Políticos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P-OPE-25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23-07-13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179389"/>
            <a:ext cx="16557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4098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95186007"/>
              </p:ext>
            </p:extLst>
          </p:nvPr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 Narrow" pitchFamily="34" charset="0"/>
                        </a:rPr>
                        <a:t>17-11-11</a:t>
                      </a:r>
                      <a:endParaRPr lang="es-MX" sz="1200" dirty="0"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01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Se definieron los responsables de las actividades 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23-12-11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02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Se agregó un dato en una actividad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23-07-13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1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ES" sz="1000" dirty="0" smtClean="0">
                <a:latin typeface="Arial Narrow" pitchFamily="34" charset="0"/>
              </a:rPr>
              <a:t>Gestionar tiempos en radio y televisión para el IEPC Jalisco, para la difusión de sus mensajes de comunicación social respecto a sus propios fines, y formular la propuesta del modelo de pauta de transmisión de los mensajes en radio y televisión de los partidos políticos durante su precampaña y campaña electoral. 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2" name="Text Box 225"/>
          <p:cNvSpPr txBox="1">
            <a:spLocks noChangeArrowheads="1"/>
          </p:cNvSpPr>
          <p:nvPr/>
        </p:nvSpPr>
        <p:spPr bwMode="auto">
          <a:xfrm>
            <a:off x="342900" y="2035968"/>
            <a:ext cx="63261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MX" sz="1000" dirty="0" smtClean="0">
                <a:latin typeface="Arial Narrow" pitchFamily="34" charset="0"/>
              </a:rPr>
              <a:t>Aplica para gestionar tiempos en radio y televisión y formular propuestas de modelos pautas de transmisión de los mensajes durante los periodos ordinarios y de proceso electoral respectivamente. 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3" name="Text Box 226"/>
          <p:cNvSpPr txBox="1">
            <a:spLocks noChangeArrowheads="1"/>
          </p:cNvSpPr>
          <p:nvPr/>
        </p:nvSpPr>
        <p:spPr bwMode="auto">
          <a:xfrm>
            <a:off x="336550" y="2555776"/>
            <a:ext cx="6335713" cy="170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</a:t>
            </a:r>
            <a:r>
              <a:rPr lang="es-MX" sz="1000" b="1" dirty="0" smtClean="0">
                <a:latin typeface="Arial Narrow" pitchFamily="34" charset="0"/>
              </a:rPr>
              <a:t>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MX" sz="900" b="1" dirty="0" smtClean="0">
                <a:latin typeface="Arial Narrow" pitchFamily="34" charset="0"/>
              </a:rPr>
              <a:t>Materiales :	</a:t>
            </a:r>
            <a:r>
              <a:rPr lang="es-MX" sz="900" dirty="0" smtClean="0">
                <a:latin typeface="Arial Narrow" pitchFamily="34" charset="0"/>
              </a:rPr>
              <a:t>Programas mensuales  y promocionales realizados por los partidos políticos, y/o autoridades electorales, fijados o reproducidos en los medios de almacenamiento y formatos que determine el Instituto, para  su transmisión  en términos de lo que dispone la Constitución y el Código.</a:t>
            </a:r>
            <a:r>
              <a:rPr lang="es-MX" sz="900" b="1" dirty="0" smtClean="0">
                <a:latin typeface="Arial Narrow" pitchFamily="34" charset="0"/>
              </a:rPr>
              <a:t>	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MX" sz="900" b="1" dirty="0" smtClean="0">
                <a:latin typeface="Arial Narrow" pitchFamily="34" charset="0"/>
              </a:rPr>
              <a:t>Pauta: 	</a:t>
            </a:r>
            <a:r>
              <a:rPr lang="es-MX" sz="900" dirty="0" smtClean="0">
                <a:latin typeface="Arial Narrow" pitchFamily="34" charset="0"/>
              </a:rPr>
              <a:t>Documento técnico en el que se distribuye el tiempo, convertido a número de mensajes, que corresponde a los partidos políticos y a las autoridades electorales en un periodo determinado, precisando la estación de radio o canal de televisión, la hora o rango en que debe transmitirse cada mensaje, y el partido político o autoridad electoral al que corresponde. </a:t>
            </a:r>
            <a:endParaRPr lang="es-MX" sz="900" b="1" dirty="0" smtClean="0">
              <a:latin typeface="Arial Narrow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s-MX" sz="900" b="1" dirty="0" smtClean="0">
                <a:latin typeface="Arial Narrow" pitchFamily="34" charset="0"/>
              </a:rPr>
              <a:t>Esquema de corrimiento de horarios vertical: </a:t>
            </a:r>
            <a:r>
              <a:rPr lang="es-MX" sz="900" dirty="0" smtClean="0">
                <a:latin typeface="Arial Narrow" pitchFamily="34" charset="0"/>
              </a:rPr>
              <a:t>Asignación continua y en orden sucesivo de los mensajes de los partidos políticos, dentro de los horarios de transmisión de los mensajes a que se refiere el Código, hasta concluir, siguiendo el mismo procedimiento, con la totalidad de mensajes que correspondan a los partidos políticos durante el periodo de que se trate. </a:t>
            </a:r>
            <a:endParaRPr lang="es-MX" sz="9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6146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6147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6148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6149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6150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6151" name="AutoShape 648"/>
          <p:cNvSpPr>
            <a:spLocks noChangeArrowheads="1"/>
          </p:cNvSpPr>
          <p:nvPr/>
        </p:nvSpPr>
        <p:spPr bwMode="auto">
          <a:xfrm>
            <a:off x="2996952" y="1691680"/>
            <a:ext cx="792411" cy="143421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800" dirty="0">
                <a:latin typeface="Arial Narrow" pitchFamily="34" charset="0"/>
              </a:rPr>
              <a:t>Inicio</a:t>
            </a:r>
            <a:endParaRPr lang="es-MX" sz="1000" dirty="0">
              <a:latin typeface="Arial Narrow" pitchFamily="34" charset="0"/>
            </a:endParaRPr>
          </a:p>
        </p:txBody>
      </p:sp>
      <p:sp>
        <p:nvSpPr>
          <p:cNvPr id="6156" name="Rectangle 657"/>
          <p:cNvSpPr>
            <a:spLocks noChangeArrowheads="1"/>
          </p:cNvSpPr>
          <p:nvPr/>
        </p:nvSpPr>
        <p:spPr bwMode="auto">
          <a:xfrm>
            <a:off x="406400" y="1979613"/>
            <a:ext cx="115093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6157" name="Rectangle 660"/>
          <p:cNvSpPr>
            <a:spLocks noChangeArrowheads="1"/>
          </p:cNvSpPr>
          <p:nvPr/>
        </p:nvSpPr>
        <p:spPr bwMode="auto">
          <a:xfrm>
            <a:off x="299115" y="3390900"/>
            <a:ext cx="1223963" cy="360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/Jefe 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58" name="Rectangle 661"/>
          <p:cNvSpPr>
            <a:spLocks noChangeArrowheads="1"/>
          </p:cNvSpPr>
          <p:nvPr/>
        </p:nvSpPr>
        <p:spPr bwMode="auto">
          <a:xfrm>
            <a:off x="333375" y="5796136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60" name="Rectangle 663"/>
          <p:cNvSpPr>
            <a:spLocks noChangeArrowheads="1"/>
          </p:cNvSpPr>
          <p:nvPr/>
        </p:nvSpPr>
        <p:spPr bwMode="auto">
          <a:xfrm>
            <a:off x="5372100" y="3536950"/>
            <a:ext cx="1296988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6161" name="Rectangle 664"/>
          <p:cNvSpPr>
            <a:spLocks noChangeArrowheads="1"/>
          </p:cNvSpPr>
          <p:nvPr/>
        </p:nvSpPr>
        <p:spPr bwMode="auto">
          <a:xfrm>
            <a:off x="5389493" y="4627002"/>
            <a:ext cx="1295400" cy="373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Oficio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63" name="Rectangle 666"/>
          <p:cNvSpPr>
            <a:spLocks noChangeArrowheads="1"/>
          </p:cNvSpPr>
          <p:nvPr/>
        </p:nvSpPr>
        <p:spPr bwMode="auto">
          <a:xfrm>
            <a:off x="5445224" y="2555776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6166" name="Rectangle 700"/>
          <p:cNvSpPr>
            <a:spLocks noChangeArrowheads="1"/>
          </p:cNvSpPr>
          <p:nvPr/>
        </p:nvSpPr>
        <p:spPr bwMode="auto">
          <a:xfrm>
            <a:off x="404813" y="2051720"/>
            <a:ext cx="11509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 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67" name="Rectangle 701"/>
          <p:cNvSpPr>
            <a:spLocks noChangeArrowheads="1"/>
          </p:cNvSpPr>
          <p:nvPr/>
        </p:nvSpPr>
        <p:spPr bwMode="auto">
          <a:xfrm>
            <a:off x="333375" y="270033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6168" name="Rectangle 666"/>
          <p:cNvSpPr>
            <a:spLocks noChangeArrowheads="1"/>
          </p:cNvSpPr>
          <p:nvPr/>
        </p:nvSpPr>
        <p:spPr bwMode="auto">
          <a:xfrm>
            <a:off x="5364955" y="5792735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del IFE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71" name="Rectangle 660"/>
          <p:cNvSpPr>
            <a:spLocks noChangeArrowheads="1"/>
          </p:cNvSpPr>
          <p:nvPr/>
        </p:nvSpPr>
        <p:spPr bwMode="auto">
          <a:xfrm>
            <a:off x="348203" y="3905249"/>
            <a:ext cx="1223963" cy="339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 /Jefe </a:t>
            </a:r>
            <a:r>
              <a:rPr lang="es-MX" sz="900" dirty="0" smtClean="0">
                <a:latin typeface="Arial Narrow" pitchFamily="34" charset="0"/>
              </a:rPr>
              <a:t>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74" name="Rectangle 666"/>
          <p:cNvSpPr>
            <a:spLocks noChangeArrowheads="1"/>
          </p:cNvSpPr>
          <p:nvPr/>
        </p:nvSpPr>
        <p:spPr bwMode="auto">
          <a:xfrm>
            <a:off x="5372100" y="3414714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/ Dictamen /P-ADM-16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77" name="Rectangle 661"/>
          <p:cNvSpPr>
            <a:spLocks noChangeArrowheads="1"/>
          </p:cNvSpPr>
          <p:nvPr/>
        </p:nvSpPr>
        <p:spPr bwMode="auto">
          <a:xfrm>
            <a:off x="332656" y="6300192"/>
            <a:ext cx="1223963" cy="370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 Jefe 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86" name="Rectangle 666"/>
          <p:cNvSpPr>
            <a:spLocks noChangeArrowheads="1"/>
          </p:cNvSpPr>
          <p:nvPr/>
        </p:nvSpPr>
        <p:spPr bwMode="auto">
          <a:xfrm>
            <a:off x="5373688" y="6371790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/ Acuse de recibido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99" name="Rectangle 701"/>
          <p:cNvSpPr>
            <a:spLocks noChangeArrowheads="1"/>
          </p:cNvSpPr>
          <p:nvPr/>
        </p:nvSpPr>
        <p:spPr bwMode="auto">
          <a:xfrm>
            <a:off x="332829" y="4716016"/>
            <a:ext cx="1223963" cy="39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 /Jefe </a:t>
            </a:r>
            <a:r>
              <a:rPr lang="es-MX" sz="900" dirty="0" smtClean="0">
                <a:latin typeface="Arial Narrow" pitchFamily="34" charset="0"/>
              </a:rPr>
              <a:t>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77" name="18 Rectángulo"/>
          <p:cNvSpPr>
            <a:spLocks noChangeArrowheads="1"/>
          </p:cNvSpPr>
          <p:nvPr/>
        </p:nvSpPr>
        <p:spPr bwMode="auto">
          <a:xfrm>
            <a:off x="1700808" y="1979613"/>
            <a:ext cx="3413471" cy="43214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identifican los términos y/o periodos </a:t>
            </a:r>
          </a:p>
          <a:p>
            <a:pPr algn="ctr"/>
            <a:r>
              <a:rPr lang="es-ES_tradnl" sz="800" dirty="0">
                <a:latin typeface="Arial Narrow" pitchFamily="34" charset="0"/>
              </a:rPr>
              <a:t>con fundamento en lo establecido en las disposiciones legales federales y las del estado de Jalisco aplicables, </a:t>
            </a:r>
          </a:p>
        </p:txBody>
      </p:sp>
      <p:sp>
        <p:nvSpPr>
          <p:cNvPr id="78" name="18 Rectángulo"/>
          <p:cNvSpPr>
            <a:spLocks noChangeArrowheads="1"/>
          </p:cNvSpPr>
          <p:nvPr/>
        </p:nvSpPr>
        <p:spPr bwMode="auto">
          <a:xfrm>
            <a:off x="1700808" y="2913335"/>
            <a:ext cx="863600" cy="2905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>
                <a:latin typeface="Arial Narrow" pitchFamily="34" charset="0"/>
              </a:rPr>
              <a:t>IEPC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80" name="17 Rectángulo"/>
          <p:cNvSpPr>
            <a:spLocks noChangeArrowheads="1"/>
          </p:cNvSpPr>
          <p:nvPr/>
        </p:nvSpPr>
        <p:spPr bwMode="auto">
          <a:xfrm>
            <a:off x="1620120" y="3337571"/>
            <a:ext cx="1620689" cy="51434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>
                <a:latin typeface="Arial Narrow" pitchFamily="34" charset="0"/>
              </a:rPr>
              <a:t>S</a:t>
            </a:r>
            <a:r>
              <a:rPr lang="es-ES_tradnl" sz="700" dirty="0" smtClean="0">
                <a:latin typeface="Arial Narrow" pitchFamily="34" charset="0"/>
              </a:rPr>
              <a:t>e elabora la solicitud de asignación de tiempos en radio y televisión.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1" name="17 Rectángulo"/>
          <p:cNvSpPr>
            <a:spLocks noChangeArrowheads="1"/>
          </p:cNvSpPr>
          <p:nvPr/>
        </p:nvSpPr>
        <p:spPr bwMode="auto">
          <a:xfrm>
            <a:off x="1635880" y="4707812"/>
            <a:ext cx="1656408" cy="40132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IFE asigna tiempos y </a:t>
            </a:r>
            <a:r>
              <a:rPr lang="es-ES_tradnl" sz="700" dirty="0">
                <a:latin typeface="Arial Narrow" pitchFamily="34" charset="0"/>
              </a:rPr>
              <a:t>ordena las </a:t>
            </a:r>
            <a:r>
              <a:rPr lang="es-ES_tradnl" sz="700" dirty="0" smtClean="0">
                <a:latin typeface="Arial Narrow" pitchFamily="34" charset="0"/>
              </a:rPr>
              <a:t>transmisiones.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3" name="17 Rectángulo"/>
          <p:cNvSpPr>
            <a:spLocks noChangeArrowheads="1"/>
          </p:cNvSpPr>
          <p:nvPr/>
        </p:nvSpPr>
        <p:spPr bwMode="auto">
          <a:xfrm>
            <a:off x="2348880" y="5804258"/>
            <a:ext cx="1563712" cy="28016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700" dirty="0">
                <a:latin typeface="Arial Narrow" pitchFamily="34" charset="0"/>
              </a:rPr>
              <a:t>S</a:t>
            </a:r>
            <a:r>
              <a:rPr lang="es-ES_tradnl" sz="700" dirty="0">
                <a:latin typeface="Arial Narrow" pitchFamily="34" charset="0"/>
              </a:rPr>
              <a:t>e </a:t>
            </a:r>
            <a:r>
              <a:rPr lang="es-ES_tradnl" sz="700" dirty="0" smtClean="0">
                <a:latin typeface="Arial Narrow" pitchFamily="34" charset="0"/>
              </a:rPr>
              <a:t>reciben monitoreos del IFE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4" name="17 Rectángulo"/>
          <p:cNvSpPr>
            <a:spLocks noChangeArrowheads="1"/>
          </p:cNvSpPr>
          <p:nvPr/>
        </p:nvSpPr>
        <p:spPr bwMode="auto">
          <a:xfrm>
            <a:off x="2340496" y="6815064"/>
            <a:ext cx="1563711" cy="42149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700" dirty="0" smtClean="0">
                <a:latin typeface="Arial Narrow" pitchFamily="34" charset="0"/>
              </a:rPr>
              <a:t>S</a:t>
            </a:r>
            <a:r>
              <a:rPr lang="es-ES_tradnl" sz="700" dirty="0" smtClean="0">
                <a:latin typeface="Arial Narrow" pitchFamily="34" charset="0"/>
              </a:rPr>
              <a:t>e verifican y analizan los reportes para elaborar concentrado y se remite a Secretaria Ejecutiva para su conocimiento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5" name="17 Rectángulo"/>
          <p:cNvSpPr>
            <a:spLocks noChangeArrowheads="1"/>
          </p:cNvSpPr>
          <p:nvPr/>
        </p:nvSpPr>
        <p:spPr bwMode="auto">
          <a:xfrm>
            <a:off x="2340496" y="6218293"/>
            <a:ext cx="1563712" cy="4116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700" dirty="0" smtClean="0">
                <a:latin typeface="Arial Narrow" pitchFamily="34" charset="0"/>
              </a:rPr>
              <a:t>Se notifican a los partidos políticos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6" name="18 Rectángulo"/>
          <p:cNvSpPr>
            <a:spLocks noChangeArrowheads="1"/>
          </p:cNvSpPr>
          <p:nvPr/>
        </p:nvSpPr>
        <p:spPr bwMode="auto">
          <a:xfrm>
            <a:off x="4114006" y="2882107"/>
            <a:ext cx="1000275" cy="29051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>
                <a:latin typeface="Arial Narrow" pitchFamily="34" charset="0"/>
              </a:rPr>
              <a:t>Partidos </a:t>
            </a:r>
            <a:r>
              <a:rPr lang="es-MX" sz="800" dirty="0" smtClean="0">
                <a:latin typeface="Arial Narrow" pitchFamily="34" charset="0"/>
              </a:rPr>
              <a:t>Políticos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88" name="17 Rectángulo"/>
          <p:cNvSpPr>
            <a:spLocks noChangeArrowheads="1"/>
          </p:cNvSpPr>
          <p:nvPr/>
        </p:nvSpPr>
        <p:spPr bwMode="auto">
          <a:xfrm>
            <a:off x="3465512" y="3995316"/>
            <a:ext cx="1655615" cy="32766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Se remite al Comité de Radio y Televisión para su aprobación correspondiente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9" name="17 Rectángulo"/>
          <p:cNvSpPr>
            <a:spLocks noChangeArrowheads="1"/>
          </p:cNvSpPr>
          <p:nvPr/>
        </p:nvSpPr>
        <p:spPr bwMode="auto">
          <a:xfrm>
            <a:off x="3468934" y="5220072"/>
            <a:ext cx="1040185" cy="4833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>
                <a:latin typeface="Arial Narrow" pitchFamily="34" charset="0"/>
              </a:rPr>
              <a:t>IFE </a:t>
            </a:r>
            <a:r>
              <a:rPr lang="es-ES_tradnl" sz="700" dirty="0" smtClean="0">
                <a:latin typeface="Arial Narrow" pitchFamily="34" charset="0"/>
              </a:rPr>
              <a:t>aprueba o modifica el modelo y </a:t>
            </a:r>
            <a:r>
              <a:rPr lang="es-ES_tradnl" sz="700" dirty="0">
                <a:latin typeface="Arial Narrow" pitchFamily="34" charset="0"/>
              </a:rPr>
              <a:t>ordena las transmisiones correspondientes</a:t>
            </a:r>
            <a:r>
              <a:rPr lang="es-ES_tradnl" sz="800" dirty="0">
                <a:latin typeface="Arial Narrow" pitchFamily="34" charset="0"/>
              </a:rPr>
              <a:t>.</a:t>
            </a:r>
          </a:p>
        </p:txBody>
      </p:sp>
      <p:sp>
        <p:nvSpPr>
          <p:cNvPr id="93" name="15 Rectángulo"/>
          <p:cNvSpPr>
            <a:spLocks noChangeArrowheads="1"/>
          </p:cNvSpPr>
          <p:nvPr/>
        </p:nvSpPr>
        <p:spPr bwMode="auto">
          <a:xfrm>
            <a:off x="2219299" y="2554287"/>
            <a:ext cx="2376487" cy="21748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solicita la asignación de tiempo en radio y televisión al IFE para:</a:t>
            </a:r>
            <a:endParaRPr lang="es-MX" sz="800" dirty="0">
              <a:latin typeface="Arial Narrow" pitchFamily="34" charset="0"/>
            </a:endParaRPr>
          </a:p>
        </p:txBody>
      </p:sp>
      <p:cxnSp>
        <p:nvCxnSpPr>
          <p:cNvPr id="102" name="AutoShape 686"/>
          <p:cNvCxnSpPr>
            <a:cxnSpLocks noChangeShapeType="1"/>
            <a:stCxn id="78" idx="2"/>
          </p:cNvCxnSpPr>
          <p:nvPr/>
        </p:nvCxnSpPr>
        <p:spPr bwMode="auto">
          <a:xfrm>
            <a:off x="2132608" y="3203848"/>
            <a:ext cx="248" cy="14401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05" name="AutoShape 686"/>
          <p:cNvCxnSpPr>
            <a:cxnSpLocks noChangeShapeType="1"/>
          </p:cNvCxnSpPr>
          <p:nvPr/>
        </p:nvCxnSpPr>
        <p:spPr bwMode="auto">
          <a:xfrm>
            <a:off x="2108631" y="3905249"/>
            <a:ext cx="0" cy="138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08" name="AutoShape 686"/>
          <p:cNvCxnSpPr>
            <a:cxnSpLocks noChangeShapeType="1"/>
          </p:cNvCxnSpPr>
          <p:nvPr/>
        </p:nvCxnSpPr>
        <p:spPr bwMode="auto">
          <a:xfrm>
            <a:off x="3080647" y="7236556"/>
            <a:ext cx="0" cy="21614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1" name="AutoShape 686"/>
          <p:cNvCxnSpPr>
            <a:cxnSpLocks noChangeShapeType="1"/>
          </p:cNvCxnSpPr>
          <p:nvPr/>
        </p:nvCxnSpPr>
        <p:spPr bwMode="auto">
          <a:xfrm>
            <a:off x="4725144" y="3203848"/>
            <a:ext cx="0" cy="14401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6" name="AutoShape 686"/>
          <p:cNvCxnSpPr>
            <a:cxnSpLocks noChangeShapeType="1"/>
          </p:cNvCxnSpPr>
          <p:nvPr/>
        </p:nvCxnSpPr>
        <p:spPr bwMode="auto">
          <a:xfrm>
            <a:off x="4365104" y="3825454"/>
            <a:ext cx="0" cy="167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49" name="Oval 34"/>
          <p:cNvSpPr>
            <a:spLocks noChangeArrowheads="1"/>
          </p:cNvSpPr>
          <p:nvPr/>
        </p:nvSpPr>
        <p:spPr bwMode="auto">
          <a:xfrm>
            <a:off x="2818260" y="7740476"/>
            <a:ext cx="610740" cy="2159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700" dirty="0">
                <a:latin typeface="Arial Narrow" pitchFamily="34" charset="0"/>
              </a:rPr>
              <a:t>FIN</a:t>
            </a:r>
            <a:endParaRPr lang="es-ES" sz="700" dirty="0">
              <a:latin typeface="Arial Narrow" pitchFamily="34" charset="0"/>
            </a:endParaRPr>
          </a:p>
        </p:txBody>
      </p:sp>
      <p:cxnSp>
        <p:nvCxnSpPr>
          <p:cNvPr id="6" name="5 Conector angular"/>
          <p:cNvCxnSpPr/>
          <p:nvPr/>
        </p:nvCxnSpPr>
        <p:spPr bwMode="auto">
          <a:xfrm rot="10800000" flipV="1">
            <a:off x="3989026" y="5718771"/>
            <a:ext cx="250310" cy="170971"/>
          </a:xfrm>
          <a:prstGeom prst="bentConnector3">
            <a:avLst>
              <a:gd name="adj1" fmla="val 1292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AutoShape 686"/>
          <p:cNvCxnSpPr>
            <a:cxnSpLocks noChangeShapeType="1"/>
          </p:cNvCxnSpPr>
          <p:nvPr/>
        </p:nvCxnSpPr>
        <p:spPr bwMode="auto">
          <a:xfrm>
            <a:off x="3073597" y="6084427"/>
            <a:ext cx="0" cy="10656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70" name="AutoShape 686"/>
          <p:cNvCxnSpPr>
            <a:cxnSpLocks noChangeShapeType="1"/>
          </p:cNvCxnSpPr>
          <p:nvPr/>
        </p:nvCxnSpPr>
        <p:spPr bwMode="auto">
          <a:xfrm flipH="1">
            <a:off x="3073597" y="6629938"/>
            <a:ext cx="1" cy="1851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5" name="Oval 75"/>
          <p:cNvSpPr>
            <a:spLocks noChangeArrowheads="1"/>
          </p:cNvSpPr>
          <p:nvPr/>
        </p:nvSpPr>
        <p:spPr bwMode="auto">
          <a:xfrm>
            <a:off x="4640432" y="5375648"/>
            <a:ext cx="156720" cy="153194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600" dirty="0">
                <a:latin typeface="Arial" pitchFamily="34" charset="0"/>
              </a:rPr>
              <a:t>1</a:t>
            </a:r>
            <a:endParaRPr lang="es-ES" sz="600" dirty="0">
              <a:latin typeface="Arial" pitchFamily="34" charset="0"/>
            </a:endParaRPr>
          </a:p>
        </p:txBody>
      </p:sp>
      <p:sp>
        <p:nvSpPr>
          <p:cNvPr id="79" name="Line 75"/>
          <p:cNvSpPr>
            <a:spLocks noChangeShapeType="1"/>
          </p:cNvSpPr>
          <p:nvPr/>
        </p:nvSpPr>
        <p:spPr bwMode="auto">
          <a:xfrm>
            <a:off x="4077072" y="3203848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5" name="18 Rectángulo"/>
          <p:cNvSpPr>
            <a:spLocks noChangeArrowheads="1"/>
          </p:cNvSpPr>
          <p:nvPr/>
        </p:nvSpPr>
        <p:spPr bwMode="auto">
          <a:xfrm>
            <a:off x="3465512" y="3347864"/>
            <a:ext cx="1648767" cy="53960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>
                <a:latin typeface="Arial Narrow" pitchFamily="34" charset="0"/>
              </a:rPr>
              <a:t>Elaboración de la propuesta de modelo de pauta para  la transmisión de los promocionales de los partidos políticos y el esquema de corrimiento de horarios </a:t>
            </a:r>
            <a:r>
              <a:rPr lang="es-ES_tradnl" sz="700" dirty="0" smtClean="0">
                <a:latin typeface="Arial Narrow" pitchFamily="34" charset="0"/>
              </a:rPr>
              <a:t>vertical para campaña y precampaña.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8" name="17 Rectángulo"/>
          <p:cNvSpPr>
            <a:spLocks noChangeArrowheads="1"/>
          </p:cNvSpPr>
          <p:nvPr/>
        </p:nvSpPr>
        <p:spPr bwMode="auto">
          <a:xfrm>
            <a:off x="4314512" y="4540939"/>
            <a:ext cx="806615" cy="631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Ordena su modificación y se envía a la Dirección para que presente nueva propuesta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69" name="17 Rectángulo"/>
          <p:cNvSpPr>
            <a:spLocks noChangeArrowheads="1"/>
          </p:cNvSpPr>
          <p:nvPr/>
        </p:nvSpPr>
        <p:spPr bwMode="auto">
          <a:xfrm>
            <a:off x="3448806" y="4540939"/>
            <a:ext cx="824384" cy="49038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Se aprueba  y se notifica al IFE </a:t>
            </a:r>
            <a:endParaRPr lang="es-ES_tradnl" sz="800" dirty="0">
              <a:latin typeface="Arial Narrow" pitchFamily="34" charset="0"/>
            </a:endParaRPr>
          </a:p>
        </p:txBody>
      </p:sp>
      <p:cxnSp>
        <p:nvCxnSpPr>
          <p:cNvPr id="71" name="AutoShape 686"/>
          <p:cNvCxnSpPr>
            <a:cxnSpLocks noChangeShapeType="1"/>
          </p:cNvCxnSpPr>
          <p:nvPr/>
        </p:nvCxnSpPr>
        <p:spPr bwMode="auto">
          <a:xfrm>
            <a:off x="3912592" y="4322976"/>
            <a:ext cx="0" cy="167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72" name="AutoShape 686"/>
          <p:cNvCxnSpPr>
            <a:cxnSpLocks noChangeShapeType="1"/>
          </p:cNvCxnSpPr>
          <p:nvPr/>
        </p:nvCxnSpPr>
        <p:spPr bwMode="auto">
          <a:xfrm>
            <a:off x="4639272" y="4322976"/>
            <a:ext cx="0" cy="167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73" name="AutoShape 686"/>
          <p:cNvCxnSpPr>
            <a:cxnSpLocks noChangeShapeType="1"/>
          </p:cNvCxnSpPr>
          <p:nvPr/>
        </p:nvCxnSpPr>
        <p:spPr bwMode="auto">
          <a:xfrm flipH="1">
            <a:off x="3861048" y="5031319"/>
            <a:ext cx="4672" cy="18875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74" name="AutoShape 686"/>
          <p:cNvCxnSpPr>
            <a:cxnSpLocks noChangeShapeType="1"/>
          </p:cNvCxnSpPr>
          <p:nvPr/>
        </p:nvCxnSpPr>
        <p:spPr bwMode="auto">
          <a:xfrm>
            <a:off x="4686825" y="5171971"/>
            <a:ext cx="0" cy="167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2" name="Oval 75"/>
          <p:cNvSpPr>
            <a:spLocks noChangeArrowheads="1"/>
          </p:cNvSpPr>
          <p:nvPr/>
        </p:nvSpPr>
        <p:spPr bwMode="auto">
          <a:xfrm>
            <a:off x="3933056" y="3131840"/>
            <a:ext cx="128587" cy="15160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600" dirty="0">
                <a:latin typeface="Arial" pitchFamily="34" charset="0"/>
              </a:rPr>
              <a:t>1</a:t>
            </a:r>
            <a:endParaRPr lang="es-ES" sz="600" dirty="0">
              <a:latin typeface="Arial" pitchFamily="34" charset="0"/>
            </a:endParaRPr>
          </a:p>
        </p:txBody>
      </p:sp>
      <p:sp>
        <p:nvSpPr>
          <p:cNvPr id="90" name="17 Rectángulo"/>
          <p:cNvSpPr>
            <a:spLocks noChangeArrowheads="1"/>
          </p:cNvSpPr>
          <p:nvPr/>
        </p:nvSpPr>
        <p:spPr bwMode="auto">
          <a:xfrm>
            <a:off x="1628576" y="4067944"/>
            <a:ext cx="1620689" cy="42616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Se solicita la calificación técnica de los materiales a transmitirse y en caso de resultar óptimos se solicita se incluya en la orden de transmisión que corresponde.</a:t>
            </a:r>
            <a:endParaRPr lang="es-ES_tradnl" sz="700" dirty="0">
              <a:latin typeface="Arial Narrow" pitchFamily="34" charset="0"/>
            </a:endParaRPr>
          </a:p>
        </p:txBody>
      </p:sp>
      <p:cxnSp>
        <p:nvCxnSpPr>
          <p:cNvPr id="123" name="122 Conector angular"/>
          <p:cNvCxnSpPr>
            <a:endCxn id="83" idx="1"/>
          </p:cNvCxnSpPr>
          <p:nvPr/>
        </p:nvCxnSpPr>
        <p:spPr bwMode="auto">
          <a:xfrm rot="16200000" flipH="1">
            <a:off x="1662710" y="5258173"/>
            <a:ext cx="796278" cy="576062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5" name="Rectangle 664"/>
          <p:cNvSpPr>
            <a:spLocks noChangeArrowheads="1"/>
          </p:cNvSpPr>
          <p:nvPr/>
        </p:nvSpPr>
        <p:spPr bwMode="auto">
          <a:xfrm>
            <a:off x="5389493" y="5189779"/>
            <a:ext cx="1295400" cy="373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Oficio del IFE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28" name="Rectangle 661"/>
          <p:cNvSpPr>
            <a:spLocks noChangeArrowheads="1"/>
          </p:cNvSpPr>
          <p:nvPr/>
        </p:nvSpPr>
        <p:spPr bwMode="auto">
          <a:xfrm>
            <a:off x="332656" y="6876256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Jefe 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30" name="Rectangle 666"/>
          <p:cNvSpPr>
            <a:spLocks noChangeArrowheads="1"/>
          </p:cNvSpPr>
          <p:nvPr/>
        </p:nvSpPr>
        <p:spPr bwMode="auto">
          <a:xfrm>
            <a:off x="5373216" y="6876256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Concentrado de monitoreo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31" name="Rectangle 666"/>
          <p:cNvSpPr>
            <a:spLocks noChangeArrowheads="1"/>
          </p:cNvSpPr>
          <p:nvPr/>
        </p:nvSpPr>
        <p:spPr bwMode="auto">
          <a:xfrm>
            <a:off x="5372100" y="2036540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Codigo Electoral / reglamento de acceso a tiempos de radio y television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67" name="AutoShape 686"/>
          <p:cNvCxnSpPr>
            <a:cxnSpLocks noChangeShapeType="1"/>
          </p:cNvCxnSpPr>
          <p:nvPr/>
        </p:nvCxnSpPr>
        <p:spPr bwMode="auto">
          <a:xfrm>
            <a:off x="2136754" y="4572000"/>
            <a:ext cx="0" cy="138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6" name="Rectangle 666"/>
          <p:cNvSpPr>
            <a:spLocks noChangeArrowheads="1"/>
          </p:cNvSpPr>
          <p:nvPr/>
        </p:nvSpPr>
        <p:spPr bwMode="auto">
          <a:xfrm>
            <a:off x="5412828" y="3995936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/ Dictamen 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87" name="AutoShape 686"/>
          <p:cNvCxnSpPr>
            <a:cxnSpLocks noChangeShapeType="1"/>
          </p:cNvCxnSpPr>
          <p:nvPr/>
        </p:nvCxnSpPr>
        <p:spPr bwMode="auto">
          <a:xfrm>
            <a:off x="2348880" y="2771800"/>
            <a:ext cx="0" cy="10896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92" name="AutoShape 686"/>
          <p:cNvCxnSpPr>
            <a:cxnSpLocks noChangeShapeType="1"/>
          </p:cNvCxnSpPr>
          <p:nvPr/>
        </p:nvCxnSpPr>
        <p:spPr bwMode="auto">
          <a:xfrm>
            <a:off x="4509120" y="2771800"/>
            <a:ext cx="0" cy="10896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94" name="AutoShape 686"/>
          <p:cNvCxnSpPr>
            <a:cxnSpLocks noChangeShapeType="1"/>
            <a:stCxn id="77" idx="2"/>
            <a:endCxn id="93" idx="0"/>
          </p:cNvCxnSpPr>
          <p:nvPr/>
        </p:nvCxnSpPr>
        <p:spPr bwMode="auto">
          <a:xfrm flipH="1">
            <a:off x="3407543" y="2411760"/>
            <a:ext cx="1" cy="14252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95" name="AutoShape 686"/>
          <p:cNvCxnSpPr>
            <a:cxnSpLocks noChangeShapeType="1"/>
          </p:cNvCxnSpPr>
          <p:nvPr/>
        </p:nvCxnSpPr>
        <p:spPr bwMode="auto">
          <a:xfrm>
            <a:off x="3429000" y="1835696"/>
            <a:ext cx="0" cy="14401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96" name="Rectangle 700"/>
          <p:cNvSpPr>
            <a:spLocks noChangeArrowheads="1"/>
          </p:cNvSpPr>
          <p:nvPr/>
        </p:nvSpPr>
        <p:spPr bwMode="auto">
          <a:xfrm>
            <a:off x="404813" y="2484462"/>
            <a:ext cx="11509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 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97" name="Rectangle 666"/>
          <p:cNvSpPr>
            <a:spLocks noChangeArrowheads="1"/>
          </p:cNvSpPr>
          <p:nvPr/>
        </p:nvSpPr>
        <p:spPr bwMode="auto">
          <a:xfrm>
            <a:off x="5373216" y="2555776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98" name="Rectangle 661"/>
          <p:cNvSpPr>
            <a:spLocks noChangeArrowheads="1"/>
          </p:cNvSpPr>
          <p:nvPr/>
        </p:nvSpPr>
        <p:spPr bwMode="auto">
          <a:xfrm>
            <a:off x="332656" y="5292080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</a:t>
            </a:r>
            <a:endParaRPr lang="es-ES" sz="9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5610</TotalTime>
  <Words>423</Words>
  <Application>Microsoft Office PowerPoint</Application>
  <PresentationFormat>Presentación en pantalla (4:3)</PresentationFormat>
  <Paragraphs>65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307</cp:revision>
  <cp:lastPrinted>2012-04-04T01:00:04Z</cp:lastPrinted>
  <dcterms:created xsi:type="dcterms:W3CDTF">2003-10-28T18:20:03Z</dcterms:created>
  <dcterms:modified xsi:type="dcterms:W3CDTF">2013-08-21T18:10:31Z</dcterms:modified>
</cp:coreProperties>
</file>