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  <p:sldMasterId id="2147483660" r:id="rId3"/>
  </p:sldMasterIdLst>
  <p:notesMasterIdLst>
    <p:notesMasterId r:id="rId6"/>
  </p:notesMasterIdLst>
  <p:handoutMasterIdLst>
    <p:handoutMasterId r:id="rId7"/>
  </p:handoutMasterIdLst>
  <p:sldIdLst>
    <p:sldId id="256" r:id="rId4"/>
    <p:sldId id="258" r:id="rId5"/>
  </p:sldIdLst>
  <p:sldSz cx="6858000" cy="9144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66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7854FD4C-5E17-4454-8634-58060472A3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2656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09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7E969E-D928-439B-A1E6-E116B2184BD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059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96D3D044-E1FF-4F96-9A86-AE18BC24C412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70D46071-4473-4AA5-9642-961DAE76A3BA}" type="slidenum">
              <a:rPr lang="es-ES" sz="1200"/>
              <a:pPr eaLnBrk="1" hangingPunct="1"/>
              <a:t>2</a:t>
            </a:fld>
            <a:endParaRPr lang="es-ES" sz="120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4272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3903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8906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290FB1-1443-4D3D-8BE7-32E470A687A8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A98B0-32CC-40D4-8CD6-FAA62B73D88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007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7492A-95F1-4F3C-B8C9-2E117D393285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BFAD9-2CC9-45E3-B0CC-B433B81D0A3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6499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1D2CE0-223F-416A-9DA7-42AC05D4C92A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61D92-059B-4ED4-8E42-C8A68E43717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0650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F073FF-B369-4C35-9C9B-065AAB71F37E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296D1-FDC3-4007-8D41-299643075B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139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CE8B21-E98A-474D-9252-483FFA0AACE0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A8603-7773-4FC4-9FF3-27932FA6AE4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3195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E1F8AE-D617-4881-92DF-AC19BD347C9E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6609A-0929-4335-A6EB-6EDDCECBA69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4714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0559F2-BE38-4BAC-9D70-AAA501F138CF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88623-1BB6-4942-852B-37E5168D9C3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6797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BC83A-8D75-4FCE-AFE7-619D48F3A2B5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A1DD6-9456-4ED5-A231-43C02318FC8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267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9371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7C783-9C48-4F33-8211-706DB944214E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99503-C18F-4854-BA2E-CACD1DADFBD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5649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223A57-1832-4FE0-ACC7-57B01BBA28C4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5AF9E-36B6-4D86-8BEB-49680381B7E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5851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9D85E-1605-4229-8EE2-3EB62CF75433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FEF89-836A-45B4-9E8F-E465B35FE6B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9552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689324-10E4-4C0F-AC69-B7BCD7EA2B92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A5DB4-5687-476D-B015-C741B78F8F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1168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FCFCDE-D0D0-4928-931E-9E82109EEBCE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0F469-5976-49E4-AA84-80BC3435CC5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4211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423040-90FA-4DEE-AD26-9973EFEBB672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4F9F0-E71D-400E-824F-5E542F0E6DE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6581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E5E017-0E4E-4F06-B985-723BC534EF29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9F310-6249-4228-B22F-1EA682B36E7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46999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C1BA5-AB60-4A61-B8C8-8259146B1D4B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CFE3E-B4A3-43A6-85B6-6A4564E966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3443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054FF4-36D0-4129-8CA8-105030E89466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EB634-91C2-47F3-B6D4-7BAF158D31F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47834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55C06F-7B9A-4607-A87F-462E78FB2C40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B74C8-671C-4121-98A3-B8F3EA9E50A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5643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81231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B488CA-9C16-4149-A097-FA5AFE507A27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F0163-214E-4C98-90CB-6AEA196734D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2760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C03CDF-8F50-491E-B109-75CB312642CC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0FF7E-A133-48FE-857E-526E035F0BC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48906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CDEE54-DEC9-4116-9130-AD26830CD7E4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2BDF7-CACF-4FD2-B06D-553CED2BA6E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39299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950042-E3E4-45E6-BD06-6CE866418EAD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D5A7D-CE3E-4B08-80AF-F84D950C7D4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08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397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279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0303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0561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82645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4720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dirty="0" smtClean="0">
                <a:latin typeface="Arial Narrow" pitchFamily="34" charset="0"/>
                <a:cs typeface="Times New Roman" pitchFamily="18" charset="0"/>
              </a:rPr>
              <a:t>Debate</a:t>
            </a:r>
            <a:r>
              <a:rPr lang="es-MX" sz="1100" baseline="0" dirty="0" smtClean="0">
                <a:latin typeface="Arial Narrow" pitchFamily="34" charset="0"/>
                <a:cs typeface="Times New Roman" pitchFamily="18" charset="0"/>
              </a:rPr>
              <a:t> entre candidatos</a:t>
            </a:r>
            <a:endParaRPr lang="es-ES" sz="1100" dirty="0" smtClean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D715B563-7009-4771-BF96-046A32F58EF2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Elaboró:</a:t>
            </a:r>
            <a:r>
              <a:rPr lang="es-ES" sz="1200">
                <a:latin typeface="Arial Narrow" pitchFamily="34" charset="0"/>
              </a:rPr>
              <a:t> Directora Secretaria Técnica de Comisiones</a:t>
            </a: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00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P-OPE-24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3C27EDB5-715A-4497-A7C8-71776DB143FD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4B2E8D1-DBD7-4260-BC9B-3D3B8155152D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14339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1260476E-4EEE-49A3-84EC-A4EC4C3BFFD6}" type="datetimeFigureOut">
              <a:rPr lang="es-ES"/>
              <a:pPr/>
              <a:t>11/01/2012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8F98E3E-4B7A-4AEA-BC6E-DFAE24FA963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8674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Arial Narrow" pitchFamily="34" charset="0"/>
                        </a:rPr>
                        <a:t>17-11-11</a:t>
                      </a:r>
                      <a:endParaRPr lang="es-MX" sz="1200" dirty="0"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7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</a:t>
            </a:r>
            <a:r>
              <a:rPr lang="es-MX" sz="1000" b="1" dirty="0" smtClean="0">
                <a:latin typeface="Arial Narrow" pitchFamily="34" charset="0"/>
              </a:rPr>
              <a:t>. </a:t>
            </a:r>
            <a:r>
              <a:rPr lang="es-ES" sz="1000" dirty="0">
                <a:latin typeface="Arial Narrow" pitchFamily="34" charset="0"/>
              </a:rPr>
              <a:t>Realizar debates entre candidatos contendientes a la Gubernatura del Estado, así como entre aquellos candidatos que así lo soliciten conforme lo establecido en el Código Electoral y de Participación Ciudadana del Estado de Jalisco y el Reglamento de debates entre candidatos registrados ante el IEPC Jalisco.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8698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ES_tradnl" sz="1000" dirty="0">
                <a:latin typeface="Arial Narrow" pitchFamily="34" charset="0"/>
              </a:rPr>
              <a:t>En este espacio se pondrá en que se certificara la empresa aun no esta definido los procesos a certificar</a:t>
            </a:r>
            <a:r>
              <a:rPr lang="es-MX" sz="1000" dirty="0">
                <a:latin typeface="Arial Narrow" pitchFamily="34" charset="0"/>
              </a:rPr>
              <a:t>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8699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sz="1000" b="1" dirty="0" smtClean="0">
                <a:latin typeface="Arial Narrow" pitchFamily="34" charset="0"/>
              </a:rPr>
              <a:t>N/A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22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23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4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5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6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729" name="Rectangle 652"/>
          <p:cNvSpPr>
            <a:spLocks noChangeArrowheads="1"/>
          </p:cNvSpPr>
          <p:nvPr/>
        </p:nvSpPr>
        <p:spPr bwMode="auto">
          <a:xfrm>
            <a:off x="1690686" y="5715006"/>
            <a:ext cx="3637337" cy="3912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realizan las gestiones necesarias referente la </a:t>
            </a:r>
            <a:r>
              <a:rPr lang="es-ES" sz="800" dirty="0">
                <a:latin typeface="Arial Narrow" pitchFamily="34" charset="0"/>
              </a:rPr>
              <a:t>producción técnica y difusión de los </a:t>
            </a:r>
            <a:r>
              <a:rPr lang="es-ES" sz="800" dirty="0" smtClean="0">
                <a:latin typeface="Arial Narrow" pitchFamily="34" charset="0"/>
              </a:rPr>
              <a:t>debates</a:t>
            </a:r>
            <a:r>
              <a:rPr lang="es-ES" sz="800" dirty="0" smtClean="0">
                <a:latin typeface="Arial Narrow" pitchFamily="34" charset="0"/>
              </a:rPr>
              <a:t>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30" name="Rectangle 653"/>
          <p:cNvSpPr>
            <a:spLocks noChangeArrowheads="1"/>
          </p:cNvSpPr>
          <p:nvPr/>
        </p:nvSpPr>
        <p:spPr bwMode="auto">
          <a:xfrm>
            <a:off x="1714326" y="6357787"/>
            <a:ext cx="3600450" cy="27919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solventan requerimientos logísticos conforme al Plan de Trabajo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30733" name="Rectangle 666"/>
          <p:cNvSpPr>
            <a:spLocks noChangeArrowheads="1"/>
          </p:cNvSpPr>
          <p:nvPr/>
        </p:nvSpPr>
        <p:spPr bwMode="auto">
          <a:xfrm>
            <a:off x="5373688" y="6468588"/>
            <a:ext cx="1277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Oficios/E mail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0736" name="Rectangle 700"/>
          <p:cNvSpPr>
            <a:spLocks noChangeArrowheads="1"/>
          </p:cNvSpPr>
          <p:nvPr/>
        </p:nvSpPr>
        <p:spPr bwMode="auto">
          <a:xfrm>
            <a:off x="391369" y="3560898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7" name="Rectangle 701"/>
          <p:cNvSpPr>
            <a:spLocks noChangeArrowheads="1"/>
          </p:cNvSpPr>
          <p:nvPr/>
        </p:nvSpPr>
        <p:spPr bwMode="auto">
          <a:xfrm>
            <a:off x="336599" y="3773623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 /Secretaria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8" name="Rectangle 666"/>
          <p:cNvSpPr>
            <a:spLocks noChangeArrowheads="1"/>
          </p:cNvSpPr>
          <p:nvPr/>
        </p:nvSpPr>
        <p:spPr bwMode="auto">
          <a:xfrm>
            <a:off x="5389860" y="6903238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Realización del evento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9" name="Rectangle 656"/>
          <p:cNvSpPr>
            <a:spLocks noChangeArrowheads="1"/>
          </p:cNvSpPr>
          <p:nvPr/>
        </p:nvSpPr>
        <p:spPr bwMode="auto">
          <a:xfrm>
            <a:off x="1703288" y="6875456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apoya en la logística del evento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53" name="Rectangle 666"/>
          <p:cNvSpPr>
            <a:spLocks noChangeArrowheads="1"/>
          </p:cNvSpPr>
          <p:nvPr/>
        </p:nvSpPr>
        <p:spPr bwMode="auto">
          <a:xfrm>
            <a:off x="5398244" y="5676371"/>
            <a:ext cx="1277937" cy="468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Oficio/Presidencia o SE.</a:t>
            </a:r>
          </a:p>
          <a:p>
            <a:pPr algn="ctr"/>
            <a:r>
              <a:rPr lang="es-MX" sz="900" dirty="0" smtClean="0">
                <a:solidFill>
                  <a:srgbClr val="FF0000"/>
                </a:solidFill>
                <a:latin typeface="Arial Narrow" pitchFamily="34" charset="0"/>
              </a:rPr>
              <a:t>Interviene Comunicación Social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0754" name="Rectangle 700"/>
          <p:cNvSpPr>
            <a:spLocks noChangeArrowheads="1"/>
          </p:cNvSpPr>
          <p:nvPr/>
        </p:nvSpPr>
        <p:spPr bwMode="auto">
          <a:xfrm>
            <a:off x="391369" y="2991098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Director/Jefe de departamento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61" name="Oval 34"/>
          <p:cNvSpPr>
            <a:spLocks noChangeArrowheads="1"/>
          </p:cNvSpPr>
          <p:nvPr/>
        </p:nvSpPr>
        <p:spPr bwMode="auto">
          <a:xfrm>
            <a:off x="3240685" y="7416254"/>
            <a:ext cx="576263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24" name="Rectangle 652"/>
          <p:cNvSpPr>
            <a:spLocks noChangeArrowheads="1"/>
          </p:cNvSpPr>
          <p:nvPr/>
        </p:nvSpPr>
        <p:spPr bwMode="auto">
          <a:xfrm>
            <a:off x="3666356" y="3528557"/>
            <a:ext cx="1639764" cy="5587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</a:t>
            </a:r>
            <a:r>
              <a:rPr lang="es-ES" sz="800" dirty="0" smtClean="0">
                <a:latin typeface="Arial Narrow" pitchFamily="34" charset="0"/>
              </a:rPr>
              <a:t>reciben solicitudes </a:t>
            </a:r>
            <a:r>
              <a:rPr lang="es-ES" sz="800" dirty="0" smtClean="0">
                <a:latin typeface="Arial Narrow" pitchFamily="34" charset="0"/>
              </a:rPr>
              <a:t>para realización de </a:t>
            </a:r>
            <a:r>
              <a:rPr lang="es-ES" sz="800" dirty="0" smtClean="0">
                <a:latin typeface="Arial Narrow" pitchFamily="34" charset="0"/>
              </a:rPr>
              <a:t>debates entre candidatos a Diputados o Mun</a:t>
            </a:r>
            <a:r>
              <a:rPr lang="es-ES" sz="800" dirty="0" smtClean="0">
                <a:latin typeface="Arial Narrow" pitchFamily="34" charset="0"/>
              </a:rPr>
              <a:t>ícipes.</a:t>
            </a:r>
            <a:r>
              <a:rPr lang="es-ES" sz="800" dirty="0" smtClean="0">
                <a:latin typeface="Arial Narrow" pitchFamily="34" charset="0"/>
              </a:rPr>
              <a:t> 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25" name="Rectangle 666"/>
          <p:cNvSpPr>
            <a:spLocks noChangeArrowheads="1"/>
          </p:cNvSpPr>
          <p:nvPr/>
        </p:nvSpPr>
        <p:spPr bwMode="auto">
          <a:xfrm>
            <a:off x="5410943" y="3409291"/>
            <a:ext cx="1277937" cy="43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Acuerdo de la Comisión de Debates/ </a:t>
            </a:r>
            <a:r>
              <a:rPr lang="es-MX" sz="900" dirty="0" smtClean="0">
                <a:solidFill>
                  <a:srgbClr val="FF0000"/>
                </a:solidFill>
                <a:latin typeface="Arial Narrow" pitchFamily="34" charset="0"/>
              </a:rPr>
              <a:t>Interviene Secretaría Técnica 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26" name="Rectangle 700"/>
          <p:cNvSpPr>
            <a:spLocks noChangeArrowheads="1"/>
          </p:cNvSpPr>
          <p:nvPr/>
        </p:nvSpPr>
        <p:spPr bwMode="auto">
          <a:xfrm>
            <a:off x="373111" y="1857497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3" name="Rectangle 652"/>
          <p:cNvSpPr>
            <a:spLocks noChangeArrowheads="1"/>
          </p:cNvSpPr>
          <p:nvPr/>
        </p:nvSpPr>
        <p:spPr bwMode="auto">
          <a:xfrm>
            <a:off x="1709490" y="2990929"/>
            <a:ext cx="3600450" cy="3033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Se elabora estrategia logística, solventando requerimientos técnicos y operativos para la celebración de los debates.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4" name="Rectangle 652"/>
          <p:cNvSpPr>
            <a:spLocks noChangeArrowheads="1"/>
          </p:cNvSpPr>
          <p:nvPr/>
        </p:nvSpPr>
        <p:spPr bwMode="auto">
          <a:xfrm>
            <a:off x="1697037" y="2437146"/>
            <a:ext cx="3600450" cy="3490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Integrada </a:t>
            </a:r>
            <a:r>
              <a:rPr lang="es-ES" sz="800" dirty="0">
                <a:latin typeface="Arial Narrow" pitchFamily="34" charset="0"/>
              </a:rPr>
              <a:t>la Comisión de </a:t>
            </a:r>
            <a:r>
              <a:rPr lang="es-ES" sz="800" dirty="0" smtClean="0">
                <a:latin typeface="Arial Narrow" pitchFamily="34" charset="0"/>
              </a:rPr>
              <a:t>Debates, se procede a elaborar los lineamientos </a:t>
            </a:r>
            <a:r>
              <a:rPr lang="es-ES" sz="800" dirty="0">
                <a:latin typeface="Arial Narrow" pitchFamily="34" charset="0"/>
              </a:rPr>
              <a:t>respecto de la preparación, celebración y vigilancia del debate para </a:t>
            </a:r>
            <a:r>
              <a:rPr lang="es-ES" sz="800" dirty="0" smtClean="0">
                <a:latin typeface="Arial Narrow" pitchFamily="34" charset="0"/>
              </a:rPr>
              <a:t>su </a:t>
            </a:r>
            <a:r>
              <a:rPr lang="es-ES" sz="800" dirty="0">
                <a:latin typeface="Arial Narrow" pitchFamily="34" charset="0"/>
              </a:rPr>
              <a:t>aprobación </a:t>
            </a:r>
            <a:r>
              <a:rPr lang="es-ES" sz="800" dirty="0" smtClean="0">
                <a:latin typeface="Arial Narrow" pitchFamily="34" charset="0"/>
              </a:rPr>
              <a:t>por el CG.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6" name="18 Rectángulo"/>
          <p:cNvSpPr>
            <a:spLocks noChangeArrowheads="1"/>
          </p:cNvSpPr>
          <p:nvPr/>
        </p:nvSpPr>
        <p:spPr bwMode="auto">
          <a:xfrm>
            <a:off x="1697037" y="1790029"/>
            <a:ext cx="3587751" cy="4222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identifican los términos y/o periodos </a:t>
            </a:r>
            <a:r>
              <a:rPr lang="es-ES_tradnl" sz="800" dirty="0" smtClean="0">
                <a:latin typeface="Arial Narrow" pitchFamily="34" charset="0"/>
              </a:rPr>
              <a:t> con </a:t>
            </a:r>
            <a:r>
              <a:rPr lang="es-ES_tradnl" sz="800" dirty="0">
                <a:latin typeface="Arial Narrow" pitchFamily="34" charset="0"/>
              </a:rPr>
              <a:t>fundamento en lo establecido en las disposiciones </a:t>
            </a:r>
            <a:r>
              <a:rPr lang="es-ES_tradnl" sz="800" dirty="0" smtClean="0">
                <a:latin typeface="Arial Narrow" pitchFamily="34" charset="0"/>
              </a:rPr>
              <a:t>electorales aplicables </a:t>
            </a:r>
            <a:r>
              <a:rPr lang="es-ES_tradnl" sz="800" dirty="0">
                <a:latin typeface="Arial Narrow" pitchFamily="34" charset="0"/>
              </a:rPr>
              <a:t>del estado de Jalisco </a:t>
            </a:r>
            <a:endParaRPr lang="es-ES_tradnl" sz="800" dirty="0">
              <a:latin typeface="Arial Narrow" pitchFamily="34" charset="0"/>
            </a:endParaRPr>
          </a:p>
        </p:txBody>
      </p:sp>
      <p:cxnSp>
        <p:nvCxnSpPr>
          <p:cNvPr id="43" name="AutoShape 649"/>
          <p:cNvCxnSpPr>
            <a:cxnSpLocks noChangeShapeType="1"/>
          </p:cNvCxnSpPr>
          <p:nvPr/>
        </p:nvCxnSpPr>
        <p:spPr bwMode="auto">
          <a:xfrm flipH="1">
            <a:off x="3444304" y="2242801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Rectangle 666"/>
          <p:cNvSpPr>
            <a:spLocks noChangeArrowheads="1"/>
          </p:cNvSpPr>
          <p:nvPr/>
        </p:nvSpPr>
        <p:spPr bwMode="auto">
          <a:xfrm>
            <a:off x="5381650" y="1731077"/>
            <a:ext cx="1277937" cy="60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solidFill>
                  <a:srgbClr val="FF0000"/>
                </a:solidFill>
                <a:latin typeface="Arial Narrow" pitchFamily="34" charset="0"/>
              </a:rPr>
              <a:t>Plan General de </a:t>
            </a:r>
            <a:r>
              <a:rPr lang="es-MX" sz="900" dirty="0">
                <a:solidFill>
                  <a:srgbClr val="FF0000"/>
                </a:solidFill>
                <a:latin typeface="Arial Narrow" pitchFamily="34" charset="0"/>
              </a:rPr>
              <a:t>T</a:t>
            </a:r>
            <a:r>
              <a:rPr lang="es-MX" sz="900" dirty="0" smtClean="0">
                <a:solidFill>
                  <a:srgbClr val="FF0000"/>
                </a:solidFill>
                <a:latin typeface="Arial Narrow" pitchFamily="34" charset="0"/>
              </a:rPr>
              <a:t>rabajo. Interviene la Dirección General y la Dirección de Comunicación Social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6" name="Rectangle 700"/>
          <p:cNvSpPr>
            <a:spLocks noChangeArrowheads="1"/>
          </p:cNvSpPr>
          <p:nvPr/>
        </p:nvSpPr>
        <p:spPr bwMode="auto">
          <a:xfrm>
            <a:off x="360537" y="2437146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7" name="Rectangle 666"/>
          <p:cNvSpPr>
            <a:spLocks noChangeArrowheads="1"/>
          </p:cNvSpPr>
          <p:nvPr/>
        </p:nvSpPr>
        <p:spPr bwMode="auto">
          <a:xfrm>
            <a:off x="5410944" y="2437146"/>
            <a:ext cx="1277937" cy="490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Acuerdo del CG. Interviene Secretaría Ejecutiva y Dirección General .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0" name="AutoShape 649"/>
          <p:cNvCxnSpPr>
            <a:cxnSpLocks noChangeShapeType="1"/>
          </p:cNvCxnSpPr>
          <p:nvPr/>
        </p:nvCxnSpPr>
        <p:spPr bwMode="auto">
          <a:xfrm flipH="1">
            <a:off x="3444304" y="2786186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" name="Rectangle 666"/>
          <p:cNvSpPr>
            <a:spLocks noChangeArrowheads="1"/>
          </p:cNvSpPr>
          <p:nvPr/>
        </p:nvSpPr>
        <p:spPr bwMode="auto">
          <a:xfrm>
            <a:off x="5399038" y="2991098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Ficha de trabajo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2" name="AutoShape 649"/>
          <p:cNvCxnSpPr>
            <a:cxnSpLocks noChangeShapeType="1"/>
          </p:cNvCxnSpPr>
          <p:nvPr/>
        </p:nvCxnSpPr>
        <p:spPr bwMode="auto">
          <a:xfrm flipH="1">
            <a:off x="4362450" y="3301912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" name="Rectangle 652"/>
          <p:cNvSpPr>
            <a:spLocks noChangeArrowheads="1"/>
          </p:cNvSpPr>
          <p:nvPr/>
        </p:nvSpPr>
        <p:spPr bwMode="auto">
          <a:xfrm>
            <a:off x="1709490" y="3517115"/>
            <a:ext cx="1518532" cy="57017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Se establecen términos y condiciones para la celebración de los debates entre candidatos la Gubernatura Estatal.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54" name="AutoShape 649"/>
          <p:cNvCxnSpPr>
            <a:cxnSpLocks noChangeShapeType="1"/>
          </p:cNvCxnSpPr>
          <p:nvPr/>
        </p:nvCxnSpPr>
        <p:spPr bwMode="auto">
          <a:xfrm flipH="1">
            <a:off x="2352203" y="3301913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" name="AutoShape 649"/>
          <p:cNvCxnSpPr>
            <a:cxnSpLocks noChangeShapeType="1"/>
          </p:cNvCxnSpPr>
          <p:nvPr/>
        </p:nvCxnSpPr>
        <p:spPr bwMode="auto">
          <a:xfrm flipH="1">
            <a:off x="4363468" y="3294311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" name="AutoShape 649"/>
          <p:cNvCxnSpPr>
            <a:cxnSpLocks noChangeShapeType="1"/>
          </p:cNvCxnSpPr>
          <p:nvPr/>
        </p:nvCxnSpPr>
        <p:spPr bwMode="auto">
          <a:xfrm flipH="1">
            <a:off x="3528308" y="5466418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Rectangle 666"/>
          <p:cNvSpPr>
            <a:spLocks noChangeArrowheads="1"/>
          </p:cNvSpPr>
          <p:nvPr/>
        </p:nvSpPr>
        <p:spPr bwMode="auto">
          <a:xfrm>
            <a:off x="5381650" y="5124811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solidFill>
                  <a:srgbClr val="FF0000"/>
                </a:solidFill>
                <a:latin typeface="Arial Narrow" pitchFamily="34" charset="0"/>
              </a:rPr>
              <a:t>Documento Técnico 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60" name="Rectangle 666"/>
          <p:cNvSpPr>
            <a:spLocks noChangeArrowheads="1"/>
          </p:cNvSpPr>
          <p:nvPr/>
        </p:nvSpPr>
        <p:spPr bwMode="auto">
          <a:xfrm>
            <a:off x="5382419" y="3900758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presentado ante la Oficialía de Partes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2" name="Rectangle 652"/>
          <p:cNvSpPr>
            <a:spLocks noChangeArrowheads="1"/>
          </p:cNvSpPr>
          <p:nvPr/>
        </p:nvSpPr>
        <p:spPr bwMode="auto">
          <a:xfrm>
            <a:off x="1690686" y="5080798"/>
            <a:ext cx="3637338" cy="3912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realizan las gestiones necesarias para </a:t>
            </a:r>
            <a:r>
              <a:rPr lang="es-ES" sz="800" dirty="0">
                <a:latin typeface="Arial Narrow" pitchFamily="34" charset="0"/>
              </a:rPr>
              <a:t>establecer la viabilidad de las posibles sedes en donde podrán celebrarse los debates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23" name="22 Conector recto"/>
          <p:cNvCxnSpPr/>
          <p:nvPr/>
        </p:nvCxnSpPr>
        <p:spPr bwMode="auto">
          <a:xfrm>
            <a:off x="2468756" y="4094327"/>
            <a:ext cx="0" cy="11667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66 Conector recto"/>
          <p:cNvCxnSpPr/>
          <p:nvPr/>
        </p:nvCxnSpPr>
        <p:spPr bwMode="auto">
          <a:xfrm>
            <a:off x="4221088" y="4087293"/>
            <a:ext cx="0" cy="11667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AutoShape 55"/>
          <p:cNvCxnSpPr>
            <a:cxnSpLocks noChangeShapeType="1"/>
          </p:cNvCxnSpPr>
          <p:nvPr/>
        </p:nvCxnSpPr>
        <p:spPr bwMode="auto">
          <a:xfrm rot="10800000" flipV="1">
            <a:off x="2137772" y="4211005"/>
            <a:ext cx="1090253" cy="612614"/>
          </a:xfrm>
          <a:prstGeom prst="bentConnector3">
            <a:avLst>
              <a:gd name="adj1" fmla="val 997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0" name="AutoShape 76"/>
          <p:cNvCxnSpPr>
            <a:cxnSpLocks noChangeShapeType="1"/>
          </p:cNvCxnSpPr>
          <p:nvPr/>
        </p:nvCxnSpPr>
        <p:spPr bwMode="auto">
          <a:xfrm>
            <a:off x="3217702" y="4211005"/>
            <a:ext cx="1353071" cy="144463"/>
          </a:xfrm>
          <a:prstGeom prst="bentConnector3">
            <a:avLst>
              <a:gd name="adj1" fmla="val 9998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3" name="Rectangle 700"/>
          <p:cNvSpPr>
            <a:spLocks noChangeArrowheads="1"/>
          </p:cNvSpPr>
          <p:nvPr/>
        </p:nvSpPr>
        <p:spPr bwMode="auto">
          <a:xfrm>
            <a:off x="369887" y="4416448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Director/Personal designado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94" name="Rectangle 700"/>
          <p:cNvSpPr>
            <a:spLocks noChangeArrowheads="1"/>
          </p:cNvSpPr>
          <p:nvPr/>
        </p:nvSpPr>
        <p:spPr bwMode="auto">
          <a:xfrm>
            <a:off x="395239" y="5124811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95" name="AutoShape 649"/>
          <p:cNvCxnSpPr>
            <a:cxnSpLocks noChangeShapeType="1"/>
          </p:cNvCxnSpPr>
          <p:nvPr/>
        </p:nvCxnSpPr>
        <p:spPr bwMode="auto">
          <a:xfrm flipH="1">
            <a:off x="3527290" y="6106245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" name="Rectangle 652"/>
          <p:cNvSpPr>
            <a:spLocks noChangeArrowheads="1"/>
          </p:cNvSpPr>
          <p:nvPr/>
        </p:nvSpPr>
        <p:spPr bwMode="auto">
          <a:xfrm>
            <a:off x="3666355" y="4372051"/>
            <a:ext cx="1631132" cy="5315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Una vez solventados los requisitos establecidos en los lineamientos, se </a:t>
            </a:r>
            <a:r>
              <a:rPr lang="es-MX" sz="800" dirty="0" smtClean="0">
                <a:latin typeface="Arial Narrow" pitchFamily="34" charset="0"/>
              </a:rPr>
              <a:t> dictamina sobre su procedencia o improcedencia.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97" name="AutoShape 649"/>
          <p:cNvCxnSpPr>
            <a:cxnSpLocks noChangeShapeType="1"/>
          </p:cNvCxnSpPr>
          <p:nvPr/>
        </p:nvCxnSpPr>
        <p:spPr bwMode="auto">
          <a:xfrm flipH="1">
            <a:off x="4569755" y="4907684"/>
            <a:ext cx="1018" cy="12476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" name="Rectangle 700"/>
          <p:cNvSpPr>
            <a:spLocks noChangeArrowheads="1"/>
          </p:cNvSpPr>
          <p:nvPr/>
        </p:nvSpPr>
        <p:spPr bwMode="auto">
          <a:xfrm>
            <a:off x="387649" y="5726506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3" name="Rectangle 666"/>
          <p:cNvSpPr>
            <a:spLocks noChangeArrowheads="1"/>
          </p:cNvSpPr>
          <p:nvPr/>
        </p:nvSpPr>
        <p:spPr bwMode="auto">
          <a:xfrm>
            <a:off x="5382418" y="4340725"/>
            <a:ext cx="1277937" cy="43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Acuerdo de la Comisión de Debates/ </a:t>
            </a:r>
            <a:r>
              <a:rPr lang="es-MX" sz="900" dirty="0" smtClean="0">
                <a:solidFill>
                  <a:srgbClr val="FF0000"/>
                </a:solidFill>
                <a:latin typeface="Arial Narrow" pitchFamily="34" charset="0"/>
              </a:rPr>
              <a:t>Interviene Secretaría Técnica 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105" name="Rectangle 700"/>
          <p:cNvSpPr>
            <a:spLocks noChangeArrowheads="1"/>
          </p:cNvSpPr>
          <p:nvPr/>
        </p:nvSpPr>
        <p:spPr bwMode="auto">
          <a:xfrm>
            <a:off x="373111" y="6354510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106" name="AutoShape 649"/>
          <p:cNvCxnSpPr>
            <a:cxnSpLocks noChangeShapeType="1"/>
          </p:cNvCxnSpPr>
          <p:nvPr/>
        </p:nvCxnSpPr>
        <p:spPr bwMode="auto">
          <a:xfrm flipH="1">
            <a:off x="3529326" y="6640260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7" name="AutoShape 649"/>
          <p:cNvCxnSpPr>
            <a:cxnSpLocks noChangeShapeType="1"/>
          </p:cNvCxnSpPr>
          <p:nvPr/>
        </p:nvCxnSpPr>
        <p:spPr bwMode="auto">
          <a:xfrm flipH="1">
            <a:off x="3530344" y="7091356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4913</TotalTime>
  <Words>357</Words>
  <Application>Microsoft Office PowerPoint</Application>
  <PresentationFormat>Presentación en pantalla (4:3)</PresentationFormat>
  <Paragraphs>50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Diseño predeterminado</vt:lpstr>
      <vt:lpstr>1_Diseño personalizado</vt:lpstr>
      <vt:lpstr>Diseño personalizado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Miriam Gutierrez Mora</cp:lastModifiedBy>
  <cp:revision>325</cp:revision>
  <cp:lastPrinted>2011-12-15T20:28:17Z</cp:lastPrinted>
  <dcterms:created xsi:type="dcterms:W3CDTF">2003-10-28T18:20:03Z</dcterms:created>
  <dcterms:modified xsi:type="dcterms:W3CDTF">2012-01-12T00:55:32Z</dcterms:modified>
</cp:coreProperties>
</file>