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our User Name" initials="YU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700000"/>
    <a:srgbClr val="800000"/>
    <a:srgbClr val="FF0000"/>
    <a:srgbClr val="CCCCFF"/>
    <a:srgbClr val="CCFFFF"/>
    <a:srgbClr val="F6960A"/>
    <a:srgbClr val="F8B34E"/>
    <a:srgbClr val="FAFE5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28" autoAdjust="0"/>
    <p:restoredTop sz="94595" autoAdjust="0"/>
  </p:normalViewPr>
  <p:slideViewPr>
    <p:cSldViewPr>
      <p:cViewPr>
        <p:scale>
          <a:sx n="110" d="100"/>
          <a:sy n="110" d="100"/>
        </p:scale>
        <p:origin x="-147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2917709-BAC6-4EB2-BDBE-BA19EF0E9B99}" type="datetimeFigureOut">
              <a:rPr lang="es-ES"/>
              <a:pPr/>
              <a:t>08/05/2012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9EF483-6107-483A-880B-6726412C032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9781046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Marcador de nota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" dirty="0" smtClean="0">
              <a:ea typeface="ＭＳ Ｐゴシック" charset="-128"/>
            </a:endParaRPr>
          </a:p>
        </p:txBody>
      </p:sp>
      <p:sp>
        <p:nvSpPr>
          <p:cNvPr id="4099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DB21C43-F430-4C6C-AFA0-FFC4C89A83E5}" type="slidenum">
              <a:rPr lang="es-ES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ChangeArrowheads="1"/>
          </p:cNvSpPr>
          <p:nvPr userDrawn="1"/>
        </p:nvSpPr>
        <p:spPr bwMode="auto">
          <a:xfrm>
            <a:off x="0" y="6784975"/>
            <a:ext cx="9144000" cy="73025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F8B34E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0" y="0"/>
            <a:ext cx="4572000" cy="549275"/>
          </a:xfrm>
          <a:prstGeom prst="rect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28" name="Rectangle 12"/>
          <p:cNvSpPr>
            <a:spLocks noChangeArrowheads="1"/>
          </p:cNvSpPr>
          <p:nvPr userDrawn="1"/>
        </p:nvSpPr>
        <p:spPr bwMode="auto">
          <a:xfrm>
            <a:off x="4572000" y="0"/>
            <a:ext cx="4572000" cy="549275"/>
          </a:xfrm>
          <a:prstGeom prst="rect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29" name="Rectangle 17"/>
          <p:cNvSpPr>
            <a:spLocks noChangeArrowheads="1"/>
          </p:cNvSpPr>
          <p:nvPr userDrawn="1"/>
        </p:nvSpPr>
        <p:spPr bwMode="auto">
          <a:xfrm>
            <a:off x="395288" y="549275"/>
            <a:ext cx="8424862" cy="144463"/>
          </a:xfrm>
          <a:prstGeom prst="rect">
            <a:avLst/>
          </a:prstGeom>
          <a:gradFill rotWithShape="1">
            <a:gsLst>
              <a:gs pos="0">
                <a:srgbClr val="F8B34E">
                  <a:alpha val="29999"/>
                </a:srgbClr>
              </a:gs>
              <a:gs pos="100000">
                <a:srgbClr val="FF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pic>
        <p:nvPicPr>
          <p:cNvPr id="1030" name="Imagen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0825" y="71438"/>
            <a:ext cx="1800225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84"/>
          <p:cNvSpPr txBox="1">
            <a:spLocks noChangeArrowheads="1"/>
          </p:cNvSpPr>
          <p:nvPr/>
        </p:nvSpPr>
        <p:spPr bwMode="auto">
          <a:xfrm>
            <a:off x="2413000" y="136525"/>
            <a:ext cx="21590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079500" indent="-1079500" algn="r">
              <a:lnSpc>
                <a:spcPct val="90000"/>
              </a:lnSpc>
              <a:spcBef>
                <a:spcPct val="50000"/>
              </a:spcBef>
            </a:pPr>
            <a:r>
              <a:rPr lang="es-MX" b="1" smtClean="0"/>
              <a:t>M-ADM-09</a:t>
            </a:r>
            <a:endParaRPr lang="es-MX" b="1" dirty="0"/>
          </a:p>
        </p:txBody>
      </p:sp>
      <p:sp>
        <p:nvSpPr>
          <p:cNvPr id="3074" name="Text Box 11"/>
          <p:cNvSpPr txBox="1">
            <a:spLocks noChangeArrowheads="1"/>
          </p:cNvSpPr>
          <p:nvPr/>
        </p:nvSpPr>
        <p:spPr bwMode="auto">
          <a:xfrm>
            <a:off x="4643438" y="136525"/>
            <a:ext cx="4500562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079500" indent="-1079500">
              <a:lnSpc>
                <a:spcPct val="90000"/>
              </a:lnSpc>
              <a:spcBef>
                <a:spcPct val="50000"/>
              </a:spcBef>
            </a:pPr>
            <a:r>
              <a:rPr lang="es-MX" b="1" dirty="0"/>
              <a:t>Proceso: </a:t>
            </a:r>
            <a:r>
              <a:rPr lang="es-MX" sz="1500" b="1" dirty="0" smtClean="0"/>
              <a:t>Secretaría Técnica </a:t>
            </a:r>
            <a:r>
              <a:rPr lang="es-MX" sz="1500" b="1" dirty="0"/>
              <a:t>de Comisiones</a:t>
            </a:r>
          </a:p>
        </p:txBody>
      </p:sp>
      <p:sp>
        <p:nvSpPr>
          <p:cNvPr id="3075" name="Rectangle 23"/>
          <p:cNvSpPr>
            <a:spLocks noChangeArrowheads="1"/>
          </p:cNvSpPr>
          <p:nvPr/>
        </p:nvSpPr>
        <p:spPr bwMode="auto">
          <a:xfrm>
            <a:off x="2124075" y="712171"/>
            <a:ext cx="4751388" cy="6067349"/>
          </a:xfrm>
          <a:prstGeom prst="rect">
            <a:avLst/>
          </a:prstGeom>
          <a:noFill/>
          <a:ln w="38100">
            <a:solidFill>
              <a:srgbClr val="7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076" name="15 Rectángulo"/>
          <p:cNvSpPr>
            <a:spLocks noChangeArrowheads="1"/>
          </p:cNvSpPr>
          <p:nvPr/>
        </p:nvSpPr>
        <p:spPr bwMode="auto">
          <a:xfrm>
            <a:off x="3637359" y="1052736"/>
            <a:ext cx="1512888" cy="8529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/>
              <a:t>Se reciben asuntos que por normatividad le corresponde conocer a determinada </a:t>
            </a:r>
            <a:r>
              <a:rPr lang="es-MX" sz="800" dirty="0" smtClean="0"/>
              <a:t>Comisión, mediante acuerdos, expedientes, solicitudes, oficios y requisiciones.</a:t>
            </a:r>
            <a:endParaRPr lang="es-ES" sz="800" dirty="0"/>
          </a:p>
        </p:txBody>
      </p:sp>
      <p:sp>
        <p:nvSpPr>
          <p:cNvPr id="3077" name="17 Rectángulo"/>
          <p:cNvSpPr>
            <a:spLocks noChangeArrowheads="1"/>
          </p:cNvSpPr>
          <p:nvPr/>
        </p:nvSpPr>
        <p:spPr bwMode="auto">
          <a:xfrm>
            <a:off x="3643315" y="2924943"/>
            <a:ext cx="1512888" cy="4088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/>
              <a:t>S</a:t>
            </a:r>
            <a:r>
              <a:rPr lang="es-ES_tradnl" sz="800" dirty="0"/>
              <a:t>e </a:t>
            </a:r>
            <a:r>
              <a:rPr lang="es-ES_tradnl" sz="800" dirty="0" smtClean="0"/>
              <a:t>estudia el asunto en reuniones de trabajo con </a:t>
            </a:r>
            <a:r>
              <a:rPr lang="es-ES_tradnl" sz="800" dirty="0"/>
              <a:t>la </a:t>
            </a:r>
            <a:r>
              <a:rPr lang="es-ES_tradnl" sz="800" dirty="0" smtClean="0"/>
              <a:t>Dirección involucrada. </a:t>
            </a:r>
            <a:endParaRPr lang="es-ES" sz="800" dirty="0"/>
          </a:p>
        </p:txBody>
      </p:sp>
      <p:sp>
        <p:nvSpPr>
          <p:cNvPr id="3078" name="Text Box 12"/>
          <p:cNvSpPr txBox="1">
            <a:spLocks noChangeArrowheads="1"/>
          </p:cNvSpPr>
          <p:nvPr/>
        </p:nvSpPr>
        <p:spPr bwMode="auto">
          <a:xfrm>
            <a:off x="34923" y="713076"/>
            <a:ext cx="1944789" cy="2024528"/>
          </a:xfrm>
          <a:prstGeom prst="rect">
            <a:avLst/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88900" indent="-88900" algn="ctr">
              <a:lnSpc>
                <a:spcPct val="80000"/>
              </a:lnSpc>
              <a:spcBef>
                <a:spcPct val="50000"/>
              </a:spcBef>
            </a:pPr>
            <a:r>
              <a:rPr lang="es-MX" sz="1200" b="1" dirty="0"/>
              <a:t>HERRAMIENTAS</a:t>
            </a:r>
          </a:p>
          <a:p>
            <a:pPr marL="88900" indent="-8890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s-MX" sz="1100" dirty="0" smtClean="0"/>
              <a:t>Equipo de Cómputo.</a:t>
            </a:r>
          </a:p>
          <a:p>
            <a:pPr marL="88900" indent="-8890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s-MX" sz="1100" dirty="0" smtClean="0"/>
              <a:t>Insumos de Oficina.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Mobiliario de Oficina.</a:t>
            </a:r>
            <a:r>
              <a:rPr lang="es-MX" sz="1100" dirty="0"/>
              <a:t> </a:t>
            </a:r>
            <a:endParaRPr lang="es-MX" sz="1100" dirty="0" smtClean="0"/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Transcriptor de Escritorio.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Criterios </a:t>
            </a:r>
            <a:r>
              <a:rPr lang="es-MX" sz="1100" dirty="0"/>
              <a:t>adoptados por órganos jurisdiccionales.</a:t>
            </a:r>
          </a:p>
          <a:p>
            <a:pPr marL="88900" indent="-8890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es-MX" sz="1100" dirty="0" smtClean="0"/>
          </a:p>
        </p:txBody>
      </p:sp>
      <p:sp>
        <p:nvSpPr>
          <p:cNvPr id="3079" name="Text Box 20"/>
          <p:cNvSpPr txBox="1">
            <a:spLocks noChangeArrowheads="1"/>
          </p:cNvSpPr>
          <p:nvPr/>
        </p:nvSpPr>
        <p:spPr bwMode="auto">
          <a:xfrm>
            <a:off x="32541" y="2780928"/>
            <a:ext cx="1944789" cy="1984020"/>
          </a:xfrm>
          <a:prstGeom prst="rect">
            <a:avLst/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marL="88900" indent="-88900" algn="ctr">
              <a:spcBef>
                <a:spcPts val="300"/>
              </a:spcBef>
            </a:pPr>
            <a:r>
              <a:rPr lang="es-MX" sz="1100" b="1" dirty="0"/>
              <a:t>ENTRADAS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Acuerdos.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Expedientes.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Solicitudes.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Oficios.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Programas de Trabajo.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Requisiciones. 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Legislación.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Reglamentos.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Jurisprudencia.</a:t>
            </a:r>
          </a:p>
        </p:txBody>
      </p:sp>
      <p:sp>
        <p:nvSpPr>
          <p:cNvPr id="6152" name="Text Box 14"/>
          <p:cNvSpPr txBox="1">
            <a:spLocks noChangeArrowheads="1"/>
          </p:cNvSpPr>
          <p:nvPr/>
        </p:nvSpPr>
        <p:spPr bwMode="auto">
          <a:xfrm>
            <a:off x="7092280" y="712171"/>
            <a:ext cx="2016796" cy="2728941"/>
          </a:xfrm>
          <a:prstGeom prst="rect">
            <a:avLst/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88900" indent="-88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s-MX" sz="1100" b="1" dirty="0" smtClean="0"/>
              <a:t>PERSONAL</a:t>
            </a:r>
          </a:p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r>
              <a:rPr lang="es-MX" sz="1100" dirty="0" smtClean="0"/>
              <a:t>Consejeros Electorales.</a:t>
            </a:r>
          </a:p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r>
              <a:rPr lang="es-MX" sz="1100" dirty="0" smtClean="0"/>
              <a:t>Secretario Ejecutivo.</a:t>
            </a:r>
          </a:p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r>
              <a:rPr lang="es-MX" sz="1100" dirty="0" smtClean="0"/>
              <a:t>Integrantes de los Comités.</a:t>
            </a:r>
          </a:p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r>
              <a:rPr lang="es-MX" sz="1100" dirty="0" smtClean="0"/>
              <a:t>Consejeros Distritales y Municipales y/o Secretarios (En </a:t>
            </a:r>
            <a:r>
              <a:rPr lang="es-MX" sz="1100" dirty="0"/>
              <a:t>la integración de expedientes electorales</a:t>
            </a:r>
            <a:r>
              <a:rPr lang="es-MX" sz="1100" dirty="0" smtClean="0"/>
              <a:t>).</a:t>
            </a:r>
          </a:p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r>
              <a:rPr lang="es-MX" sz="1100" dirty="0" smtClean="0"/>
              <a:t>Director General.</a:t>
            </a:r>
          </a:p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r>
              <a:rPr lang="es-MX" sz="1100" dirty="0" smtClean="0"/>
              <a:t>Directores Administrativos.</a:t>
            </a:r>
          </a:p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r>
              <a:rPr lang="es-MX" sz="1100" dirty="0" smtClean="0"/>
              <a:t>Directores de Área.</a:t>
            </a:r>
          </a:p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r>
              <a:rPr lang="es-MX" sz="1100" dirty="0" smtClean="0"/>
              <a:t>Jefes de Departamento.</a:t>
            </a:r>
          </a:p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s-MX" sz="1100" dirty="0" smtClean="0"/>
          </a:p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s-MX" sz="1100" dirty="0" smtClean="0"/>
          </a:p>
          <a:p>
            <a:pPr marL="0" indent="0" eaLnBrk="1" hangingPunct="1">
              <a:spcBef>
                <a:spcPct val="50000"/>
              </a:spcBef>
              <a:defRPr/>
            </a:pPr>
            <a:endParaRPr lang="es-MX" sz="1100" dirty="0" smtClean="0"/>
          </a:p>
        </p:txBody>
      </p:sp>
      <p:sp>
        <p:nvSpPr>
          <p:cNvPr id="3081" name="Text Box 22"/>
          <p:cNvSpPr txBox="1">
            <a:spLocks noChangeArrowheads="1"/>
          </p:cNvSpPr>
          <p:nvPr/>
        </p:nvSpPr>
        <p:spPr bwMode="auto">
          <a:xfrm>
            <a:off x="7089763" y="3501007"/>
            <a:ext cx="2017725" cy="2010097"/>
          </a:xfrm>
          <a:prstGeom prst="rect">
            <a:avLst/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marL="88900" indent="-88900" algn="ctr">
              <a:spcBef>
                <a:spcPts val="300"/>
              </a:spcBef>
            </a:pPr>
            <a:r>
              <a:rPr lang="es-MX" sz="1100" b="1" dirty="0"/>
              <a:t>SALIDAS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Dictámenes.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Acuerdos.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Actas.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Minutas.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Oficios.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Memorándum.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Informes.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Calendarios de Sesiones.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 dirty="0" smtClean="0"/>
              <a:t>Programas de Trabajo.</a:t>
            </a:r>
            <a:endParaRPr lang="es-MX" sz="1100" dirty="0"/>
          </a:p>
        </p:txBody>
      </p:sp>
      <p:sp>
        <p:nvSpPr>
          <p:cNvPr id="3082" name="Text Box 18"/>
          <p:cNvSpPr txBox="1">
            <a:spLocks noChangeArrowheads="1"/>
          </p:cNvSpPr>
          <p:nvPr/>
        </p:nvSpPr>
        <p:spPr bwMode="auto">
          <a:xfrm>
            <a:off x="7092280" y="5545076"/>
            <a:ext cx="2015208" cy="1234443"/>
          </a:xfrm>
          <a:prstGeom prst="rect">
            <a:avLst/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88900" indent="-88900" algn="ctr">
              <a:spcBef>
                <a:spcPct val="50000"/>
              </a:spcBef>
            </a:pPr>
            <a:r>
              <a:rPr lang="es-MX" sz="1100" b="1" dirty="0" smtClean="0"/>
              <a:t>INDICADORES</a:t>
            </a:r>
          </a:p>
          <a:p>
            <a:pPr marL="88900" indent="-88900">
              <a:spcBef>
                <a:spcPct val="50000"/>
              </a:spcBef>
              <a:buFontTx/>
              <a:buChar char="•"/>
            </a:pPr>
            <a:r>
              <a:rPr lang="es-MX" sz="800" dirty="0" smtClean="0"/>
              <a:t>Actualización trimestral del padrón de proveedores con la calificación de los </a:t>
            </a:r>
            <a:r>
              <a:rPr lang="es-MX" sz="800" dirty="0" smtClean="0"/>
              <a:t>mismos en un 90%.</a:t>
            </a:r>
            <a:endParaRPr lang="es-MX" sz="800" dirty="0" smtClean="0"/>
          </a:p>
          <a:p>
            <a:pPr marL="88900" indent="-88900">
              <a:spcBef>
                <a:spcPct val="50000"/>
              </a:spcBef>
              <a:buFontTx/>
              <a:buChar char="•"/>
            </a:pPr>
            <a:r>
              <a:rPr lang="es-MX" sz="900" dirty="0" smtClean="0"/>
              <a:t>Desahogo de asuntos turnados a la dirección en tiempo y forma en un 90%</a:t>
            </a:r>
            <a:endParaRPr lang="es-MX" sz="1100" dirty="0"/>
          </a:p>
        </p:txBody>
      </p:sp>
      <p:sp>
        <p:nvSpPr>
          <p:cNvPr id="3083" name="Text Box 16"/>
          <p:cNvSpPr txBox="1">
            <a:spLocks noChangeArrowheads="1"/>
          </p:cNvSpPr>
          <p:nvPr/>
        </p:nvSpPr>
        <p:spPr bwMode="auto">
          <a:xfrm>
            <a:off x="32541" y="4798005"/>
            <a:ext cx="1947169" cy="1981515"/>
          </a:xfrm>
          <a:prstGeom prst="rect">
            <a:avLst/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88900" indent="-88900" algn="ctr">
              <a:spcBef>
                <a:spcPct val="50000"/>
              </a:spcBef>
            </a:pPr>
            <a:r>
              <a:rPr lang="es-MX" sz="1200" b="1" dirty="0"/>
              <a:t>PROCEDIMIENTOS</a:t>
            </a:r>
          </a:p>
          <a:p>
            <a:pPr marL="88900" indent="-88900">
              <a:spcBef>
                <a:spcPct val="50000"/>
              </a:spcBef>
              <a:buFontTx/>
              <a:buChar char="•"/>
            </a:pPr>
            <a:r>
              <a:rPr lang="es-MX" sz="1100" dirty="0" smtClean="0"/>
              <a:t>P-ADM-26, </a:t>
            </a:r>
          </a:p>
          <a:p>
            <a:pPr marL="88900" indent="-88900">
              <a:spcBef>
                <a:spcPct val="50000"/>
              </a:spcBef>
              <a:buFontTx/>
              <a:buChar char="•"/>
            </a:pPr>
            <a:r>
              <a:rPr lang="es-MX" sz="1100" dirty="0" smtClean="0"/>
              <a:t>P-ADM-31</a:t>
            </a:r>
          </a:p>
          <a:p>
            <a:pPr marL="88900" indent="-88900">
              <a:spcBef>
                <a:spcPct val="50000"/>
              </a:spcBef>
              <a:buFontTx/>
              <a:buChar char="•"/>
            </a:pPr>
            <a:r>
              <a:rPr lang="es-MX" sz="1100" dirty="0" smtClean="0"/>
              <a:t>P-ADM-15</a:t>
            </a:r>
          </a:p>
          <a:p>
            <a:pPr marL="88900" indent="-88900">
              <a:spcBef>
                <a:spcPct val="50000"/>
              </a:spcBef>
              <a:buFontTx/>
              <a:buChar char="•"/>
            </a:pPr>
            <a:r>
              <a:rPr lang="es-MX" sz="1100" dirty="0" smtClean="0"/>
              <a:t>P-COM-01</a:t>
            </a:r>
          </a:p>
          <a:p>
            <a:pPr marL="88900" indent="-88900">
              <a:spcBef>
                <a:spcPct val="50000"/>
              </a:spcBef>
              <a:buFontTx/>
              <a:buChar char="•"/>
            </a:pPr>
            <a:r>
              <a:rPr lang="es-MX" sz="1100" dirty="0" smtClean="0"/>
              <a:t>P-ADM-24</a:t>
            </a:r>
          </a:p>
          <a:p>
            <a:pPr marL="88900" indent="-88900">
              <a:spcBef>
                <a:spcPct val="50000"/>
              </a:spcBef>
              <a:buFontTx/>
              <a:buChar char="•"/>
            </a:pPr>
            <a:endParaRPr lang="es-MX" sz="1100" dirty="0"/>
          </a:p>
        </p:txBody>
      </p:sp>
      <p:sp>
        <p:nvSpPr>
          <p:cNvPr id="3084" name="AutoShape 35"/>
          <p:cNvSpPr>
            <a:spLocks noChangeArrowheads="1"/>
          </p:cNvSpPr>
          <p:nvPr/>
        </p:nvSpPr>
        <p:spPr bwMode="auto">
          <a:xfrm rot="10800000">
            <a:off x="6894297" y="4324567"/>
            <a:ext cx="195465" cy="287337"/>
          </a:xfrm>
          <a:prstGeom prst="rightArrow">
            <a:avLst>
              <a:gd name="adj1" fmla="val 50000"/>
              <a:gd name="adj2" fmla="val 31181"/>
            </a:avLst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5" name="18 Rectángulo"/>
          <p:cNvSpPr>
            <a:spLocks noChangeArrowheads="1"/>
          </p:cNvSpPr>
          <p:nvPr/>
        </p:nvSpPr>
        <p:spPr bwMode="auto">
          <a:xfrm>
            <a:off x="3640507" y="2060476"/>
            <a:ext cx="1512888" cy="72045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/>
              <a:t>Se </a:t>
            </a:r>
            <a:r>
              <a:rPr lang="es-ES_tradnl" sz="800" dirty="0" smtClean="0"/>
              <a:t>hace del conocimiento al Consejero Electoral Presidente de la Comisión respectiva para </a:t>
            </a:r>
            <a:r>
              <a:rPr lang="es-ES_tradnl" sz="800" dirty="0"/>
              <a:t>que convoque a </a:t>
            </a:r>
            <a:r>
              <a:rPr lang="es-ES_tradnl" sz="800" dirty="0" smtClean="0"/>
              <a:t>reuniones de trabajo.</a:t>
            </a:r>
            <a:endParaRPr lang="es-ES" sz="800" dirty="0"/>
          </a:p>
        </p:txBody>
      </p:sp>
      <p:sp>
        <p:nvSpPr>
          <p:cNvPr id="3086" name="AutoShape 35"/>
          <p:cNvSpPr>
            <a:spLocks noChangeArrowheads="1"/>
          </p:cNvSpPr>
          <p:nvPr/>
        </p:nvSpPr>
        <p:spPr bwMode="auto">
          <a:xfrm>
            <a:off x="1977330" y="3601382"/>
            <a:ext cx="135395" cy="288925"/>
          </a:xfrm>
          <a:prstGeom prst="rightArrow">
            <a:avLst>
              <a:gd name="adj1" fmla="val 50000"/>
              <a:gd name="adj2" fmla="val 31181"/>
            </a:avLst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7" name="AutoShape 35"/>
          <p:cNvSpPr>
            <a:spLocks noChangeArrowheads="1"/>
          </p:cNvSpPr>
          <p:nvPr/>
        </p:nvSpPr>
        <p:spPr bwMode="auto">
          <a:xfrm>
            <a:off x="1979712" y="1575608"/>
            <a:ext cx="122353" cy="269875"/>
          </a:xfrm>
          <a:prstGeom prst="rightArrow">
            <a:avLst>
              <a:gd name="adj1" fmla="val 50000"/>
              <a:gd name="adj2" fmla="val 31181"/>
            </a:avLst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8" name="AutoShape 35"/>
          <p:cNvSpPr>
            <a:spLocks noChangeArrowheads="1"/>
          </p:cNvSpPr>
          <p:nvPr/>
        </p:nvSpPr>
        <p:spPr bwMode="auto">
          <a:xfrm>
            <a:off x="1979712" y="5645822"/>
            <a:ext cx="122353" cy="276220"/>
          </a:xfrm>
          <a:prstGeom prst="rightArrow">
            <a:avLst>
              <a:gd name="adj1" fmla="val 50000"/>
              <a:gd name="adj2" fmla="val 31181"/>
            </a:avLst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9" name="AutoShape 35"/>
          <p:cNvSpPr>
            <a:spLocks noChangeArrowheads="1"/>
          </p:cNvSpPr>
          <p:nvPr/>
        </p:nvSpPr>
        <p:spPr bwMode="auto">
          <a:xfrm rot="10800000">
            <a:off x="6893719" y="5922042"/>
            <a:ext cx="198560" cy="308649"/>
          </a:xfrm>
          <a:prstGeom prst="rightArrow">
            <a:avLst>
              <a:gd name="adj1" fmla="val 50000"/>
              <a:gd name="adj2" fmla="val 31181"/>
            </a:avLst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endParaRPr lang="es-ES"/>
          </a:p>
        </p:txBody>
      </p:sp>
      <p:sp>
        <p:nvSpPr>
          <p:cNvPr id="3090" name="AutoShape 35"/>
          <p:cNvSpPr>
            <a:spLocks noChangeArrowheads="1"/>
          </p:cNvSpPr>
          <p:nvPr/>
        </p:nvSpPr>
        <p:spPr bwMode="auto">
          <a:xfrm rot="10800000">
            <a:off x="6891202" y="1916832"/>
            <a:ext cx="198561" cy="256044"/>
          </a:xfrm>
          <a:prstGeom prst="rightArrow">
            <a:avLst>
              <a:gd name="adj1" fmla="val 50000"/>
              <a:gd name="adj2" fmla="val 31181"/>
            </a:avLst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endParaRPr lang="es-ES"/>
          </a:p>
        </p:txBody>
      </p:sp>
      <p:sp>
        <p:nvSpPr>
          <p:cNvPr id="3091" name="Oval 33"/>
          <p:cNvSpPr>
            <a:spLocks noChangeArrowheads="1"/>
          </p:cNvSpPr>
          <p:nvPr/>
        </p:nvSpPr>
        <p:spPr bwMode="auto">
          <a:xfrm>
            <a:off x="3784969" y="756400"/>
            <a:ext cx="1223962" cy="15232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800" dirty="0"/>
              <a:t>INICIO</a:t>
            </a:r>
            <a:endParaRPr lang="es-ES" sz="800" dirty="0"/>
          </a:p>
        </p:txBody>
      </p:sp>
      <p:sp>
        <p:nvSpPr>
          <p:cNvPr id="3092" name="17 Rectángulo"/>
          <p:cNvSpPr>
            <a:spLocks noChangeArrowheads="1"/>
          </p:cNvSpPr>
          <p:nvPr/>
        </p:nvSpPr>
        <p:spPr bwMode="auto">
          <a:xfrm>
            <a:off x="3640506" y="3485899"/>
            <a:ext cx="1512888" cy="37331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/>
              <a:t>S</a:t>
            </a:r>
            <a:r>
              <a:rPr lang="es-ES_tradnl" sz="800" dirty="0"/>
              <a:t>e </a:t>
            </a:r>
            <a:r>
              <a:rPr lang="es-ES_tradnl" sz="800" dirty="0" smtClean="0"/>
              <a:t>analiza el marco normativo del asunto a tratar.</a:t>
            </a:r>
            <a:endParaRPr lang="es-ES_tradnl" sz="800" dirty="0"/>
          </a:p>
        </p:txBody>
      </p:sp>
      <p:cxnSp>
        <p:nvCxnSpPr>
          <p:cNvPr id="3093" name="AutoShape 32"/>
          <p:cNvCxnSpPr>
            <a:cxnSpLocks noChangeShapeType="1"/>
          </p:cNvCxnSpPr>
          <p:nvPr/>
        </p:nvCxnSpPr>
        <p:spPr bwMode="auto">
          <a:xfrm>
            <a:off x="4390966" y="1905691"/>
            <a:ext cx="2381" cy="15360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094" name="18 Rectángulo"/>
          <p:cNvSpPr>
            <a:spLocks noChangeArrowheads="1"/>
          </p:cNvSpPr>
          <p:nvPr/>
        </p:nvSpPr>
        <p:spPr bwMode="auto">
          <a:xfrm>
            <a:off x="3648474" y="3991793"/>
            <a:ext cx="1512888" cy="71970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/>
              <a:t>Se revisa conjuntamente con los Consejeros Electorales integrantes de la Comisión respectiva el  resultado del estudio y el análisis realizado.  </a:t>
            </a:r>
            <a:endParaRPr lang="es-ES" sz="800" dirty="0"/>
          </a:p>
        </p:txBody>
      </p:sp>
      <p:cxnSp>
        <p:nvCxnSpPr>
          <p:cNvPr id="3095" name="AutoShape 32"/>
          <p:cNvCxnSpPr>
            <a:cxnSpLocks noChangeShapeType="1"/>
          </p:cNvCxnSpPr>
          <p:nvPr/>
        </p:nvCxnSpPr>
        <p:spPr bwMode="auto">
          <a:xfrm>
            <a:off x="4410077" y="3861048"/>
            <a:ext cx="0" cy="1307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096" name="AutoShape 32"/>
          <p:cNvCxnSpPr>
            <a:cxnSpLocks noChangeShapeType="1"/>
            <a:endCxn id="3077" idx="0"/>
          </p:cNvCxnSpPr>
          <p:nvPr/>
        </p:nvCxnSpPr>
        <p:spPr bwMode="auto">
          <a:xfrm>
            <a:off x="4399532" y="2780928"/>
            <a:ext cx="227" cy="14401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097" name="AutoShape 32"/>
          <p:cNvCxnSpPr>
            <a:cxnSpLocks noChangeShapeType="1"/>
          </p:cNvCxnSpPr>
          <p:nvPr/>
        </p:nvCxnSpPr>
        <p:spPr bwMode="auto">
          <a:xfrm>
            <a:off x="4402615" y="3337064"/>
            <a:ext cx="2303" cy="14401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098" name="AutoShape 55"/>
          <p:cNvCxnSpPr>
            <a:cxnSpLocks noChangeShapeType="1"/>
            <a:stCxn id="3091" idx="4"/>
            <a:endCxn id="3076" idx="0"/>
          </p:cNvCxnSpPr>
          <p:nvPr/>
        </p:nvCxnSpPr>
        <p:spPr bwMode="auto">
          <a:xfrm rot="5400000">
            <a:off x="4323369" y="979155"/>
            <a:ext cx="144016" cy="314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3099" name="Oval 33"/>
          <p:cNvSpPr>
            <a:spLocks noChangeArrowheads="1"/>
          </p:cNvSpPr>
          <p:nvPr/>
        </p:nvSpPr>
        <p:spPr bwMode="auto">
          <a:xfrm>
            <a:off x="3787551" y="6525344"/>
            <a:ext cx="1223962" cy="2160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800" dirty="0"/>
              <a:t>FIN</a:t>
            </a:r>
            <a:endParaRPr lang="es-ES" sz="800" dirty="0"/>
          </a:p>
        </p:txBody>
      </p:sp>
      <p:cxnSp>
        <p:nvCxnSpPr>
          <p:cNvPr id="3100" name="AutoShape 32"/>
          <p:cNvCxnSpPr>
            <a:cxnSpLocks noChangeShapeType="1"/>
          </p:cNvCxnSpPr>
          <p:nvPr/>
        </p:nvCxnSpPr>
        <p:spPr bwMode="auto">
          <a:xfrm>
            <a:off x="4390676" y="6381328"/>
            <a:ext cx="6274" cy="14401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7" name="18 Rectángulo"/>
          <p:cNvSpPr>
            <a:spLocks noChangeArrowheads="1"/>
          </p:cNvSpPr>
          <p:nvPr/>
        </p:nvSpPr>
        <p:spPr bwMode="auto">
          <a:xfrm>
            <a:off x="3638549" y="5661248"/>
            <a:ext cx="1512888" cy="71970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/>
              <a:t>Se turna </a:t>
            </a:r>
            <a:r>
              <a:rPr lang="es-ES_tradnl" sz="800" dirty="0"/>
              <a:t>los </a:t>
            </a:r>
            <a:r>
              <a:rPr lang="es-ES_tradnl" sz="800" dirty="0" smtClean="0"/>
              <a:t>dictámenes o acuerdos aprobados así como las minutas, actas o informes al Consejero Presidente y Secretario Ejecutivo.  </a:t>
            </a:r>
            <a:endParaRPr lang="es-ES" sz="800" dirty="0"/>
          </a:p>
        </p:txBody>
      </p:sp>
      <p:cxnSp>
        <p:nvCxnSpPr>
          <p:cNvPr id="48" name="AutoShape 32"/>
          <p:cNvCxnSpPr>
            <a:cxnSpLocks noChangeShapeType="1"/>
          </p:cNvCxnSpPr>
          <p:nvPr/>
        </p:nvCxnSpPr>
        <p:spPr bwMode="auto">
          <a:xfrm>
            <a:off x="4393482" y="4711501"/>
            <a:ext cx="0" cy="151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7" name="18 Rectángulo"/>
          <p:cNvSpPr>
            <a:spLocks noChangeArrowheads="1"/>
          </p:cNvSpPr>
          <p:nvPr/>
        </p:nvSpPr>
        <p:spPr bwMode="auto">
          <a:xfrm>
            <a:off x="3640336" y="4868096"/>
            <a:ext cx="1512888" cy="647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/>
              <a:t>La Comisión celebra sesión para aprobar las determinaciones que correspondan a través de dictámenes o acuerdos.  </a:t>
            </a:r>
            <a:endParaRPr lang="es-ES" sz="800" dirty="0"/>
          </a:p>
        </p:txBody>
      </p:sp>
      <p:cxnSp>
        <p:nvCxnSpPr>
          <p:cNvPr id="67" name="AutoShape 32"/>
          <p:cNvCxnSpPr>
            <a:cxnSpLocks noChangeShapeType="1"/>
          </p:cNvCxnSpPr>
          <p:nvPr/>
        </p:nvCxnSpPr>
        <p:spPr bwMode="auto">
          <a:xfrm>
            <a:off x="4387539" y="5511104"/>
            <a:ext cx="6274" cy="14401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1300</TotalTime>
  <Words>285</Words>
  <Application>Microsoft Office PowerPoint</Application>
  <PresentationFormat>Presentación en pantalla (4:3)</PresentationFormat>
  <Paragraphs>57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Diseño predeterminado</vt:lpstr>
      <vt:lpstr>Diapositiva 1</vt:lpstr>
    </vt:vector>
  </TitlesOfParts>
  <Company>Gdc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dos</dc:creator>
  <cp:lastModifiedBy>israel.perez</cp:lastModifiedBy>
  <cp:revision>153</cp:revision>
  <cp:lastPrinted>2011-08-16T18:21:49Z</cp:lastPrinted>
  <dcterms:created xsi:type="dcterms:W3CDTF">2006-10-23T21:13:50Z</dcterms:created>
  <dcterms:modified xsi:type="dcterms:W3CDTF">2012-05-08T15:49:13Z</dcterms:modified>
</cp:coreProperties>
</file>