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000"/>
    <a:srgbClr val="800000"/>
    <a:srgbClr val="FF0000"/>
    <a:srgbClr val="CCCCFF"/>
    <a:srgbClr val="CCFFFF"/>
    <a:srgbClr val="F6960A"/>
    <a:srgbClr val="F8B34E"/>
    <a:srgbClr val="FAF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82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B308BE8-383A-4339-8928-B41A5B4EE81A}" type="datetimeFigureOut">
              <a:rPr lang="es-ES"/>
              <a:pPr>
                <a:defRPr/>
              </a:pPr>
              <a:t>02/04/2012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  <a:endParaRPr lang="es-ES" noProof="0" smtClean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758886-FEEF-46F1-8C23-FE9D66C24FA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53845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3693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4157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069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032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47011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7387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06063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802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081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989007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13017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 userDrawn="1"/>
        </p:nvSpPr>
        <p:spPr bwMode="auto">
          <a:xfrm>
            <a:off x="0" y="6784975"/>
            <a:ext cx="9144000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8B34E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0"/>
            <a:ext cx="4572000" cy="549275"/>
          </a:xfrm>
          <a:prstGeom prst="rect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8" name="Rectangle 12"/>
          <p:cNvSpPr>
            <a:spLocks noChangeArrowheads="1"/>
          </p:cNvSpPr>
          <p:nvPr userDrawn="1"/>
        </p:nvSpPr>
        <p:spPr bwMode="auto">
          <a:xfrm>
            <a:off x="4572000" y="0"/>
            <a:ext cx="4572000" cy="549275"/>
          </a:xfrm>
          <a:prstGeom prst="rect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029" name="Rectangle 17"/>
          <p:cNvSpPr>
            <a:spLocks noChangeArrowheads="1"/>
          </p:cNvSpPr>
          <p:nvPr userDrawn="1"/>
        </p:nvSpPr>
        <p:spPr bwMode="auto">
          <a:xfrm>
            <a:off x="395288" y="549275"/>
            <a:ext cx="8424862" cy="144463"/>
          </a:xfrm>
          <a:prstGeom prst="rect">
            <a:avLst/>
          </a:prstGeom>
          <a:gradFill rotWithShape="1">
            <a:gsLst>
              <a:gs pos="0">
                <a:srgbClr val="F8B34E">
                  <a:alpha val="29999"/>
                </a:srgbClr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1030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71438"/>
            <a:ext cx="180022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84"/>
          <p:cNvSpPr txBox="1">
            <a:spLocks noChangeArrowheads="1"/>
          </p:cNvSpPr>
          <p:nvPr/>
        </p:nvSpPr>
        <p:spPr bwMode="auto">
          <a:xfrm>
            <a:off x="2413000" y="136525"/>
            <a:ext cx="21590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079500" indent="-10795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MX" b="1" dirty="0"/>
              <a:t>MAP</a:t>
            </a:r>
            <a:r>
              <a:rPr lang="es-MX" b="1" dirty="0" smtClean="0"/>
              <a:t>-ADM-07</a:t>
            </a:r>
            <a:endParaRPr lang="es-MX" b="1" dirty="0"/>
          </a:p>
        </p:txBody>
      </p:sp>
      <p:sp>
        <p:nvSpPr>
          <p:cNvPr id="2051" name="Text Box 11"/>
          <p:cNvSpPr txBox="1">
            <a:spLocks noChangeArrowheads="1"/>
          </p:cNvSpPr>
          <p:nvPr/>
        </p:nvSpPr>
        <p:spPr bwMode="auto">
          <a:xfrm>
            <a:off x="4643438" y="136525"/>
            <a:ext cx="4500562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079500" indent="-10795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s-MX" b="1"/>
              <a:t>Proceso: </a:t>
            </a:r>
            <a:r>
              <a:rPr lang="es-MX" sz="1600" b="1"/>
              <a:t>Prerrogativas a Partidos Politicos</a:t>
            </a:r>
          </a:p>
        </p:txBody>
      </p:sp>
      <p:sp>
        <p:nvSpPr>
          <p:cNvPr id="2052" name="Rectangle 23"/>
          <p:cNvSpPr>
            <a:spLocks noChangeArrowheads="1"/>
          </p:cNvSpPr>
          <p:nvPr/>
        </p:nvSpPr>
        <p:spPr bwMode="auto">
          <a:xfrm>
            <a:off x="2268538" y="1268759"/>
            <a:ext cx="4464050" cy="4680521"/>
          </a:xfrm>
          <a:prstGeom prst="rect">
            <a:avLst/>
          </a:prstGeom>
          <a:noFill/>
          <a:ln w="38100">
            <a:solidFill>
              <a:srgbClr val="7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2053" name="15 Rectángulo"/>
          <p:cNvSpPr>
            <a:spLocks noChangeArrowheads="1"/>
          </p:cNvSpPr>
          <p:nvPr/>
        </p:nvSpPr>
        <p:spPr bwMode="auto">
          <a:xfrm>
            <a:off x="3348038" y="2708771"/>
            <a:ext cx="2376487" cy="2174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/>
              <a:t>Se determina y/o garantiza el acceso a:</a:t>
            </a:r>
            <a:endParaRPr lang="es-MX" sz="700" dirty="0"/>
          </a:p>
        </p:txBody>
      </p:sp>
      <p:sp>
        <p:nvSpPr>
          <p:cNvPr id="2055" name="Oval 33"/>
          <p:cNvSpPr>
            <a:spLocks noChangeArrowheads="1"/>
          </p:cNvSpPr>
          <p:nvPr/>
        </p:nvSpPr>
        <p:spPr bwMode="auto">
          <a:xfrm>
            <a:off x="4211638" y="1700709"/>
            <a:ext cx="719137" cy="358775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600"/>
              <a:t>INICIO</a:t>
            </a:r>
            <a:endParaRPr lang="es-ES" sz="600"/>
          </a:p>
        </p:txBody>
      </p:sp>
      <p:sp>
        <p:nvSpPr>
          <p:cNvPr id="2056" name="Text Box 12"/>
          <p:cNvSpPr txBox="1">
            <a:spLocks noChangeArrowheads="1"/>
          </p:cNvSpPr>
          <p:nvPr/>
        </p:nvSpPr>
        <p:spPr bwMode="auto">
          <a:xfrm>
            <a:off x="34925" y="836613"/>
            <a:ext cx="1800225" cy="1333500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88900" indent="-889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s-MX" sz="1200" b="1"/>
              <a:t>HERRAMIENTAS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MX" sz="1100"/>
              <a:t>Computadora/impresora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MX" sz="1100"/>
              <a:t>Internet 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MX" sz="1100"/>
              <a:t>Teléfono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MX" sz="1100"/>
              <a:t>Equipo de oficina</a:t>
            </a:r>
          </a:p>
          <a:p>
            <a:pPr eaLnBrk="1" hangingPunct="1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es-MX" sz="1100"/>
          </a:p>
        </p:txBody>
      </p:sp>
      <p:sp>
        <p:nvSpPr>
          <p:cNvPr id="2057" name="Text Box 20"/>
          <p:cNvSpPr txBox="1">
            <a:spLocks noChangeArrowheads="1"/>
          </p:cNvSpPr>
          <p:nvPr/>
        </p:nvSpPr>
        <p:spPr bwMode="auto">
          <a:xfrm>
            <a:off x="34925" y="2384425"/>
            <a:ext cx="1728788" cy="2484438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88900" indent="-889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300"/>
              </a:spcBef>
            </a:pPr>
            <a:r>
              <a:rPr lang="es-MX" sz="1100" b="1"/>
              <a:t>ENTRADAS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/>
              <a:t>Constitución Federal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/>
              <a:t>COFIPE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/>
              <a:t>Constitución Local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/>
              <a:t>CEPCEJ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/>
              <a:t>Ley de Transparencia e Información Pública del Estado de Jalisco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/>
              <a:t>Reglamentos: Radio y Televisión en Materia Electoral del IFE; Radio y TV  en Materia Electoral del IEPC.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endParaRPr lang="es-MX" sz="1100"/>
          </a:p>
        </p:txBody>
      </p:sp>
      <p:sp>
        <p:nvSpPr>
          <p:cNvPr id="2058" name="Text Box 14"/>
          <p:cNvSpPr txBox="1">
            <a:spLocks noChangeArrowheads="1"/>
          </p:cNvSpPr>
          <p:nvPr/>
        </p:nvSpPr>
        <p:spPr bwMode="auto">
          <a:xfrm>
            <a:off x="7162800" y="764704"/>
            <a:ext cx="1946275" cy="2162175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88900" indent="-889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sz="1100" b="1" dirty="0"/>
              <a:t>PERSONAL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800" dirty="0"/>
              <a:t>Presidencia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800" dirty="0"/>
              <a:t>Secretaría Ejecutiva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800" dirty="0"/>
              <a:t>Comisión de Prerrogativas a Partidos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800" dirty="0"/>
              <a:t>Comité de Radio y Televisión del IEPC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800" dirty="0"/>
              <a:t>Secretaría Técnica  de Comisiones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800" dirty="0"/>
              <a:t>Unidad de Fiscalización  de los recursos de los  Partidos Políticos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800" dirty="0"/>
              <a:t>Dirección de Administración y Finanzas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800" dirty="0" smtClean="0"/>
              <a:t>Unidad de Transparencia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s-MX" sz="900" dirty="0"/>
          </a:p>
        </p:txBody>
      </p:sp>
      <p:sp>
        <p:nvSpPr>
          <p:cNvPr id="2059" name="Text Box 22"/>
          <p:cNvSpPr txBox="1">
            <a:spLocks noChangeArrowheads="1"/>
          </p:cNvSpPr>
          <p:nvPr/>
        </p:nvSpPr>
        <p:spPr bwMode="auto">
          <a:xfrm>
            <a:off x="7164388" y="2996952"/>
            <a:ext cx="1943100" cy="1368425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88900" indent="-889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ts val="300"/>
              </a:spcBef>
            </a:pPr>
            <a:r>
              <a:rPr lang="es-MX" sz="1100" b="1" dirty="0"/>
              <a:t>SALIDAS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 dirty="0"/>
              <a:t>Dictámenes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 dirty="0"/>
              <a:t>Informes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 dirty="0"/>
              <a:t>Concentrados de Monitoreos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 dirty="0"/>
              <a:t>Oficios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 dirty="0"/>
              <a:t>Memorándums 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r>
              <a:rPr lang="es-MX" sz="900" dirty="0"/>
              <a:t>Correos electrónicos</a:t>
            </a:r>
          </a:p>
          <a:p>
            <a:pPr eaLnBrk="1" hangingPunct="1">
              <a:spcBef>
                <a:spcPts val="300"/>
              </a:spcBef>
              <a:buFontTx/>
              <a:buChar char="•"/>
            </a:pPr>
            <a:endParaRPr lang="es-MX" sz="900" dirty="0"/>
          </a:p>
        </p:txBody>
      </p:sp>
      <p:sp>
        <p:nvSpPr>
          <p:cNvPr id="2060" name="Text Box 18"/>
          <p:cNvSpPr txBox="1">
            <a:spLocks noChangeArrowheads="1"/>
          </p:cNvSpPr>
          <p:nvPr/>
        </p:nvSpPr>
        <p:spPr bwMode="auto">
          <a:xfrm>
            <a:off x="7165975" y="4436939"/>
            <a:ext cx="1943100" cy="2232421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88900" indent="-889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sz="1100" b="1" dirty="0"/>
              <a:t>INDICADORES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900" dirty="0" smtClean="0"/>
              <a:t>Cumplir con la entrega del </a:t>
            </a:r>
            <a:r>
              <a:rPr lang="es-MX" sz="900" dirty="0" smtClean="0"/>
              <a:t>cálculo </a:t>
            </a:r>
            <a:r>
              <a:rPr lang="es-MX" sz="900" dirty="0" smtClean="0"/>
              <a:t>de las ministraciones mensuales de financiamiento publico a partidos durante los primeros 5 dias del mes en un 90%</a:t>
            </a:r>
            <a:endParaRPr lang="es-MX" sz="900" dirty="0"/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MX" sz="900" dirty="0" smtClean="0"/>
              <a:t>Cumplir con el programa general para la recepcion de los registros de candidatos en un 90% en lo establecido al inicio de año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s-ES" sz="900" dirty="0" smtClean="0"/>
              <a:t>C</a:t>
            </a:r>
            <a:r>
              <a:rPr lang="es-MX" sz="900" dirty="0" smtClean="0"/>
              <a:t>umplir con el programa operativo anual en 80%</a:t>
            </a:r>
            <a:endParaRPr lang="es-MX" sz="900" dirty="0"/>
          </a:p>
        </p:txBody>
      </p:sp>
      <p:sp>
        <p:nvSpPr>
          <p:cNvPr id="2061" name="Text Box 16"/>
          <p:cNvSpPr txBox="1">
            <a:spLocks noChangeArrowheads="1"/>
          </p:cNvSpPr>
          <p:nvPr/>
        </p:nvSpPr>
        <p:spPr bwMode="auto">
          <a:xfrm>
            <a:off x="34925" y="5013176"/>
            <a:ext cx="1727200" cy="1584474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88900" indent="-889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s-MX" sz="1000" b="1" dirty="0" smtClean="0"/>
              <a:t>PROCEDIMIENTOS</a:t>
            </a:r>
          </a:p>
          <a:p>
            <a:pPr marL="171450" indent="-171450" eaLnBrk="1" hangingPunct="1">
              <a:spcBef>
                <a:spcPct val="50000"/>
              </a:spcBef>
              <a:buFont typeface="Arial"/>
              <a:buChar char="•"/>
            </a:pPr>
            <a:r>
              <a:rPr lang="es-MX" sz="800" dirty="0" smtClean="0"/>
              <a:t>P-ADM-16</a:t>
            </a:r>
          </a:p>
          <a:p>
            <a:pPr marL="171450" indent="-171450" eaLnBrk="1" hangingPunct="1">
              <a:spcBef>
                <a:spcPct val="50000"/>
              </a:spcBef>
              <a:buFont typeface="Arial"/>
              <a:buChar char="•"/>
            </a:pPr>
            <a:r>
              <a:rPr lang="es-MX" sz="800" dirty="0" smtClean="0"/>
              <a:t>P-OPE-05</a:t>
            </a:r>
          </a:p>
          <a:p>
            <a:pPr marL="171450" indent="-171450" eaLnBrk="1" hangingPunct="1">
              <a:spcBef>
                <a:spcPct val="50000"/>
              </a:spcBef>
              <a:buFont typeface="Arial"/>
              <a:buChar char="•"/>
            </a:pPr>
            <a:r>
              <a:rPr lang="es-MX" sz="800" dirty="0" smtClean="0"/>
              <a:t>P-ADM-26</a:t>
            </a:r>
          </a:p>
          <a:p>
            <a:pPr marL="171450" indent="-171450" eaLnBrk="1" hangingPunct="1">
              <a:spcBef>
                <a:spcPct val="50000"/>
              </a:spcBef>
              <a:buFont typeface="Arial"/>
              <a:buChar char="•"/>
            </a:pPr>
            <a:r>
              <a:rPr lang="es-ES" sz="800" dirty="0" smtClean="0"/>
              <a:t>P</a:t>
            </a:r>
            <a:r>
              <a:rPr lang="es-MX" sz="800" dirty="0" smtClean="0"/>
              <a:t>-ADM-15</a:t>
            </a:r>
          </a:p>
          <a:p>
            <a:pPr marL="171450" indent="-171450" eaLnBrk="1" hangingPunct="1">
              <a:spcBef>
                <a:spcPct val="50000"/>
              </a:spcBef>
              <a:buFont typeface="Arial"/>
              <a:buChar char="•"/>
            </a:pPr>
            <a:r>
              <a:rPr lang="es-MX" sz="800" smtClean="0"/>
              <a:t>P-OPE-10</a:t>
            </a:r>
            <a:endParaRPr lang="es-MX" sz="800" dirty="0" smtClean="0"/>
          </a:p>
          <a:p>
            <a:pPr marL="171450" indent="-171450" eaLnBrk="1" hangingPunct="1">
              <a:spcBef>
                <a:spcPct val="50000"/>
              </a:spcBef>
              <a:buFont typeface="Arial"/>
              <a:buChar char="•"/>
            </a:pPr>
            <a:endParaRPr lang="es-MX" sz="800" dirty="0"/>
          </a:p>
        </p:txBody>
      </p:sp>
      <p:sp>
        <p:nvSpPr>
          <p:cNvPr id="2062" name="AutoShape 35"/>
          <p:cNvSpPr>
            <a:spLocks noChangeArrowheads="1"/>
          </p:cNvSpPr>
          <p:nvPr/>
        </p:nvSpPr>
        <p:spPr bwMode="auto">
          <a:xfrm>
            <a:off x="6804025" y="3284538"/>
            <a:ext cx="360363" cy="28892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63" name="16 Rectángulo"/>
          <p:cNvSpPr>
            <a:spLocks noChangeArrowheads="1"/>
          </p:cNvSpPr>
          <p:nvPr/>
        </p:nvSpPr>
        <p:spPr bwMode="auto">
          <a:xfrm>
            <a:off x="3348038" y="2202359"/>
            <a:ext cx="2447925" cy="3619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/>
              <a:t>Se identifican los términos y/o periodos </a:t>
            </a:r>
          </a:p>
          <a:p>
            <a:pPr algn="ctr"/>
            <a:r>
              <a:rPr lang="es-ES_tradnl" sz="700" dirty="0"/>
              <a:t>con fundamento en lo establecido en las disposiciones legales federales y las del estado de Jalisco aplicables, </a:t>
            </a:r>
          </a:p>
        </p:txBody>
      </p:sp>
      <p:sp>
        <p:nvSpPr>
          <p:cNvPr id="2064" name="18 Rectángulo"/>
          <p:cNvSpPr>
            <a:spLocks noChangeArrowheads="1"/>
          </p:cNvSpPr>
          <p:nvPr/>
        </p:nvSpPr>
        <p:spPr bwMode="auto">
          <a:xfrm>
            <a:off x="2555875" y="3212083"/>
            <a:ext cx="1079500" cy="2889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700"/>
              <a:t>Financiamiento Publico</a:t>
            </a:r>
            <a:endParaRPr lang="es-ES" sz="700"/>
          </a:p>
        </p:txBody>
      </p:sp>
      <p:sp>
        <p:nvSpPr>
          <p:cNvPr id="2065" name="AutoShape 35"/>
          <p:cNvSpPr>
            <a:spLocks noChangeArrowheads="1"/>
          </p:cNvSpPr>
          <p:nvPr/>
        </p:nvSpPr>
        <p:spPr bwMode="auto">
          <a:xfrm>
            <a:off x="1835150" y="3284538"/>
            <a:ext cx="360363" cy="28892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66" name="AutoShape 35"/>
          <p:cNvSpPr>
            <a:spLocks noChangeArrowheads="1"/>
          </p:cNvSpPr>
          <p:nvPr/>
        </p:nvSpPr>
        <p:spPr bwMode="auto">
          <a:xfrm rot="1986047">
            <a:off x="1889125" y="1320800"/>
            <a:ext cx="360363" cy="28892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67" name="AutoShape 35"/>
          <p:cNvSpPr>
            <a:spLocks noChangeArrowheads="1"/>
          </p:cNvSpPr>
          <p:nvPr/>
        </p:nvSpPr>
        <p:spPr bwMode="auto">
          <a:xfrm rot="-2234641">
            <a:off x="1814513" y="5524500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68" name="AutoShape 35"/>
          <p:cNvSpPr>
            <a:spLocks noChangeArrowheads="1"/>
          </p:cNvSpPr>
          <p:nvPr/>
        </p:nvSpPr>
        <p:spPr bwMode="auto">
          <a:xfrm rot="-8596646">
            <a:off x="6783388" y="5595938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es-ES"/>
          </a:p>
        </p:txBody>
      </p:sp>
      <p:sp>
        <p:nvSpPr>
          <p:cNvPr id="2069" name="AutoShape 35"/>
          <p:cNvSpPr>
            <a:spLocks noChangeArrowheads="1"/>
          </p:cNvSpPr>
          <p:nvPr/>
        </p:nvSpPr>
        <p:spPr bwMode="auto">
          <a:xfrm rot="8611370">
            <a:off x="6751638" y="1628775"/>
            <a:ext cx="360362" cy="28892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es-ES"/>
          </a:p>
        </p:txBody>
      </p:sp>
      <p:sp>
        <p:nvSpPr>
          <p:cNvPr id="2072" name="Oval 34"/>
          <p:cNvSpPr>
            <a:spLocks noChangeArrowheads="1"/>
          </p:cNvSpPr>
          <p:nvPr/>
        </p:nvSpPr>
        <p:spPr bwMode="auto">
          <a:xfrm>
            <a:off x="4211638" y="5589364"/>
            <a:ext cx="790823" cy="2159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  <p:cxnSp>
        <p:nvCxnSpPr>
          <p:cNvPr id="2073" name="AutoShape 55"/>
          <p:cNvCxnSpPr>
            <a:cxnSpLocks noChangeShapeType="1"/>
            <a:stCxn id="2053" idx="2"/>
            <a:endCxn id="2064" idx="0"/>
          </p:cNvCxnSpPr>
          <p:nvPr/>
        </p:nvCxnSpPr>
        <p:spPr bwMode="auto">
          <a:xfrm rot="5400000">
            <a:off x="3673042" y="2348843"/>
            <a:ext cx="285824" cy="144065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75" name="18 Rectángulo"/>
          <p:cNvSpPr>
            <a:spLocks noChangeArrowheads="1"/>
          </p:cNvSpPr>
          <p:nvPr/>
        </p:nvSpPr>
        <p:spPr bwMode="auto">
          <a:xfrm>
            <a:off x="5435600" y="3213670"/>
            <a:ext cx="1223963" cy="2873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/>
              <a:t>Tiempos en radio y televisión</a:t>
            </a:r>
          </a:p>
        </p:txBody>
      </p:sp>
      <p:cxnSp>
        <p:nvCxnSpPr>
          <p:cNvPr id="2078" name="AutoShape 76"/>
          <p:cNvCxnSpPr>
            <a:cxnSpLocks noChangeShapeType="1"/>
            <a:stCxn id="2053" idx="2"/>
            <a:endCxn id="2075" idx="0"/>
          </p:cNvCxnSpPr>
          <p:nvPr/>
        </p:nvCxnSpPr>
        <p:spPr bwMode="auto">
          <a:xfrm rot="16200000" flipH="1">
            <a:off x="5148227" y="2314314"/>
            <a:ext cx="287411" cy="15113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9" name="AutoShape 141"/>
          <p:cNvCxnSpPr>
            <a:cxnSpLocks noChangeShapeType="1"/>
            <a:stCxn id="37" idx="2"/>
            <a:endCxn id="77" idx="1"/>
          </p:cNvCxnSpPr>
          <p:nvPr/>
        </p:nvCxnSpPr>
        <p:spPr bwMode="auto">
          <a:xfrm rot="16200000" flipH="1">
            <a:off x="3003587" y="4097101"/>
            <a:ext cx="1012379" cy="82830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85" name="AutoShape 55"/>
          <p:cNvCxnSpPr>
            <a:cxnSpLocks noChangeShapeType="1"/>
            <a:stCxn id="36" idx="2"/>
            <a:endCxn id="77" idx="3"/>
          </p:cNvCxnSpPr>
          <p:nvPr/>
        </p:nvCxnSpPr>
        <p:spPr bwMode="auto">
          <a:xfrm rot="5400000">
            <a:off x="5380001" y="4349192"/>
            <a:ext cx="508323" cy="828179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4" name="AutoShape 32"/>
          <p:cNvCxnSpPr>
            <a:cxnSpLocks noChangeShapeType="1"/>
          </p:cNvCxnSpPr>
          <p:nvPr/>
        </p:nvCxnSpPr>
        <p:spPr bwMode="auto">
          <a:xfrm>
            <a:off x="4572000" y="2061071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09" name="AutoShape 32"/>
          <p:cNvCxnSpPr>
            <a:cxnSpLocks noChangeShapeType="1"/>
          </p:cNvCxnSpPr>
          <p:nvPr/>
        </p:nvCxnSpPr>
        <p:spPr bwMode="auto">
          <a:xfrm>
            <a:off x="4500563" y="2564309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7" name="18 Rectángulo"/>
          <p:cNvSpPr>
            <a:spLocks noChangeArrowheads="1"/>
          </p:cNvSpPr>
          <p:nvPr/>
        </p:nvSpPr>
        <p:spPr bwMode="auto">
          <a:xfrm>
            <a:off x="3923928" y="4733677"/>
            <a:ext cx="1296144" cy="56753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700" dirty="0" smtClean="0"/>
              <a:t>Para partidos políticos y/o autoridades electorales</a:t>
            </a:r>
            <a:endParaRPr lang="es-ES" sz="700" dirty="0"/>
          </a:p>
        </p:txBody>
      </p:sp>
      <p:cxnSp>
        <p:nvCxnSpPr>
          <p:cNvPr id="78" name="AutoShape 32"/>
          <p:cNvCxnSpPr>
            <a:cxnSpLocks noChangeShapeType="1"/>
          </p:cNvCxnSpPr>
          <p:nvPr/>
        </p:nvCxnSpPr>
        <p:spPr bwMode="auto">
          <a:xfrm>
            <a:off x="4571206" y="5319366"/>
            <a:ext cx="0" cy="26987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18 Rectángulo"/>
          <p:cNvSpPr>
            <a:spLocks noChangeArrowheads="1"/>
          </p:cNvSpPr>
          <p:nvPr/>
        </p:nvSpPr>
        <p:spPr bwMode="auto">
          <a:xfrm>
            <a:off x="5436269" y="3717726"/>
            <a:ext cx="1223963" cy="2873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/>
              <a:t>Monitoreo del cumplimiento en radio y TV.</a:t>
            </a:r>
            <a:endParaRPr lang="es-ES" sz="700" dirty="0"/>
          </a:p>
        </p:txBody>
      </p:sp>
      <p:sp>
        <p:nvSpPr>
          <p:cNvPr id="36" name="18 Rectángulo"/>
          <p:cNvSpPr>
            <a:spLocks noChangeArrowheads="1"/>
          </p:cNvSpPr>
          <p:nvPr/>
        </p:nvSpPr>
        <p:spPr bwMode="auto">
          <a:xfrm>
            <a:off x="5436269" y="4221782"/>
            <a:ext cx="1223963" cy="2873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/>
              <a:t>Se envía reporte de monitoreo al comité de radio y TV</a:t>
            </a:r>
            <a:endParaRPr lang="es-ES" sz="700" dirty="0"/>
          </a:p>
        </p:txBody>
      </p:sp>
      <p:sp>
        <p:nvSpPr>
          <p:cNvPr id="37" name="18 Rectángulo"/>
          <p:cNvSpPr>
            <a:spLocks noChangeArrowheads="1"/>
          </p:cNvSpPr>
          <p:nvPr/>
        </p:nvSpPr>
        <p:spPr bwMode="auto">
          <a:xfrm>
            <a:off x="2555875" y="3716139"/>
            <a:ext cx="1079500" cy="2889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700" dirty="0" smtClean="0"/>
              <a:t>Comprobacion y revision de las ministraciones</a:t>
            </a:r>
            <a:endParaRPr lang="es-ES" sz="700" dirty="0"/>
          </a:p>
        </p:txBody>
      </p:sp>
      <p:cxnSp>
        <p:nvCxnSpPr>
          <p:cNvPr id="42" name="AutoShape 32"/>
          <p:cNvCxnSpPr>
            <a:cxnSpLocks noChangeShapeType="1"/>
            <a:stCxn id="2064" idx="2"/>
            <a:endCxn id="37" idx="0"/>
          </p:cNvCxnSpPr>
          <p:nvPr/>
        </p:nvCxnSpPr>
        <p:spPr bwMode="auto">
          <a:xfrm>
            <a:off x="3095625" y="3501008"/>
            <a:ext cx="0" cy="21513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3" name="AutoShape 32"/>
          <p:cNvCxnSpPr>
            <a:cxnSpLocks noChangeShapeType="1"/>
            <a:stCxn id="2075" idx="2"/>
            <a:endCxn id="35" idx="0"/>
          </p:cNvCxnSpPr>
          <p:nvPr/>
        </p:nvCxnSpPr>
        <p:spPr bwMode="auto">
          <a:xfrm>
            <a:off x="6047582" y="3501008"/>
            <a:ext cx="669" cy="21671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" name="AutoShape 32"/>
          <p:cNvCxnSpPr>
            <a:cxnSpLocks noChangeShapeType="1"/>
            <a:stCxn id="35" idx="2"/>
            <a:endCxn id="36" idx="0"/>
          </p:cNvCxnSpPr>
          <p:nvPr/>
        </p:nvCxnSpPr>
        <p:spPr bwMode="auto">
          <a:xfrm>
            <a:off x="6048251" y="4005064"/>
            <a:ext cx="0" cy="21671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65355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239</Words>
  <Application>Microsoft Office PowerPoint</Application>
  <PresentationFormat>Presentación en pantalla (4:3)</PresentationFormat>
  <Paragraphs>51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Diseño predeterminado</vt:lpstr>
      <vt:lpstr>Presentación de PowerPoint</vt:lpstr>
    </vt:vector>
  </TitlesOfParts>
  <Company>Gdc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dos</dc:creator>
  <cp:lastModifiedBy>Miriam Gutierrez Mora</cp:lastModifiedBy>
  <cp:revision>133</cp:revision>
  <cp:lastPrinted>2011-08-03T14:52:40Z</cp:lastPrinted>
  <dcterms:created xsi:type="dcterms:W3CDTF">2006-10-23T21:13:50Z</dcterms:created>
  <dcterms:modified xsi:type="dcterms:W3CDTF">2012-04-03T00:19:11Z</dcterms:modified>
</cp:coreProperties>
</file>