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1092" y="93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Vinculación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P-OPE-32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1. OBJETIVO. </a:t>
            </a:r>
            <a:r>
              <a:rPr lang="es-ES" sz="100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Este procedimiento aplica para la vinculación de organizaciones de la sociedad </a:t>
            </a:r>
            <a:r>
              <a:rPr lang="es-MX" sz="1000" dirty="0" smtClean="0">
                <a:latin typeface="Arial Narrow" pitchFamily="34" charset="0"/>
              </a:rPr>
              <a:t>civil y el IEPC.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N/A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/>
              <a:t>Se recibe solicitud elaborada por escrito</a:t>
            </a:r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/>
              <a:t>S</a:t>
            </a:r>
            <a:r>
              <a:rPr lang="es-ES_tradnl" sz="900"/>
              <a:t>e revisa si la solicitud esta dentro del catálogo de apoyos a la sociedad civil</a:t>
            </a:r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3032125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7" name="Rectangle 663"/>
          <p:cNvSpPr>
            <a:spLocks noChangeArrowheads="1"/>
          </p:cNvSpPr>
          <p:nvPr/>
        </p:nvSpPr>
        <p:spPr bwMode="auto">
          <a:xfrm>
            <a:off x="5445125" y="3989709"/>
            <a:ext cx="1223963" cy="48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r>
              <a:rPr lang="es-MX" sz="900" dirty="0">
                <a:latin typeface="Arial Narrow" pitchFamily="34" charset="0"/>
              </a:rPr>
              <a:t>- Correo </a:t>
            </a:r>
            <a:r>
              <a:rPr lang="es-MX" sz="900" dirty="0" smtClean="0">
                <a:latin typeface="Arial Narrow" pitchFamily="34" charset="0"/>
              </a:rPr>
              <a:t>electrónico / -Expediente de Vinculación/ Respuesta de solicitud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91" name="AutoShape 684"/>
          <p:cNvCxnSpPr>
            <a:cxnSpLocks noChangeShapeType="1"/>
            <a:endCxn id="3099" idx="0"/>
          </p:cNvCxnSpPr>
          <p:nvPr/>
        </p:nvCxnSpPr>
        <p:spPr bwMode="auto">
          <a:xfrm>
            <a:off x="3509963" y="2700338"/>
            <a:ext cx="9525" cy="1254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3492500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349250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7" name="Rectangle 661"/>
          <p:cNvSpPr>
            <a:spLocks noChangeArrowheads="1"/>
          </p:cNvSpPr>
          <p:nvPr/>
        </p:nvSpPr>
        <p:spPr bwMode="auto">
          <a:xfrm>
            <a:off x="333375" y="3851275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pitchFamily="34" charset="0"/>
              </a:rPr>
              <a:t>Jefes de Departamento</a:t>
            </a: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305911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9" name="56 Rombo"/>
          <p:cNvSpPr>
            <a:spLocks noChangeArrowheads="1"/>
          </p:cNvSpPr>
          <p:nvPr/>
        </p:nvSpPr>
        <p:spPr bwMode="auto">
          <a:xfrm>
            <a:off x="2928938" y="2825750"/>
            <a:ext cx="1181100" cy="779463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00" name="57 CuadroTexto"/>
          <p:cNvSpPr txBox="1">
            <a:spLocks noChangeArrowheads="1"/>
          </p:cNvSpPr>
          <p:nvPr/>
        </p:nvSpPr>
        <p:spPr bwMode="auto">
          <a:xfrm>
            <a:off x="3048800" y="2844005"/>
            <a:ext cx="9001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endParaRPr lang="es-ES" sz="700" dirty="0">
              <a:solidFill>
                <a:srgbClr val="000000"/>
              </a:solidFill>
              <a:latin typeface="Arial" pitchFamily="34" charset="0"/>
            </a:endParaRPr>
          </a:p>
          <a:p>
            <a:pPr algn="ctr"/>
            <a:r>
              <a:rPr lang="es-ES" sz="800" dirty="0">
                <a:solidFill>
                  <a:srgbClr val="000000"/>
                </a:solidFill>
                <a:latin typeface="Arial" pitchFamily="34" charset="0"/>
              </a:rPr>
              <a:t>¿Se cumplen requisitos y hay disponibilidad?</a:t>
            </a:r>
            <a:endParaRPr lang="es-MX" sz="8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1" name="Rectangle 661"/>
          <p:cNvSpPr>
            <a:spLocks noChangeArrowheads="1"/>
          </p:cNvSpPr>
          <p:nvPr/>
        </p:nvSpPr>
        <p:spPr bwMode="auto">
          <a:xfrm>
            <a:off x="333375" y="6516689"/>
            <a:ext cx="12239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Directora y Jefes de </a:t>
            </a:r>
            <a:r>
              <a:rPr lang="es-MX" sz="900" dirty="0" smtClean="0">
                <a:latin typeface="Arial Narrow" pitchFamily="34" charset="0"/>
              </a:rPr>
              <a:t>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102" name="Rectangle 656"/>
          <p:cNvSpPr>
            <a:spLocks noChangeArrowheads="1"/>
          </p:cNvSpPr>
          <p:nvPr/>
        </p:nvSpPr>
        <p:spPr bwMode="auto">
          <a:xfrm>
            <a:off x="3573463" y="3883719"/>
            <a:ext cx="1730375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/>
              <a:t>Se </a:t>
            </a:r>
            <a:r>
              <a:rPr lang="es-MX" sz="900" dirty="0" smtClean="0"/>
              <a:t>devuelve </a:t>
            </a:r>
            <a:r>
              <a:rPr lang="es-MX" sz="900" dirty="0"/>
              <a:t>al ciudadano para que replantee su solicitud e </a:t>
            </a:r>
            <a:r>
              <a:rPr lang="es-MX" sz="900" dirty="0" smtClean="0"/>
              <a:t>inicie nuevo  </a:t>
            </a:r>
            <a:r>
              <a:rPr lang="es-MX" sz="900" dirty="0"/>
              <a:t>trámite</a:t>
            </a:r>
            <a:endParaRPr lang="es-ES" sz="900" dirty="0"/>
          </a:p>
        </p:txBody>
      </p:sp>
      <p:cxnSp>
        <p:nvCxnSpPr>
          <p:cNvPr id="3103" name="64 Conector angular"/>
          <p:cNvCxnSpPr>
            <a:cxnSpLocks noChangeShapeType="1"/>
            <a:stCxn id="3099" idx="1"/>
            <a:endCxn id="3112" idx="0"/>
          </p:cNvCxnSpPr>
          <p:nvPr/>
        </p:nvCxnSpPr>
        <p:spPr bwMode="auto">
          <a:xfrm rot="10800000" flipV="1">
            <a:off x="2444750" y="3216275"/>
            <a:ext cx="484188" cy="625475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104" name="67 Conector angular"/>
          <p:cNvCxnSpPr>
            <a:cxnSpLocks noChangeShapeType="1"/>
            <a:stCxn id="3099" idx="3"/>
            <a:endCxn id="3102" idx="0"/>
          </p:cNvCxnSpPr>
          <p:nvPr/>
        </p:nvCxnSpPr>
        <p:spPr bwMode="auto">
          <a:xfrm>
            <a:off x="4110038" y="3215482"/>
            <a:ext cx="328613" cy="668237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05" name="72 CuadroTexto"/>
          <p:cNvSpPr txBox="1">
            <a:spLocks noChangeArrowheads="1"/>
          </p:cNvSpPr>
          <p:nvPr/>
        </p:nvSpPr>
        <p:spPr bwMode="auto">
          <a:xfrm>
            <a:off x="4079875" y="2959100"/>
            <a:ext cx="3571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No</a:t>
            </a:r>
            <a:endParaRPr lang="es-MX" sz="900" dirty="0"/>
          </a:p>
        </p:txBody>
      </p:sp>
      <p:sp>
        <p:nvSpPr>
          <p:cNvPr id="3106" name="73 CuadroTexto"/>
          <p:cNvSpPr txBox="1">
            <a:spLocks noChangeArrowheads="1"/>
          </p:cNvSpPr>
          <p:nvPr/>
        </p:nvSpPr>
        <p:spPr bwMode="auto">
          <a:xfrm>
            <a:off x="2444750" y="2932113"/>
            <a:ext cx="4286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Si</a:t>
            </a:r>
            <a:endParaRPr lang="es-MX" sz="900" dirty="0"/>
          </a:p>
        </p:txBody>
      </p:sp>
      <p:sp>
        <p:nvSpPr>
          <p:cNvPr id="3108" name="Rectangle 666"/>
          <p:cNvSpPr>
            <a:spLocks noChangeArrowheads="1"/>
          </p:cNvSpPr>
          <p:nvPr/>
        </p:nvSpPr>
        <p:spPr bwMode="auto">
          <a:xfrm>
            <a:off x="5445125" y="7292975"/>
            <a:ext cx="12065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>
              <a:latin typeface="Arial Narrow" pitchFamily="34" charset="0"/>
            </a:endParaRPr>
          </a:p>
          <a:p>
            <a:pPr algn="just"/>
            <a:r>
              <a:rPr lang="es-MX" sz="900" dirty="0">
                <a:latin typeface="Arial Narrow" pitchFamily="34" charset="0"/>
              </a:rPr>
              <a:t>-Informe mensual o anual, según corresponda</a:t>
            </a:r>
          </a:p>
        </p:txBody>
      </p:sp>
      <p:sp>
        <p:nvSpPr>
          <p:cNvPr id="3109" name="Oval 34"/>
          <p:cNvSpPr>
            <a:spLocks noChangeArrowheads="1"/>
          </p:cNvSpPr>
          <p:nvPr/>
        </p:nvSpPr>
        <p:spPr bwMode="auto">
          <a:xfrm>
            <a:off x="4652938" y="7721600"/>
            <a:ext cx="576262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sp>
        <p:nvSpPr>
          <p:cNvPr id="3112" name="18 Rectángulo"/>
          <p:cNvSpPr>
            <a:spLocks noChangeArrowheads="1"/>
          </p:cNvSpPr>
          <p:nvPr/>
        </p:nvSpPr>
        <p:spPr bwMode="auto">
          <a:xfrm>
            <a:off x="1689100" y="3841750"/>
            <a:ext cx="1511300" cy="5048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/>
              <a:t>Se envía </a:t>
            </a:r>
            <a:r>
              <a:rPr lang="es-MX" sz="900" dirty="0" smtClean="0"/>
              <a:t>al Director </a:t>
            </a:r>
            <a:r>
              <a:rPr lang="es-MX" sz="900" dirty="0"/>
              <a:t>de Participación Ciudadana para su visto bueno</a:t>
            </a: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549275" y="2051050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>
                <a:latin typeface="Arial Narrow" pitchFamily="34" charset="0"/>
              </a:rPr>
              <a:t>Secretaria</a:t>
            </a: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Expediente Vinculación P.C</a:t>
            </a:r>
            <a:r>
              <a:rPr lang="es-MX" sz="900" dirty="0" smtClean="0">
                <a:latin typeface="Arial Narrow" pitchFamily="34" charset="0"/>
              </a:rPr>
              <a:t>. </a:t>
            </a:r>
            <a:r>
              <a:rPr lang="es-MX" sz="900" dirty="0">
                <a:latin typeface="Arial Narrow" pitchFamily="34" charset="0"/>
              </a:rPr>
              <a:t>/ - Ficha Informativa</a:t>
            </a:r>
          </a:p>
          <a:p>
            <a:pPr eaLnBrk="1" hangingPunct="1"/>
            <a:r>
              <a:rPr lang="es-MX" sz="900" dirty="0" smtClean="0">
                <a:latin typeface="Arial Narrow" pitchFamily="34" charset="0"/>
              </a:rPr>
              <a:t>/Catalogo de vinculación PC.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5" name="56 Rombo"/>
          <p:cNvSpPr>
            <a:spLocks noChangeArrowheads="1"/>
          </p:cNvSpPr>
          <p:nvPr/>
        </p:nvSpPr>
        <p:spPr bwMode="auto">
          <a:xfrm>
            <a:off x="2378199" y="5029994"/>
            <a:ext cx="1620838" cy="679450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900" dirty="0" smtClean="0"/>
              <a:t>¿Se aprueba?</a:t>
            </a:r>
            <a:endParaRPr lang="es-MX" sz="900" dirty="0"/>
          </a:p>
        </p:txBody>
      </p:sp>
      <p:sp>
        <p:nvSpPr>
          <p:cNvPr id="3116" name="3140 Rectángulo"/>
          <p:cNvSpPr>
            <a:spLocks noChangeArrowheads="1"/>
          </p:cNvSpPr>
          <p:nvPr/>
        </p:nvSpPr>
        <p:spPr bwMode="auto">
          <a:xfrm>
            <a:off x="2204864" y="5939507"/>
            <a:ext cx="1800200" cy="22383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900" dirty="0"/>
              <a:t>Se elabora plan de acción</a:t>
            </a:r>
          </a:p>
        </p:txBody>
      </p:sp>
      <p:sp>
        <p:nvSpPr>
          <p:cNvPr id="3118" name="3146 CuadroTexto"/>
          <p:cNvSpPr txBox="1">
            <a:spLocks noChangeArrowheads="1"/>
          </p:cNvSpPr>
          <p:nvPr/>
        </p:nvSpPr>
        <p:spPr bwMode="auto">
          <a:xfrm>
            <a:off x="4289425" y="4629844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cxnSp>
        <p:nvCxnSpPr>
          <p:cNvPr id="3121" name="3162 Conector recto de flecha"/>
          <p:cNvCxnSpPr>
            <a:cxnSpLocks noChangeShapeType="1"/>
            <a:stCxn id="3116" idx="2"/>
            <a:endCxn id="95" idx="0"/>
          </p:cNvCxnSpPr>
          <p:nvPr/>
        </p:nvCxnSpPr>
        <p:spPr bwMode="auto">
          <a:xfrm>
            <a:off x="3104964" y="6163344"/>
            <a:ext cx="0" cy="41706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Solicitud</a:t>
            </a:r>
          </a:p>
        </p:txBody>
      </p:sp>
      <p:cxnSp>
        <p:nvCxnSpPr>
          <p:cNvPr id="3127" name="10 Conector angular"/>
          <p:cNvCxnSpPr>
            <a:cxnSpLocks noChangeShapeType="1"/>
            <a:stCxn id="3115" idx="3"/>
            <a:endCxn id="3109" idx="0"/>
          </p:cNvCxnSpPr>
          <p:nvPr/>
        </p:nvCxnSpPr>
        <p:spPr bwMode="auto">
          <a:xfrm>
            <a:off x="3999037" y="5369719"/>
            <a:ext cx="942032" cy="235188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28" name="11 Elipse"/>
          <p:cNvSpPr>
            <a:spLocks noChangeArrowheads="1"/>
          </p:cNvSpPr>
          <p:nvPr/>
        </p:nvSpPr>
        <p:spPr bwMode="auto">
          <a:xfrm>
            <a:off x="4289425" y="4629844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3129" name="13 Conector recto de flecha"/>
          <p:cNvCxnSpPr>
            <a:cxnSpLocks noChangeShapeType="1"/>
            <a:stCxn id="3102" idx="2"/>
            <a:endCxn id="3128" idx="0"/>
          </p:cNvCxnSpPr>
          <p:nvPr/>
        </p:nvCxnSpPr>
        <p:spPr bwMode="auto">
          <a:xfrm flipH="1">
            <a:off x="4435475" y="4315519"/>
            <a:ext cx="3175" cy="3143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33" name="24 CuadroTexto"/>
          <p:cNvSpPr txBox="1">
            <a:spLocks noChangeArrowheads="1"/>
          </p:cNvSpPr>
          <p:nvPr/>
        </p:nvSpPr>
        <p:spPr bwMode="auto">
          <a:xfrm>
            <a:off x="4365104" y="6228184"/>
            <a:ext cx="2413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sp>
        <p:nvSpPr>
          <p:cNvPr id="3134" name="25 Elipse"/>
          <p:cNvSpPr>
            <a:spLocks noChangeArrowheads="1"/>
          </p:cNvSpPr>
          <p:nvPr/>
        </p:nvSpPr>
        <p:spPr bwMode="auto">
          <a:xfrm>
            <a:off x="4365104" y="6228184"/>
            <a:ext cx="187325" cy="20955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3135" name="3151 Conector recto de flecha"/>
          <p:cNvCxnSpPr>
            <a:cxnSpLocks noChangeShapeType="1"/>
            <a:stCxn id="95" idx="2"/>
            <a:endCxn id="102" idx="0"/>
          </p:cNvCxnSpPr>
          <p:nvPr/>
        </p:nvCxnSpPr>
        <p:spPr bwMode="auto">
          <a:xfrm>
            <a:off x="3104964" y="6948264"/>
            <a:ext cx="0" cy="28803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36" name="3152 CuadroTexto"/>
          <p:cNvSpPr txBox="1">
            <a:spLocks noChangeArrowheads="1"/>
          </p:cNvSpPr>
          <p:nvPr/>
        </p:nvSpPr>
        <p:spPr bwMode="auto">
          <a:xfrm>
            <a:off x="5373217" y="5858852"/>
            <a:ext cx="12961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P-ADM-15 / plan de accion / P-COM-01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39" name="3156 CuadroTexto"/>
          <p:cNvSpPr txBox="1">
            <a:spLocks noChangeArrowheads="1"/>
          </p:cNvSpPr>
          <p:nvPr/>
        </p:nvSpPr>
        <p:spPr bwMode="auto">
          <a:xfrm>
            <a:off x="5405438" y="6470650"/>
            <a:ext cx="12639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  <a:cs typeface="Arial" pitchFamily="34" charset="0"/>
              </a:rPr>
              <a:t> Fotografías /  </a:t>
            </a:r>
            <a:r>
              <a:rPr lang="es-MX" sz="900" dirty="0">
                <a:latin typeface="Arial Narrow" pitchFamily="34" charset="0"/>
                <a:cs typeface="Arial" pitchFamily="34" charset="0"/>
              </a:rPr>
              <a:t>Listas de </a:t>
            </a:r>
            <a:r>
              <a:rPr lang="es-MX" sz="900" dirty="0" smtClean="0">
                <a:latin typeface="Arial Narrow" pitchFamily="34" charset="0"/>
                <a:cs typeface="Arial" pitchFamily="34" charset="0"/>
              </a:rPr>
              <a:t>asistencia /  Material de difusión, </a:t>
            </a:r>
            <a:r>
              <a:rPr lang="es-MX" sz="900" dirty="0">
                <a:latin typeface="Arial Narrow" pitchFamily="34" charset="0"/>
                <a:cs typeface="Arial" pitchFamily="34" charset="0"/>
              </a:rPr>
              <a:t>etc.</a:t>
            </a:r>
          </a:p>
          <a:p>
            <a:pPr eaLnBrk="1" hangingPunct="1"/>
            <a:endParaRPr lang="es-MX" sz="900" dirty="0"/>
          </a:p>
        </p:txBody>
      </p:sp>
      <p:sp>
        <p:nvSpPr>
          <p:cNvPr id="68" name="72 CuadroTexto"/>
          <p:cNvSpPr txBox="1">
            <a:spLocks noChangeArrowheads="1"/>
          </p:cNvSpPr>
          <p:nvPr/>
        </p:nvSpPr>
        <p:spPr bwMode="auto">
          <a:xfrm>
            <a:off x="4005064" y="5133428"/>
            <a:ext cx="3571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No</a:t>
            </a:r>
            <a:endParaRPr lang="es-MX" sz="900" dirty="0"/>
          </a:p>
        </p:txBody>
      </p:sp>
      <p:sp>
        <p:nvSpPr>
          <p:cNvPr id="69" name="73 CuadroTexto"/>
          <p:cNvSpPr txBox="1">
            <a:spLocks noChangeArrowheads="1"/>
          </p:cNvSpPr>
          <p:nvPr/>
        </p:nvSpPr>
        <p:spPr bwMode="auto">
          <a:xfrm>
            <a:off x="1844824" y="5061421"/>
            <a:ext cx="4286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Si</a:t>
            </a:r>
            <a:endParaRPr lang="es-MX" sz="900" dirty="0"/>
          </a:p>
        </p:txBody>
      </p:sp>
      <p:cxnSp>
        <p:nvCxnSpPr>
          <p:cNvPr id="70" name="64 Conector angular"/>
          <p:cNvCxnSpPr>
            <a:cxnSpLocks noChangeShapeType="1"/>
            <a:endCxn id="3116" idx="1"/>
          </p:cNvCxnSpPr>
          <p:nvPr/>
        </p:nvCxnSpPr>
        <p:spPr bwMode="auto">
          <a:xfrm rot="5400000">
            <a:off x="1957763" y="5630984"/>
            <a:ext cx="667543" cy="173340"/>
          </a:xfrm>
          <a:prstGeom prst="bentConnector4">
            <a:avLst>
              <a:gd name="adj1" fmla="val -238"/>
              <a:gd name="adj2" fmla="val 2318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3" name="64 Conector angular"/>
          <p:cNvCxnSpPr>
            <a:cxnSpLocks noChangeShapeType="1"/>
            <a:stCxn id="3112" idx="2"/>
            <a:endCxn id="3115" idx="0"/>
          </p:cNvCxnSpPr>
          <p:nvPr/>
        </p:nvCxnSpPr>
        <p:spPr bwMode="auto">
          <a:xfrm rot="16200000" flipH="1">
            <a:off x="2474975" y="4316350"/>
            <a:ext cx="683419" cy="7438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7" name="AutoShape 684"/>
          <p:cNvCxnSpPr>
            <a:cxnSpLocks noChangeShapeType="1"/>
          </p:cNvCxnSpPr>
          <p:nvPr/>
        </p:nvCxnSpPr>
        <p:spPr bwMode="auto">
          <a:xfrm>
            <a:off x="4581128" y="6372200"/>
            <a:ext cx="36004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2" name="CuadroTexto 21"/>
          <p:cNvSpPr txBox="1"/>
          <p:nvPr/>
        </p:nvSpPr>
        <p:spPr>
          <a:xfrm>
            <a:off x="2726267" y="6697133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5" name="3140 Rectángulo"/>
          <p:cNvSpPr>
            <a:spLocks noChangeArrowheads="1"/>
          </p:cNvSpPr>
          <p:nvPr/>
        </p:nvSpPr>
        <p:spPr bwMode="auto">
          <a:xfrm>
            <a:off x="2204864" y="6580411"/>
            <a:ext cx="1800200" cy="36785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r>
              <a:rPr lang="es-MX" sz="900" dirty="0"/>
              <a:t>Se implementa acción hasta el término</a:t>
            </a:r>
          </a:p>
        </p:txBody>
      </p:sp>
      <p:sp>
        <p:nvSpPr>
          <p:cNvPr id="102" name="3140 Rectángulo"/>
          <p:cNvSpPr>
            <a:spLocks noChangeArrowheads="1"/>
          </p:cNvSpPr>
          <p:nvPr/>
        </p:nvSpPr>
        <p:spPr bwMode="auto">
          <a:xfrm>
            <a:off x="2204864" y="7236296"/>
            <a:ext cx="1800200" cy="36785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s-MX" sz="900" dirty="0"/>
              <a:t>Reporte de acciones realizadas</a:t>
            </a:r>
          </a:p>
        </p:txBody>
      </p:sp>
      <p:cxnSp>
        <p:nvCxnSpPr>
          <p:cNvPr id="106" name="64 Conector angular"/>
          <p:cNvCxnSpPr>
            <a:cxnSpLocks noChangeShapeType="1"/>
            <a:stCxn id="102" idx="2"/>
            <a:endCxn id="3109" idx="2"/>
          </p:cNvCxnSpPr>
          <p:nvPr/>
        </p:nvCxnSpPr>
        <p:spPr bwMode="auto">
          <a:xfrm rot="16200000" flipH="1">
            <a:off x="3748391" y="6960722"/>
            <a:ext cx="261120" cy="1547974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10" name="Rectangle 661"/>
          <p:cNvSpPr>
            <a:spLocks noChangeArrowheads="1"/>
          </p:cNvSpPr>
          <p:nvPr/>
        </p:nvSpPr>
        <p:spPr bwMode="auto">
          <a:xfrm>
            <a:off x="332656" y="7223844"/>
            <a:ext cx="12239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Directora y Jefes de </a:t>
            </a:r>
            <a:r>
              <a:rPr lang="es-MX" sz="900" dirty="0" smtClean="0">
                <a:latin typeface="Arial Narrow" pitchFamily="34" charset="0"/>
              </a:rPr>
              <a:t>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11" name="Rectangle 661"/>
          <p:cNvSpPr>
            <a:spLocks noChangeArrowheads="1"/>
          </p:cNvSpPr>
          <p:nvPr/>
        </p:nvSpPr>
        <p:spPr bwMode="auto">
          <a:xfrm>
            <a:off x="332656" y="5868144"/>
            <a:ext cx="12239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Directora y Jefes de </a:t>
            </a:r>
            <a:r>
              <a:rPr lang="es-MX" sz="900" dirty="0" smtClean="0">
                <a:latin typeface="Arial Narrow" pitchFamily="34" charset="0"/>
              </a:rPr>
              <a:t>Departamento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8136</TotalTime>
  <Words>242</Words>
  <Application>Microsoft Office PowerPoint</Application>
  <PresentationFormat>Presentación en pantalla (4:3)</PresentationFormat>
  <Paragraphs>51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309</cp:revision>
  <cp:lastPrinted>2012-01-20T18:46:29Z</cp:lastPrinted>
  <dcterms:created xsi:type="dcterms:W3CDTF">2003-10-28T18:20:03Z</dcterms:created>
  <dcterms:modified xsi:type="dcterms:W3CDTF">2012-04-13T17:58:51Z</dcterms:modified>
</cp:coreProperties>
</file>