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0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6" y="13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81AA4D44-B2A4-494C-B24B-365DD58B451C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Registro de Candidatos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P-ADM-41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22-09-2011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b="1" dirty="0" smtClean="0">
                <a:latin typeface="Arial Narrow" pitchFamily="34" charset="0"/>
              </a:rPr>
              <a:t> </a:t>
            </a:r>
            <a:r>
              <a:rPr lang="es-MX" sz="1000" dirty="0" smtClean="0">
                <a:latin typeface="Arial Narrow" pitchFamily="34" charset="0"/>
              </a:rPr>
              <a:t>Coadyuvar en el proceso de registro de las solicitudes de candidatos a los diferentes cargos de eleccion popular y verficacion de requerimientos y documentos de las mismas.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 dirty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1024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10243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10248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49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50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51" name="Rectangle 675"/>
          <p:cNvSpPr>
            <a:spLocks noChangeArrowheads="1"/>
          </p:cNvSpPr>
          <p:nvPr/>
        </p:nvSpPr>
        <p:spPr bwMode="auto">
          <a:xfrm>
            <a:off x="325783" y="5359415"/>
            <a:ext cx="1223963" cy="59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(Coordina)/ Interviene el personal asignado para la recepción de documentos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54" name="Rectangle 668"/>
          <p:cNvSpPr>
            <a:spLocks noChangeArrowheads="1"/>
          </p:cNvSpPr>
          <p:nvPr/>
        </p:nvSpPr>
        <p:spPr bwMode="auto">
          <a:xfrm>
            <a:off x="5382072" y="1739900"/>
            <a:ext cx="1295400" cy="40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Calendario Integral del Proceso Electoral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55" name="Rectangle 672"/>
          <p:cNvSpPr>
            <a:spLocks noChangeArrowheads="1"/>
          </p:cNvSpPr>
          <p:nvPr/>
        </p:nvSpPr>
        <p:spPr bwMode="auto">
          <a:xfrm>
            <a:off x="1719620" y="2345532"/>
            <a:ext cx="3529012" cy="3606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 programa general para la recepción de los Registros de Candidatos que contenderán a cargos de elección popular, durante los comicios que correspondan.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10256" name="AutoShape 686"/>
          <p:cNvCxnSpPr>
            <a:cxnSpLocks noChangeShapeType="1"/>
            <a:stCxn id="10255" idx="2"/>
          </p:cNvCxnSpPr>
          <p:nvPr/>
        </p:nvCxnSpPr>
        <p:spPr bwMode="auto">
          <a:xfrm>
            <a:off x="3484126" y="2706171"/>
            <a:ext cx="0" cy="1856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AutoShape 685"/>
          <p:cNvCxnSpPr>
            <a:cxnSpLocks noChangeShapeType="1"/>
          </p:cNvCxnSpPr>
          <p:nvPr/>
        </p:nvCxnSpPr>
        <p:spPr bwMode="auto">
          <a:xfrm>
            <a:off x="3466460" y="2180432"/>
            <a:ext cx="0" cy="165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55"/>
          <p:cNvSpPr>
            <a:spLocks noChangeArrowheads="1"/>
          </p:cNvSpPr>
          <p:nvPr/>
        </p:nvSpPr>
        <p:spPr bwMode="auto">
          <a:xfrm>
            <a:off x="1730326" y="2891862"/>
            <a:ext cx="3529012" cy="3839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verifica el cumplimiento de las disposiciones del Código en materia de registro de candidatos 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10259" name="Rectangle 661"/>
          <p:cNvSpPr>
            <a:spLocks noChangeArrowheads="1"/>
          </p:cNvSpPr>
          <p:nvPr/>
        </p:nvSpPr>
        <p:spPr bwMode="auto">
          <a:xfrm>
            <a:off x="333375" y="248443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10260" name="Rectangle 668"/>
          <p:cNvSpPr>
            <a:spLocks noChangeArrowheads="1"/>
          </p:cNvSpPr>
          <p:nvPr/>
        </p:nvSpPr>
        <p:spPr bwMode="auto">
          <a:xfrm>
            <a:off x="5391597" y="2066480"/>
            <a:ext cx="1295400" cy="918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 Narrow" pitchFamily="34" charset="0"/>
              </a:rPr>
              <a:t>Integración de </a:t>
            </a:r>
            <a:r>
              <a:rPr lang="es-MX" sz="800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s-MX" sz="800" dirty="0" smtClean="0">
                <a:solidFill>
                  <a:srgbClr val="FF0000"/>
                </a:solidFill>
                <a:latin typeface="Arial Narrow" pitchFamily="34" charset="0"/>
              </a:rPr>
              <a:t>xpediente y proyecto preliminar sobre la estrategia de implementación. Interviene la Secretaría Ejecutiva, Dirección General , Dirección Jurídica  y Dirección de Informática.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10261" name="Rectangle 661"/>
          <p:cNvSpPr>
            <a:spLocks noChangeArrowheads="1"/>
          </p:cNvSpPr>
          <p:nvPr/>
        </p:nvSpPr>
        <p:spPr bwMode="auto">
          <a:xfrm>
            <a:off x="333375" y="1734741"/>
            <a:ext cx="1223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5" name="17 Rectángulo"/>
          <p:cNvSpPr>
            <a:spLocks noChangeArrowheads="1"/>
          </p:cNvSpPr>
          <p:nvPr/>
        </p:nvSpPr>
        <p:spPr bwMode="auto">
          <a:xfrm>
            <a:off x="1711362" y="4765298"/>
            <a:ext cx="3529012" cy="344443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es-ES" sz="800" dirty="0">
                <a:latin typeface="Arial Narrow" pitchFamily="34" charset="0"/>
              </a:rPr>
              <a:t>S</a:t>
            </a:r>
            <a:r>
              <a:rPr lang="es-ES_tradnl" sz="800" dirty="0">
                <a:latin typeface="Arial Narrow" pitchFamily="34" charset="0"/>
              </a:rPr>
              <a:t>e reciben solicitudes de registro </a:t>
            </a:r>
            <a:r>
              <a:rPr lang="es-ES_tradnl" sz="800" dirty="0" smtClean="0">
                <a:latin typeface="Arial Narrow" pitchFamily="34" charset="0"/>
              </a:rPr>
              <a:t>de candidatos, </a:t>
            </a:r>
            <a:r>
              <a:rPr lang="es-ES_tradnl" sz="800" dirty="0">
                <a:latin typeface="Arial Narrow" pitchFamily="34" charset="0"/>
              </a:rPr>
              <a:t>se </a:t>
            </a:r>
            <a:r>
              <a:rPr lang="es-ES_tradnl" sz="800" dirty="0" smtClean="0">
                <a:latin typeface="Arial Narrow" pitchFamily="34" charset="0"/>
              </a:rPr>
              <a:t>revisan requisitos y documentos anexos. </a:t>
            </a:r>
            <a:r>
              <a:rPr lang="es-ES_tradnl" sz="800" dirty="0"/>
              <a:t>	</a:t>
            </a:r>
          </a:p>
        </p:txBody>
      </p:sp>
      <p:sp>
        <p:nvSpPr>
          <p:cNvPr id="36" name="17 Rectángulo"/>
          <p:cNvSpPr>
            <a:spLocks noChangeArrowheads="1"/>
          </p:cNvSpPr>
          <p:nvPr/>
        </p:nvSpPr>
        <p:spPr bwMode="auto">
          <a:xfrm>
            <a:off x="1702031" y="6133055"/>
            <a:ext cx="1473622" cy="95934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</a:t>
            </a:r>
            <a:r>
              <a:rPr lang="es-ES_tradnl" sz="800" dirty="0">
                <a:latin typeface="Arial Narrow" pitchFamily="34" charset="0"/>
              </a:rPr>
              <a:t>envía </a:t>
            </a:r>
            <a:r>
              <a:rPr lang="es-ES_tradnl" sz="800" dirty="0" smtClean="0">
                <a:latin typeface="Arial Narrow" pitchFamily="34" charset="0"/>
              </a:rPr>
              <a:t>resultados de la recepción de la documentación a la SE a fin de que proceda conforme a derecho, y en su caso, se sometan a consideración del Consejo General para su aprobación y registro.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7" name="17 Rectángulo"/>
          <p:cNvSpPr>
            <a:spLocks noChangeArrowheads="1"/>
          </p:cNvSpPr>
          <p:nvPr/>
        </p:nvSpPr>
        <p:spPr bwMode="auto">
          <a:xfrm>
            <a:off x="3781692" y="6133055"/>
            <a:ext cx="1513125" cy="7790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En el supuesto de que existan observaciones, inconsistencias o irregularidades en la documentación, se  comunica a la SE a fin de que proceda conforme a derecho corresponda.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39" name="AutoShape 76"/>
          <p:cNvCxnSpPr>
            <a:cxnSpLocks noChangeShapeType="1"/>
          </p:cNvCxnSpPr>
          <p:nvPr/>
        </p:nvCxnSpPr>
        <p:spPr bwMode="auto">
          <a:xfrm>
            <a:off x="3441037" y="5933034"/>
            <a:ext cx="1043483" cy="144462"/>
          </a:xfrm>
          <a:prstGeom prst="bentConnector3">
            <a:avLst>
              <a:gd name="adj1" fmla="val 10038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AutoShape 55"/>
          <p:cNvCxnSpPr>
            <a:cxnSpLocks noChangeShapeType="1"/>
          </p:cNvCxnSpPr>
          <p:nvPr/>
        </p:nvCxnSpPr>
        <p:spPr bwMode="auto">
          <a:xfrm rot="10800000" flipV="1">
            <a:off x="2348880" y="5931991"/>
            <a:ext cx="1090250" cy="144463"/>
          </a:xfrm>
          <a:prstGeom prst="bentConnector3">
            <a:avLst>
              <a:gd name="adj1" fmla="val 9979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AutoShape 686"/>
          <p:cNvCxnSpPr>
            <a:cxnSpLocks noChangeShapeType="1"/>
          </p:cNvCxnSpPr>
          <p:nvPr/>
        </p:nvCxnSpPr>
        <p:spPr bwMode="auto">
          <a:xfrm>
            <a:off x="2373660" y="7105636"/>
            <a:ext cx="0" cy="215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AutoShape 686"/>
          <p:cNvCxnSpPr>
            <a:cxnSpLocks noChangeShapeType="1"/>
          </p:cNvCxnSpPr>
          <p:nvPr/>
        </p:nvCxnSpPr>
        <p:spPr bwMode="auto">
          <a:xfrm>
            <a:off x="4538254" y="6912080"/>
            <a:ext cx="0" cy="18032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AutoShape 74"/>
          <p:cNvSpPr>
            <a:spLocks noChangeArrowheads="1"/>
          </p:cNvSpPr>
          <p:nvPr/>
        </p:nvSpPr>
        <p:spPr bwMode="auto">
          <a:xfrm>
            <a:off x="3332293" y="7434900"/>
            <a:ext cx="217488" cy="217488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800" dirty="0"/>
              <a:t>1</a:t>
            </a:r>
            <a:endParaRPr lang="es-ES" sz="800" dirty="0"/>
          </a:p>
        </p:txBody>
      </p:sp>
      <p:cxnSp>
        <p:nvCxnSpPr>
          <p:cNvPr id="58" name="AutoShape 686"/>
          <p:cNvCxnSpPr>
            <a:cxnSpLocks noChangeShapeType="1"/>
          </p:cNvCxnSpPr>
          <p:nvPr/>
        </p:nvCxnSpPr>
        <p:spPr bwMode="auto">
          <a:xfrm>
            <a:off x="1898529" y="6004223"/>
            <a:ext cx="37886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AutoShape 74"/>
          <p:cNvSpPr>
            <a:spLocks noChangeArrowheads="1"/>
          </p:cNvSpPr>
          <p:nvPr/>
        </p:nvSpPr>
        <p:spPr bwMode="auto">
          <a:xfrm>
            <a:off x="1697567" y="5935601"/>
            <a:ext cx="164048" cy="125017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700" dirty="0"/>
              <a:t>1</a:t>
            </a:r>
            <a:endParaRPr lang="es-ES" sz="700" dirty="0"/>
          </a:p>
        </p:txBody>
      </p:sp>
      <p:sp>
        <p:nvSpPr>
          <p:cNvPr id="40" name="18 Rectángulo"/>
          <p:cNvSpPr>
            <a:spLocks noChangeArrowheads="1"/>
          </p:cNvSpPr>
          <p:nvPr/>
        </p:nvSpPr>
        <p:spPr bwMode="auto">
          <a:xfrm>
            <a:off x="1711362" y="1739900"/>
            <a:ext cx="3537270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electorales aplicables </a:t>
            </a:r>
            <a:r>
              <a:rPr lang="es-ES_tradnl" sz="800" dirty="0" smtClean="0">
                <a:latin typeface="Arial Narrow" pitchFamily="34" charset="0"/>
              </a:rPr>
              <a:t>del </a:t>
            </a:r>
            <a:r>
              <a:rPr lang="es-ES_tradnl" sz="800" dirty="0">
                <a:latin typeface="Arial Narrow" pitchFamily="34" charset="0"/>
              </a:rPr>
              <a:t>estado de </a:t>
            </a:r>
            <a:r>
              <a:rPr lang="es-ES_tradnl" sz="800" dirty="0" smtClean="0">
                <a:latin typeface="Arial Narrow" pitchFamily="34" charset="0"/>
              </a:rPr>
              <a:t>Jalisco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46" name="AutoShape 686"/>
          <p:cNvCxnSpPr>
            <a:cxnSpLocks noChangeShapeType="1"/>
          </p:cNvCxnSpPr>
          <p:nvPr/>
        </p:nvCxnSpPr>
        <p:spPr bwMode="auto">
          <a:xfrm>
            <a:off x="3494832" y="4449779"/>
            <a:ext cx="0" cy="210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12 Conector recto"/>
          <p:cNvCxnSpPr/>
          <p:nvPr/>
        </p:nvCxnSpPr>
        <p:spPr bwMode="auto">
          <a:xfrm>
            <a:off x="3495978" y="5794797"/>
            <a:ext cx="1908" cy="138237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Rectangle 661"/>
          <p:cNvSpPr>
            <a:spLocks noChangeArrowheads="1"/>
          </p:cNvSpPr>
          <p:nvPr/>
        </p:nvSpPr>
        <p:spPr bwMode="auto">
          <a:xfrm>
            <a:off x="316258" y="2436622"/>
            <a:ext cx="1223963" cy="17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6" name="Rectangle 661"/>
          <p:cNvSpPr>
            <a:spLocks noChangeArrowheads="1"/>
          </p:cNvSpPr>
          <p:nvPr/>
        </p:nvSpPr>
        <p:spPr bwMode="auto">
          <a:xfrm>
            <a:off x="325784" y="2891861"/>
            <a:ext cx="1223963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7" name="Rectangle 661"/>
          <p:cNvSpPr>
            <a:spLocks noChangeArrowheads="1"/>
          </p:cNvSpPr>
          <p:nvPr/>
        </p:nvSpPr>
        <p:spPr bwMode="auto">
          <a:xfrm>
            <a:off x="306735" y="4696157"/>
            <a:ext cx="1223963" cy="63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(Coordina)/ Interviene el personal asignado para la recepción de documentos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0" name="Rectangle 668"/>
          <p:cNvSpPr>
            <a:spLocks noChangeArrowheads="1"/>
          </p:cNvSpPr>
          <p:nvPr/>
        </p:nvSpPr>
        <p:spPr bwMode="auto">
          <a:xfrm>
            <a:off x="5391597" y="2925915"/>
            <a:ext cx="1295400" cy="5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 Narrow" pitchFamily="34" charset="0"/>
              </a:rPr>
              <a:t>Documento final con la Estrategia Operativa de la recepción de solicitudes de candidatos para el proceso electoral local/ P-ADM-15</a:t>
            </a:r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61" name="Rectangle 668"/>
          <p:cNvSpPr>
            <a:spLocks noChangeArrowheads="1"/>
          </p:cNvSpPr>
          <p:nvPr/>
        </p:nvSpPr>
        <p:spPr bwMode="auto">
          <a:xfrm>
            <a:off x="5391597" y="4731040"/>
            <a:ext cx="1295400" cy="4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Formatos de solicitud de Registro de Candidatos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" name="Oval 34"/>
          <p:cNvSpPr>
            <a:spLocks noChangeArrowheads="1"/>
          </p:cNvSpPr>
          <p:nvPr/>
        </p:nvSpPr>
        <p:spPr bwMode="auto">
          <a:xfrm>
            <a:off x="2122041" y="7364480"/>
            <a:ext cx="503237" cy="2879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3" name="17 Rectángulo"/>
          <p:cNvSpPr>
            <a:spLocks noChangeArrowheads="1"/>
          </p:cNvSpPr>
          <p:nvPr/>
        </p:nvSpPr>
        <p:spPr bwMode="auto">
          <a:xfrm>
            <a:off x="1735345" y="5350401"/>
            <a:ext cx="3529012" cy="434262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es-ES" sz="800" dirty="0" smtClean="0">
                <a:latin typeface="Arial Narrow" pitchFamily="34" charset="0"/>
              </a:rPr>
              <a:t>En su caso, se reciben las solicitudes de Sustitución de Registro de Candidatos, </a:t>
            </a:r>
            <a:r>
              <a:rPr lang="es-ES_tradnl" sz="800" dirty="0">
                <a:latin typeface="Arial Narrow" pitchFamily="34" charset="0"/>
              </a:rPr>
              <a:t>se revisan requisitos y documentos anexos. </a:t>
            </a:r>
            <a:r>
              <a:rPr lang="es-ES_tradnl" sz="800" dirty="0"/>
              <a:t>		</a:t>
            </a:r>
          </a:p>
        </p:txBody>
      </p:sp>
      <p:cxnSp>
        <p:nvCxnSpPr>
          <p:cNvPr id="44" name="AutoShape 686"/>
          <p:cNvCxnSpPr>
            <a:cxnSpLocks noChangeShapeType="1"/>
          </p:cNvCxnSpPr>
          <p:nvPr/>
        </p:nvCxnSpPr>
        <p:spPr bwMode="auto">
          <a:xfrm>
            <a:off x="3509748" y="5109741"/>
            <a:ext cx="0" cy="210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1 Rectángulo"/>
          <p:cNvSpPr/>
          <p:nvPr/>
        </p:nvSpPr>
        <p:spPr>
          <a:xfrm>
            <a:off x="5400700" y="5408603"/>
            <a:ext cx="1319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>
                <a:latin typeface="Arial Narrow" pitchFamily="34" charset="0"/>
              </a:rPr>
              <a:t>Formatos de </a:t>
            </a:r>
            <a:r>
              <a:rPr lang="es-MX" sz="900" dirty="0" smtClean="0">
                <a:latin typeface="Arial Narrow" pitchFamily="34" charset="0"/>
              </a:rPr>
              <a:t>sustitución de  Registro </a:t>
            </a:r>
            <a:r>
              <a:rPr lang="es-MX" sz="900" dirty="0">
                <a:latin typeface="Arial Narrow" pitchFamily="34" charset="0"/>
              </a:rPr>
              <a:t>de </a:t>
            </a:r>
            <a:r>
              <a:rPr lang="es-MX" sz="900" dirty="0" smtClean="0">
                <a:latin typeface="Arial Narrow" pitchFamily="34" charset="0"/>
              </a:rPr>
              <a:t>Candidatos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2" name="51 Rectángulo"/>
          <p:cNvSpPr/>
          <p:nvPr/>
        </p:nvSpPr>
        <p:spPr>
          <a:xfrm>
            <a:off x="5382072" y="6190410"/>
            <a:ext cx="131906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00" dirty="0">
                <a:latin typeface="Arial Narrow" pitchFamily="34" charset="0"/>
              </a:rPr>
              <a:t>Formatos de </a:t>
            </a:r>
            <a:r>
              <a:rPr lang="es-MX" sz="900" dirty="0" smtClean="0">
                <a:latin typeface="Arial Narrow" pitchFamily="34" charset="0"/>
              </a:rPr>
              <a:t>Observaciones y Requerimientos derivados de las solicitudes de Registro de Candidatos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4" name="Rectangle 655"/>
          <p:cNvSpPr>
            <a:spLocks noChangeArrowheads="1"/>
          </p:cNvSpPr>
          <p:nvPr/>
        </p:nvSpPr>
        <p:spPr bwMode="auto">
          <a:xfrm>
            <a:off x="1719620" y="3486460"/>
            <a:ext cx="3529012" cy="3323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los Lineamientos Particulares </a:t>
            </a:r>
            <a:r>
              <a:rPr lang="es-ES" sz="800" dirty="0" smtClean="0">
                <a:latin typeface="Arial Narrow" pitchFamily="34" charset="0"/>
              </a:rPr>
              <a:t>y formatos de Registro </a:t>
            </a:r>
            <a:r>
              <a:rPr lang="es-ES" sz="800" dirty="0" smtClean="0">
                <a:latin typeface="Arial Narrow" pitchFamily="34" charset="0"/>
              </a:rPr>
              <a:t>de Candidatos durante el proceso electoral local aprobados por el CG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62" name="AutoShape 686"/>
          <p:cNvCxnSpPr>
            <a:cxnSpLocks noChangeShapeType="1"/>
          </p:cNvCxnSpPr>
          <p:nvPr/>
        </p:nvCxnSpPr>
        <p:spPr bwMode="auto">
          <a:xfrm>
            <a:off x="3497886" y="3275856"/>
            <a:ext cx="3930" cy="21951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Rectangle 661"/>
          <p:cNvSpPr>
            <a:spLocks noChangeArrowheads="1"/>
          </p:cNvSpPr>
          <p:nvPr/>
        </p:nvSpPr>
        <p:spPr bwMode="auto">
          <a:xfrm>
            <a:off x="333375" y="3508140"/>
            <a:ext cx="1223963" cy="28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Director/Secretaría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668"/>
          <p:cNvSpPr>
            <a:spLocks noChangeArrowheads="1"/>
          </p:cNvSpPr>
          <p:nvPr/>
        </p:nvSpPr>
        <p:spPr bwMode="auto">
          <a:xfrm>
            <a:off x="5379765" y="3592534"/>
            <a:ext cx="1295400" cy="35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Oficio/Memorándum enviado por la SE.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7" name="Rectangle 675"/>
          <p:cNvSpPr>
            <a:spLocks noChangeArrowheads="1"/>
          </p:cNvSpPr>
          <p:nvPr/>
        </p:nvSpPr>
        <p:spPr bwMode="auto">
          <a:xfrm>
            <a:off x="344834" y="6133055"/>
            <a:ext cx="1223963" cy="597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(Coordina)/ Interviene el personal asignado para la recepción de documentos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8" name="Rectangle 655"/>
          <p:cNvSpPr>
            <a:spLocks noChangeArrowheads="1"/>
          </p:cNvSpPr>
          <p:nvPr/>
        </p:nvSpPr>
        <p:spPr bwMode="auto">
          <a:xfrm>
            <a:off x="1745242" y="4048539"/>
            <a:ext cx="3529012" cy="3794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remiten formatos de solicitud de Registro de Candidatos, Sustitución de Registro de Candidatos e Instructivo de llenado a los partidos políticos. En su caso, se adjuntan Formatos de Escritos que correspondan.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69" name="AutoShape 686"/>
          <p:cNvCxnSpPr>
            <a:cxnSpLocks noChangeShapeType="1"/>
          </p:cNvCxnSpPr>
          <p:nvPr/>
        </p:nvCxnSpPr>
        <p:spPr bwMode="auto">
          <a:xfrm>
            <a:off x="3494832" y="3838193"/>
            <a:ext cx="0" cy="210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Rectangle 661"/>
          <p:cNvSpPr>
            <a:spLocks noChangeArrowheads="1"/>
          </p:cNvSpPr>
          <p:nvPr/>
        </p:nvSpPr>
        <p:spPr bwMode="auto">
          <a:xfrm>
            <a:off x="333374" y="4048538"/>
            <a:ext cx="1223963" cy="449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en coordinación con personal de Secretaría Ejecutiva.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71" name="Rectangle 668"/>
          <p:cNvSpPr>
            <a:spLocks noChangeArrowheads="1"/>
          </p:cNvSpPr>
          <p:nvPr/>
        </p:nvSpPr>
        <p:spPr bwMode="auto">
          <a:xfrm>
            <a:off x="5412532" y="4115431"/>
            <a:ext cx="1295400" cy="24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emitido por la SE.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1" name="17 Rectángulo"/>
          <p:cNvSpPr>
            <a:spLocks noChangeArrowheads="1"/>
          </p:cNvSpPr>
          <p:nvPr/>
        </p:nvSpPr>
        <p:spPr bwMode="auto">
          <a:xfrm>
            <a:off x="3781692" y="7213586"/>
            <a:ext cx="1513125" cy="6601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recibe y verifica  documentación a fin de solventar observaciones, inconsistencias o irregularidades. Se informa a la SE sobre el resultado de la misma.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93" name="AutoShape 686"/>
          <p:cNvCxnSpPr>
            <a:cxnSpLocks noChangeShapeType="1"/>
          </p:cNvCxnSpPr>
          <p:nvPr/>
        </p:nvCxnSpPr>
        <p:spPr bwMode="auto">
          <a:xfrm flipH="1">
            <a:off x="3588287" y="7547471"/>
            <a:ext cx="19340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5562</TotalTime>
  <Words>489</Words>
  <Application>Microsoft Office PowerPoint</Application>
  <PresentationFormat>Presentación en pantalla (4:3)</PresentationFormat>
  <Paragraphs>47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310</cp:revision>
  <cp:lastPrinted>2012-01-11T15:58:47Z</cp:lastPrinted>
  <dcterms:created xsi:type="dcterms:W3CDTF">2003-10-28T18:20:03Z</dcterms:created>
  <dcterms:modified xsi:type="dcterms:W3CDTF">2012-01-12T01:44:29Z</dcterms:modified>
</cp:coreProperties>
</file>