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700000"/>
    <a:srgbClr val="800000"/>
    <a:srgbClr val="FF0000"/>
    <a:srgbClr val="CCCCFF"/>
    <a:srgbClr val="CCFFFF"/>
    <a:srgbClr val="F6960A"/>
    <a:srgbClr val="F8B34E"/>
    <a:srgbClr val="FAFE5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34B9B51-3C90-4AC3-8022-B26A0B2CB8C3}" type="datetimeFigureOut">
              <a:rPr lang="es-ES"/>
              <a:pPr/>
              <a:t>08/05/2012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smtClean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9545D30-0FAD-4999-B81E-A4731EE88894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Marcador de imagen d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8" name="Marcador de nota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S" smtClean="0">
              <a:ea typeface="ＭＳ Ｐゴシック" pitchFamily="34" charset="-128"/>
            </a:endParaRPr>
          </a:p>
        </p:txBody>
      </p:sp>
      <p:sp>
        <p:nvSpPr>
          <p:cNvPr id="4099" name="Marcador de número de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DC7EDA2-A8EA-4B0F-AFFC-3D9F1711C4C2}" type="slidenum">
              <a:rPr lang="es-ES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"/>
          <p:cNvSpPr>
            <a:spLocks noChangeArrowheads="1"/>
          </p:cNvSpPr>
          <p:nvPr userDrawn="1"/>
        </p:nvSpPr>
        <p:spPr bwMode="auto">
          <a:xfrm>
            <a:off x="0" y="6784975"/>
            <a:ext cx="9144000" cy="73025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100000">
                <a:srgbClr val="F8B34E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027" name="Rectangle 11"/>
          <p:cNvSpPr>
            <a:spLocks noChangeArrowheads="1"/>
          </p:cNvSpPr>
          <p:nvPr userDrawn="1"/>
        </p:nvSpPr>
        <p:spPr bwMode="auto">
          <a:xfrm>
            <a:off x="0" y="0"/>
            <a:ext cx="4572000" cy="549275"/>
          </a:xfrm>
          <a:prstGeom prst="rect">
            <a:avLst/>
          </a:prstGeom>
          <a:noFill/>
          <a:ln w="28575">
            <a:solidFill>
              <a:srgbClr val="5F5F5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028" name="Rectangle 12"/>
          <p:cNvSpPr>
            <a:spLocks noChangeArrowheads="1"/>
          </p:cNvSpPr>
          <p:nvPr userDrawn="1"/>
        </p:nvSpPr>
        <p:spPr bwMode="auto">
          <a:xfrm>
            <a:off x="4572000" y="0"/>
            <a:ext cx="4572000" cy="549275"/>
          </a:xfrm>
          <a:prstGeom prst="rect">
            <a:avLst/>
          </a:prstGeom>
          <a:noFill/>
          <a:ln w="28575">
            <a:solidFill>
              <a:srgbClr val="5F5F5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029" name="Rectangle 17"/>
          <p:cNvSpPr>
            <a:spLocks noChangeArrowheads="1"/>
          </p:cNvSpPr>
          <p:nvPr userDrawn="1"/>
        </p:nvSpPr>
        <p:spPr bwMode="auto">
          <a:xfrm>
            <a:off x="395288" y="549275"/>
            <a:ext cx="8424862" cy="144463"/>
          </a:xfrm>
          <a:prstGeom prst="rect">
            <a:avLst/>
          </a:prstGeom>
          <a:gradFill rotWithShape="1">
            <a:gsLst>
              <a:gs pos="0">
                <a:srgbClr val="F8B34E">
                  <a:alpha val="29999"/>
                </a:srgbClr>
              </a:gs>
              <a:gs pos="100000">
                <a:srgbClr val="FF00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pic>
        <p:nvPicPr>
          <p:cNvPr id="1030" name="Imagen 1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50825" y="71438"/>
            <a:ext cx="1800225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84"/>
          <p:cNvSpPr txBox="1">
            <a:spLocks noChangeArrowheads="1"/>
          </p:cNvSpPr>
          <p:nvPr/>
        </p:nvSpPr>
        <p:spPr bwMode="auto">
          <a:xfrm>
            <a:off x="2413000" y="136525"/>
            <a:ext cx="2159000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079500" indent="-1079500" algn="r">
              <a:lnSpc>
                <a:spcPct val="90000"/>
              </a:lnSpc>
              <a:spcBef>
                <a:spcPct val="50000"/>
              </a:spcBef>
            </a:pPr>
            <a:r>
              <a:rPr lang="es-MX" b="1" dirty="0"/>
              <a:t>MAP-ADM-02</a:t>
            </a:r>
          </a:p>
        </p:txBody>
      </p:sp>
      <p:sp>
        <p:nvSpPr>
          <p:cNvPr id="3074" name="Text Box 11"/>
          <p:cNvSpPr txBox="1">
            <a:spLocks noChangeArrowheads="1"/>
          </p:cNvSpPr>
          <p:nvPr/>
        </p:nvSpPr>
        <p:spPr bwMode="auto">
          <a:xfrm>
            <a:off x="4643438" y="116632"/>
            <a:ext cx="4500562" cy="521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079500" indent="-1079500">
              <a:lnSpc>
                <a:spcPct val="90000"/>
              </a:lnSpc>
              <a:spcBef>
                <a:spcPct val="50000"/>
              </a:spcBef>
            </a:pPr>
            <a:r>
              <a:rPr lang="es-MX" b="1" dirty="0"/>
              <a:t>Proceso: </a:t>
            </a:r>
            <a:r>
              <a:rPr lang="es-MX" sz="1300" b="1" dirty="0"/>
              <a:t>Capacitación electoral  y </a:t>
            </a:r>
            <a:r>
              <a:rPr lang="es-MX" sz="1300" b="1" dirty="0" smtClean="0"/>
              <a:t>Educación Cívica</a:t>
            </a:r>
            <a:endParaRPr lang="es-MX" sz="1300" b="1" dirty="0"/>
          </a:p>
        </p:txBody>
      </p:sp>
      <p:sp>
        <p:nvSpPr>
          <p:cNvPr id="3075" name="Text Box 12"/>
          <p:cNvSpPr txBox="1">
            <a:spLocks noChangeArrowheads="1"/>
          </p:cNvSpPr>
          <p:nvPr/>
        </p:nvSpPr>
        <p:spPr bwMode="auto">
          <a:xfrm>
            <a:off x="34925" y="836613"/>
            <a:ext cx="1728788" cy="1296987"/>
          </a:xfrm>
          <a:prstGeom prst="rect">
            <a:avLst/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88900" indent="-88900" algn="ctr">
              <a:lnSpc>
                <a:spcPct val="80000"/>
              </a:lnSpc>
              <a:spcBef>
                <a:spcPct val="50000"/>
              </a:spcBef>
            </a:pPr>
            <a:r>
              <a:rPr lang="es-MX" sz="1200" b="1"/>
              <a:t>HERRAMIENTAS</a:t>
            </a:r>
          </a:p>
          <a:p>
            <a:pPr marL="88900" indent="-8890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s-MX" sz="1100"/>
              <a:t> Material didáctico y de apoyo.</a:t>
            </a:r>
          </a:p>
          <a:p>
            <a:pPr marL="88900" indent="-8890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s-MX" sz="1100"/>
              <a:t>Bienes muebles</a:t>
            </a:r>
          </a:p>
          <a:p>
            <a:pPr marL="88900" indent="-8890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s-ES" sz="1100"/>
              <a:t>C</a:t>
            </a:r>
            <a:r>
              <a:rPr lang="es-MX" sz="1100"/>
              <a:t>omputadora </a:t>
            </a:r>
          </a:p>
          <a:p>
            <a:pPr marL="88900" indent="-8890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r>
              <a:rPr lang="es-MX" sz="1100"/>
              <a:t>internet</a:t>
            </a:r>
          </a:p>
          <a:p>
            <a:pPr marL="88900" indent="-88900">
              <a:lnSpc>
                <a:spcPct val="80000"/>
              </a:lnSpc>
              <a:spcBef>
                <a:spcPct val="50000"/>
              </a:spcBef>
            </a:pPr>
            <a:endParaRPr lang="es-MX" sz="1100"/>
          </a:p>
        </p:txBody>
      </p:sp>
      <p:sp>
        <p:nvSpPr>
          <p:cNvPr id="3076" name="Text Box 20"/>
          <p:cNvSpPr txBox="1">
            <a:spLocks noChangeArrowheads="1"/>
          </p:cNvSpPr>
          <p:nvPr/>
        </p:nvSpPr>
        <p:spPr bwMode="auto">
          <a:xfrm>
            <a:off x="34925" y="2636838"/>
            <a:ext cx="1728788" cy="1655762"/>
          </a:xfrm>
          <a:prstGeom prst="rect">
            <a:avLst/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marL="88900" indent="-88900" algn="ctr">
              <a:spcBef>
                <a:spcPts val="300"/>
              </a:spcBef>
            </a:pPr>
            <a:r>
              <a:rPr lang="es-MX" sz="1100" b="1"/>
              <a:t>ENTRADAS</a:t>
            </a:r>
          </a:p>
          <a:p>
            <a:pPr marL="88900" indent="-88900">
              <a:spcBef>
                <a:spcPts val="300"/>
              </a:spcBef>
              <a:buFontTx/>
              <a:buChar char="•"/>
            </a:pPr>
            <a:r>
              <a:rPr lang="es-MX" sz="1100"/>
              <a:t>Constitución del Estado de Jalisco</a:t>
            </a:r>
          </a:p>
          <a:p>
            <a:pPr marL="88900" indent="-88900">
              <a:spcBef>
                <a:spcPts val="300"/>
              </a:spcBef>
              <a:buFontTx/>
              <a:buChar char="•"/>
            </a:pPr>
            <a:r>
              <a:rPr lang="es-MX" sz="1100"/>
              <a:t>Código Electoral</a:t>
            </a:r>
          </a:p>
          <a:p>
            <a:pPr marL="88900" indent="-88900">
              <a:spcBef>
                <a:spcPts val="300"/>
              </a:spcBef>
              <a:buFontTx/>
              <a:buChar char="•"/>
            </a:pPr>
            <a:r>
              <a:rPr lang="es-MX" sz="1100"/>
              <a:t>Reglamento Interior</a:t>
            </a:r>
          </a:p>
          <a:p>
            <a:pPr marL="88900" indent="-88900">
              <a:spcBef>
                <a:spcPts val="300"/>
              </a:spcBef>
              <a:buFontTx/>
              <a:buChar char="•"/>
            </a:pPr>
            <a:r>
              <a:rPr lang="es-MX" sz="1100"/>
              <a:t>Manuales y Guías</a:t>
            </a:r>
          </a:p>
          <a:p>
            <a:pPr marL="88900" indent="-88900">
              <a:spcBef>
                <a:spcPts val="300"/>
              </a:spcBef>
              <a:buFontTx/>
              <a:buChar char="•"/>
            </a:pPr>
            <a:r>
              <a:rPr lang="es-ES" sz="1100"/>
              <a:t>P</a:t>
            </a:r>
            <a:r>
              <a:rPr lang="es-MX" sz="1100"/>
              <a:t>rograma anual de actividades</a:t>
            </a:r>
          </a:p>
        </p:txBody>
      </p:sp>
      <p:sp>
        <p:nvSpPr>
          <p:cNvPr id="3077" name="Text Box 14"/>
          <p:cNvSpPr txBox="1">
            <a:spLocks noChangeArrowheads="1"/>
          </p:cNvSpPr>
          <p:nvPr/>
        </p:nvSpPr>
        <p:spPr bwMode="auto">
          <a:xfrm>
            <a:off x="7235825" y="836613"/>
            <a:ext cx="1873250" cy="1974850"/>
          </a:xfrm>
          <a:prstGeom prst="rect">
            <a:avLst/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88900" indent="-88900" algn="ctr">
              <a:spcBef>
                <a:spcPct val="50000"/>
              </a:spcBef>
            </a:pPr>
            <a:r>
              <a:rPr lang="es-MX" sz="1100" b="1" dirty="0"/>
              <a:t>PERSONAL</a:t>
            </a:r>
          </a:p>
          <a:p>
            <a:pPr marL="88900" indent="-88900">
              <a:spcBef>
                <a:spcPct val="50000"/>
              </a:spcBef>
              <a:buFont typeface="Arial" pitchFamily="34" charset="0"/>
              <a:buChar char="•"/>
            </a:pPr>
            <a:r>
              <a:rPr lang="es-MX" sz="1100" dirty="0"/>
              <a:t>Jefes de Área</a:t>
            </a:r>
          </a:p>
          <a:p>
            <a:pPr marL="88900" indent="-88900">
              <a:spcBef>
                <a:spcPct val="50000"/>
              </a:spcBef>
              <a:buFont typeface="Arial" pitchFamily="34" charset="0"/>
              <a:buChar char="•"/>
            </a:pPr>
            <a:r>
              <a:rPr lang="es-MX" sz="1100" dirty="0"/>
              <a:t>Coordinadores Técnicos</a:t>
            </a:r>
          </a:p>
          <a:p>
            <a:pPr marL="88900" indent="-88900">
              <a:spcBef>
                <a:spcPct val="50000"/>
              </a:spcBef>
              <a:buFont typeface="Arial" pitchFamily="34" charset="0"/>
              <a:buChar char="•"/>
            </a:pPr>
            <a:r>
              <a:rPr lang="es-MX" sz="1100" dirty="0"/>
              <a:t>Secretaria</a:t>
            </a:r>
          </a:p>
          <a:p>
            <a:pPr marL="88900" indent="-88900">
              <a:spcBef>
                <a:spcPct val="50000"/>
              </a:spcBef>
              <a:buFont typeface="Arial" pitchFamily="34" charset="0"/>
              <a:buChar char="•"/>
            </a:pPr>
            <a:r>
              <a:rPr lang="es-MX" sz="1100" dirty="0" smtClean="0"/>
              <a:t>Directores de Área</a:t>
            </a:r>
          </a:p>
          <a:p>
            <a:pPr marL="88900" indent="-88900">
              <a:spcBef>
                <a:spcPct val="50000"/>
              </a:spcBef>
              <a:buFont typeface="Arial" pitchFamily="34" charset="0"/>
              <a:buChar char="•"/>
            </a:pPr>
            <a:r>
              <a:rPr lang="es-MX" sz="1100" dirty="0" smtClean="0"/>
              <a:t>Coordinadores Distritales y Municipales</a:t>
            </a:r>
          </a:p>
          <a:p>
            <a:pPr marL="88900" indent="-88900">
              <a:spcBef>
                <a:spcPct val="50000"/>
              </a:spcBef>
              <a:buFont typeface="Arial" pitchFamily="34" charset="0"/>
              <a:buChar char="•"/>
            </a:pPr>
            <a:r>
              <a:rPr lang="es-MX" sz="1100" dirty="0" smtClean="0"/>
              <a:t>CAES</a:t>
            </a:r>
            <a:endParaRPr lang="es-MX" sz="1100" dirty="0"/>
          </a:p>
        </p:txBody>
      </p:sp>
      <p:sp>
        <p:nvSpPr>
          <p:cNvPr id="3078" name="Text Box 22"/>
          <p:cNvSpPr txBox="1">
            <a:spLocks noChangeArrowheads="1"/>
          </p:cNvSpPr>
          <p:nvPr/>
        </p:nvSpPr>
        <p:spPr bwMode="auto">
          <a:xfrm>
            <a:off x="7164388" y="3213100"/>
            <a:ext cx="1943100" cy="1368425"/>
          </a:xfrm>
          <a:prstGeom prst="rect">
            <a:avLst/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marL="88900" indent="-88900" algn="ctr">
              <a:spcBef>
                <a:spcPts val="300"/>
              </a:spcBef>
            </a:pPr>
            <a:r>
              <a:rPr lang="es-MX" sz="1100" b="1"/>
              <a:t>SALIDAS</a:t>
            </a:r>
          </a:p>
          <a:p>
            <a:pPr marL="88900" indent="-88900">
              <a:spcBef>
                <a:spcPts val="300"/>
              </a:spcBef>
              <a:buFontTx/>
              <a:buChar char="•"/>
            </a:pPr>
            <a:r>
              <a:rPr lang="es-MX" sz="1100"/>
              <a:t>Reportes semanales, finales, informes mensuales y anuales.</a:t>
            </a:r>
          </a:p>
          <a:p>
            <a:pPr marL="88900" indent="-88900">
              <a:spcBef>
                <a:spcPts val="300"/>
              </a:spcBef>
              <a:buFontTx/>
              <a:buChar char="•"/>
            </a:pPr>
            <a:r>
              <a:rPr lang="es-MX" sz="1100"/>
              <a:t>Numeralias</a:t>
            </a:r>
          </a:p>
          <a:p>
            <a:pPr marL="88900" indent="-88900">
              <a:spcBef>
                <a:spcPts val="300"/>
              </a:spcBef>
              <a:buFontTx/>
              <a:buChar char="•"/>
            </a:pPr>
            <a:r>
              <a:rPr lang="es-MX" sz="1100"/>
              <a:t>Eventos: elecciones, talleres, pláticas, cursos</a:t>
            </a:r>
          </a:p>
        </p:txBody>
      </p:sp>
      <p:sp>
        <p:nvSpPr>
          <p:cNvPr id="3079" name="Text Box 18"/>
          <p:cNvSpPr txBox="1">
            <a:spLocks noChangeArrowheads="1"/>
          </p:cNvSpPr>
          <p:nvPr/>
        </p:nvSpPr>
        <p:spPr bwMode="auto">
          <a:xfrm>
            <a:off x="7165975" y="5156200"/>
            <a:ext cx="1943100" cy="1081088"/>
          </a:xfrm>
          <a:prstGeom prst="rect">
            <a:avLst/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marL="88900" indent="-889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s-MX" sz="1100" b="1" dirty="0" smtClean="0"/>
              <a:t>INDICADORES</a:t>
            </a:r>
          </a:p>
          <a:p>
            <a:pPr marL="171450" indent="-171450" algn="just" eaLnBrk="1" hangingPunct="1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s-MX" sz="900" b="1" dirty="0" smtClean="0"/>
              <a:t>Evaluaciones 90%</a:t>
            </a:r>
          </a:p>
          <a:p>
            <a:pPr marL="171450" indent="-171450" algn="just" eaLnBrk="1" hangingPunct="1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s-MX" sz="900" b="1" dirty="0" smtClean="0"/>
              <a:t>Peticiones y solicitudes 90%</a:t>
            </a:r>
          </a:p>
          <a:p>
            <a:pPr marL="171450" indent="-171450" algn="just" eaLnBrk="1" hangingPunct="1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s-MX" sz="900" b="1" dirty="0" smtClean="0"/>
              <a:t>Avance en cumplimiento de metas 85%</a:t>
            </a:r>
          </a:p>
          <a:p>
            <a:pPr marL="0" indent="0" algn="just" eaLnBrk="1" hangingPunct="1">
              <a:spcBef>
                <a:spcPct val="50000"/>
              </a:spcBef>
              <a:defRPr/>
            </a:pPr>
            <a:endParaRPr lang="es-MX" sz="900" b="1" dirty="0" smtClean="0"/>
          </a:p>
          <a:p>
            <a:pPr marL="171450" indent="-171450" algn="just" eaLnBrk="1" hangingPunct="1">
              <a:spcBef>
                <a:spcPct val="50000"/>
              </a:spcBef>
              <a:buFont typeface="Arial" pitchFamily="34" charset="0"/>
              <a:buChar char="•"/>
              <a:defRPr/>
            </a:pPr>
            <a:endParaRPr lang="es-MX" sz="900" b="1" dirty="0" smtClean="0"/>
          </a:p>
          <a:p>
            <a:pPr marL="171450" indent="-171450" algn="just" eaLnBrk="1" hangingPunct="1">
              <a:spcBef>
                <a:spcPct val="50000"/>
              </a:spcBef>
              <a:buFont typeface="Arial" pitchFamily="34" charset="0"/>
              <a:buChar char="•"/>
              <a:defRPr/>
            </a:pPr>
            <a:endParaRPr lang="es-MX" sz="1100" b="1" dirty="0" smtClean="0"/>
          </a:p>
        </p:txBody>
      </p:sp>
      <p:sp>
        <p:nvSpPr>
          <p:cNvPr id="3080" name="Text Box 16"/>
          <p:cNvSpPr txBox="1">
            <a:spLocks noChangeArrowheads="1"/>
          </p:cNvSpPr>
          <p:nvPr/>
        </p:nvSpPr>
        <p:spPr bwMode="auto">
          <a:xfrm>
            <a:off x="34925" y="5156200"/>
            <a:ext cx="1727200" cy="1585913"/>
          </a:xfrm>
          <a:prstGeom prst="rect">
            <a:avLst/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s-MX" sz="1200" b="1" dirty="0"/>
              <a:t>PROCEDIMIENTOS</a:t>
            </a:r>
          </a:p>
          <a:p>
            <a:pPr>
              <a:spcBef>
                <a:spcPct val="50000"/>
              </a:spcBef>
            </a:pPr>
            <a:r>
              <a:rPr lang="es-MX" sz="900" dirty="0" smtClean="0"/>
              <a:t>P-OPE-05</a:t>
            </a:r>
            <a:endParaRPr lang="es-MX" sz="900" dirty="0"/>
          </a:p>
          <a:p>
            <a:pPr>
              <a:spcBef>
                <a:spcPct val="50000"/>
              </a:spcBef>
            </a:pPr>
            <a:r>
              <a:rPr lang="es-MX" sz="900" dirty="0" smtClean="0"/>
              <a:t>P-ADM-25 / P-ADM-24</a:t>
            </a:r>
            <a:endParaRPr lang="es-MX" sz="900" dirty="0"/>
          </a:p>
          <a:p>
            <a:pPr>
              <a:spcBef>
                <a:spcPct val="50000"/>
              </a:spcBef>
            </a:pPr>
            <a:r>
              <a:rPr lang="es-MX" sz="900" dirty="0" smtClean="0"/>
              <a:t>P-OPE-08</a:t>
            </a:r>
            <a:endParaRPr lang="es-MX" sz="900" dirty="0"/>
          </a:p>
          <a:p>
            <a:pPr>
              <a:spcBef>
                <a:spcPct val="50000"/>
              </a:spcBef>
            </a:pPr>
            <a:r>
              <a:rPr lang="es-MX" sz="900" dirty="0" smtClean="0"/>
              <a:t>P-OPE-32</a:t>
            </a:r>
            <a:endParaRPr lang="es-MX" sz="900" dirty="0"/>
          </a:p>
          <a:p>
            <a:pPr>
              <a:spcBef>
                <a:spcPct val="50000"/>
              </a:spcBef>
            </a:pPr>
            <a:r>
              <a:rPr lang="es-MX" sz="900" dirty="0" smtClean="0"/>
              <a:t>P-ADM-15</a:t>
            </a:r>
            <a:endParaRPr lang="es-MX" sz="900" dirty="0"/>
          </a:p>
          <a:p>
            <a:pPr>
              <a:spcBef>
                <a:spcPct val="50000"/>
              </a:spcBef>
            </a:pPr>
            <a:endParaRPr lang="es-MX" sz="900" dirty="0"/>
          </a:p>
          <a:p>
            <a:pPr algn="ctr">
              <a:spcBef>
                <a:spcPct val="50000"/>
              </a:spcBef>
            </a:pPr>
            <a:endParaRPr lang="es-MX" sz="1200" b="1" dirty="0"/>
          </a:p>
        </p:txBody>
      </p:sp>
      <p:sp>
        <p:nvSpPr>
          <p:cNvPr id="3081" name="AutoShape 35"/>
          <p:cNvSpPr>
            <a:spLocks noChangeArrowheads="1"/>
          </p:cNvSpPr>
          <p:nvPr/>
        </p:nvSpPr>
        <p:spPr bwMode="auto">
          <a:xfrm>
            <a:off x="6948488" y="3789363"/>
            <a:ext cx="215900" cy="287337"/>
          </a:xfrm>
          <a:prstGeom prst="rightArrow">
            <a:avLst>
              <a:gd name="adj1" fmla="val 50000"/>
              <a:gd name="adj2" fmla="val 31181"/>
            </a:avLst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82" name="AutoShape 35"/>
          <p:cNvSpPr>
            <a:spLocks noChangeArrowheads="1"/>
          </p:cNvSpPr>
          <p:nvPr/>
        </p:nvSpPr>
        <p:spPr bwMode="auto">
          <a:xfrm>
            <a:off x="1835150" y="3284538"/>
            <a:ext cx="215900" cy="288925"/>
          </a:xfrm>
          <a:prstGeom prst="rightArrow">
            <a:avLst>
              <a:gd name="adj1" fmla="val 50000"/>
              <a:gd name="adj2" fmla="val 31181"/>
            </a:avLst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83" name="AutoShape 35"/>
          <p:cNvSpPr>
            <a:spLocks noChangeArrowheads="1"/>
          </p:cNvSpPr>
          <p:nvPr/>
        </p:nvSpPr>
        <p:spPr bwMode="auto">
          <a:xfrm rot="1986047">
            <a:off x="1827213" y="1241425"/>
            <a:ext cx="246062" cy="269875"/>
          </a:xfrm>
          <a:prstGeom prst="rightArrow">
            <a:avLst>
              <a:gd name="adj1" fmla="val 50000"/>
              <a:gd name="adj2" fmla="val 31181"/>
            </a:avLst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84" name="AutoShape 35"/>
          <p:cNvSpPr>
            <a:spLocks noChangeArrowheads="1"/>
          </p:cNvSpPr>
          <p:nvPr/>
        </p:nvSpPr>
        <p:spPr bwMode="auto">
          <a:xfrm rot="-2234641">
            <a:off x="1843088" y="5568950"/>
            <a:ext cx="201612" cy="330200"/>
          </a:xfrm>
          <a:prstGeom prst="rightArrow">
            <a:avLst>
              <a:gd name="adj1" fmla="val 50000"/>
              <a:gd name="adj2" fmla="val 31181"/>
            </a:avLst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85" name="AutoShape 35"/>
          <p:cNvSpPr>
            <a:spLocks noChangeArrowheads="1"/>
          </p:cNvSpPr>
          <p:nvPr/>
        </p:nvSpPr>
        <p:spPr bwMode="auto">
          <a:xfrm rot="-8596646">
            <a:off x="6880225" y="5694363"/>
            <a:ext cx="219075" cy="328612"/>
          </a:xfrm>
          <a:prstGeom prst="rightArrow">
            <a:avLst>
              <a:gd name="adj1" fmla="val 50000"/>
              <a:gd name="adj2" fmla="val 31181"/>
            </a:avLst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/>
          <a:lstStyle/>
          <a:p>
            <a:endParaRPr lang="es-ES"/>
          </a:p>
        </p:txBody>
      </p:sp>
      <p:sp>
        <p:nvSpPr>
          <p:cNvPr id="3086" name="AutoShape 35"/>
          <p:cNvSpPr>
            <a:spLocks noChangeArrowheads="1"/>
          </p:cNvSpPr>
          <p:nvPr/>
        </p:nvSpPr>
        <p:spPr bwMode="auto">
          <a:xfrm rot="8611370">
            <a:off x="6932613" y="1030288"/>
            <a:ext cx="258762" cy="274637"/>
          </a:xfrm>
          <a:prstGeom prst="rightArrow">
            <a:avLst>
              <a:gd name="adj1" fmla="val 50000"/>
              <a:gd name="adj2" fmla="val 31181"/>
            </a:avLst>
          </a:prstGeom>
          <a:gradFill rotWithShape="1">
            <a:gsLst>
              <a:gs pos="0">
                <a:srgbClr val="FF0000">
                  <a:alpha val="4999"/>
                </a:srgbClr>
              </a:gs>
              <a:gs pos="100000">
                <a:srgbClr val="F8B34E">
                  <a:alpha val="50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/>
          <a:lstStyle/>
          <a:p>
            <a:endParaRPr lang="es-ES"/>
          </a:p>
        </p:txBody>
      </p:sp>
      <p:sp>
        <p:nvSpPr>
          <p:cNvPr id="3087" name="Rectangle 23"/>
          <p:cNvSpPr>
            <a:spLocks noChangeArrowheads="1"/>
          </p:cNvSpPr>
          <p:nvPr/>
        </p:nvSpPr>
        <p:spPr bwMode="auto">
          <a:xfrm>
            <a:off x="2268538" y="765175"/>
            <a:ext cx="4464050" cy="5976938"/>
          </a:xfrm>
          <a:prstGeom prst="rect">
            <a:avLst/>
          </a:prstGeom>
          <a:noFill/>
          <a:ln w="38100">
            <a:solidFill>
              <a:srgbClr val="7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088" name="15 Rectángulo"/>
          <p:cNvSpPr>
            <a:spLocks noChangeArrowheads="1"/>
          </p:cNvSpPr>
          <p:nvPr/>
        </p:nvSpPr>
        <p:spPr bwMode="auto">
          <a:xfrm>
            <a:off x="2339975" y="2174875"/>
            <a:ext cx="1512888" cy="6365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/>
              <a:t>Se envía el programa de actividades a Secretaría Ejecutiva con copia a Dirección general y a Administración</a:t>
            </a:r>
            <a:endParaRPr lang="es-MX" sz="600"/>
          </a:p>
        </p:txBody>
      </p:sp>
      <p:sp>
        <p:nvSpPr>
          <p:cNvPr id="3089" name="17 Rectángulo"/>
          <p:cNvSpPr>
            <a:spLocks noChangeArrowheads="1"/>
          </p:cNvSpPr>
          <p:nvPr/>
        </p:nvSpPr>
        <p:spPr bwMode="auto">
          <a:xfrm>
            <a:off x="2408238" y="3573463"/>
            <a:ext cx="1368425" cy="6508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/>
              <a:t>Consejo General aprueba presupuesto y Congreso asigna presupuesto definitivo </a:t>
            </a:r>
          </a:p>
        </p:txBody>
      </p:sp>
      <p:sp>
        <p:nvSpPr>
          <p:cNvPr id="3090" name="Oval 33"/>
          <p:cNvSpPr>
            <a:spLocks noChangeArrowheads="1"/>
          </p:cNvSpPr>
          <p:nvPr/>
        </p:nvSpPr>
        <p:spPr bwMode="auto">
          <a:xfrm>
            <a:off x="2568575" y="828675"/>
            <a:ext cx="962025" cy="27146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600"/>
              <a:t>INICIO</a:t>
            </a:r>
            <a:endParaRPr lang="es-ES" sz="600"/>
          </a:p>
        </p:txBody>
      </p:sp>
      <p:sp>
        <p:nvSpPr>
          <p:cNvPr id="3091" name="16 Rectángulo"/>
          <p:cNvSpPr>
            <a:spLocks noChangeArrowheads="1"/>
          </p:cNvSpPr>
          <p:nvPr/>
        </p:nvSpPr>
        <p:spPr bwMode="auto">
          <a:xfrm>
            <a:off x="2335213" y="1236663"/>
            <a:ext cx="1517650" cy="8032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/>
              <a:t>Se propone el programa anual de actividades </a:t>
            </a:r>
            <a:endParaRPr lang="es-ES_tradnl" sz="600"/>
          </a:p>
        </p:txBody>
      </p:sp>
      <p:sp>
        <p:nvSpPr>
          <p:cNvPr id="3092" name="18 Rectángulo"/>
          <p:cNvSpPr>
            <a:spLocks noChangeArrowheads="1"/>
          </p:cNvSpPr>
          <p:nvPr/>
        </p:nvSpPr>
        <p:spPr bwMode="auto">
          <a:xfrm>
            <a:off x="2406650" y="2890838"/>
            <a:ext cx="1377950" cy="6096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/>
              <a:t>Se reúne con Presidencia y Secretaría Ejecutiva para justificar y explicar a Consejeros </a:t>
            </a:r>
          </a:p>
        </p:txBody>
      </p:sp>
      <p:sp>
        <p:nvSpPr>
          <p:cNvPr id="3093" name="17 Rectángulo"/>
          <p:cNvSpPr>
            <a:spLocks noChangeArrowheads="1"/>
          </p:cNvSpPr>
          <p:nvPr/>
        </p:nvSpPr>
        <p:spPr bwMode="auto">
          <a:xfrm>
            <a:off x="4606925" y="1355725"/>
            <a:ext cx="1368425" cy="49053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/>
              <a:t>Se solicita o se reciben solicitudes de capacitación y educación cívica</a:t>
            </a:r>
            <a:endParaRPr lang="es-ES_tradnl" sz="600" dirty="0"/>
          </a:p>
        </p:txBody>
      </p:sp>
      <p:sp>
        <p:nvSpPr>
          <p:cNvPr id="3094" name="Oval 34"/>
          <p:cNvSpPr>
            <a:spLocks noChangeArrowheads="1"/>
          </p:cNvSpPr>
          <p:nvPr/>
        </p:nvSpPr>
        <p:spPr bwMode="auto">
          <a:xfrm>
            <a:off x="5046663" y="6389688"/>
            <a:ext cx="503237" cy="2159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/>
              <a:t>FIN</a:t>
            </a:r>
            <a:endParaRPr lang="es-ES" sz="900"/>
          </a:p>
        </p:txBody>
      </p:sp>
      <p:sp>
        <p:nvSpPr>
          <p:cNvPr id="3095" name="17 Rectángulo"/>
          <p:cNvSpPr>
            <a:spLocks noChangeArrowheads="1"/>
          </p:cNvSpPr>
          <p:nvPr/>
        </p:nvSpPr>
        <p:spPr bwMode="auto">
          <a:xfrm>
            <a:off x="2463800" y="4425950"/>
            <a:ext cx="1262063" cy="61753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/>
              <a:t>Se adecua el programa con el presupuesto real</a:t>
            </a:r>
            <a:endParaRPr lang="es-ES_tradnl" sz="600"/>
          </a:p>
        </p:txBody>
      </p:sp>
      <p:sp>
        <p:nvSpPr>
          <p:cNvPr id="3096" name="17 Rectángulo"/>
          <p:cNvSpPr>
            <a:spLocks noChangeArrowheads="1"/>
          </p:cNvSpPr>
          <p:nvPr/>
        </p:nvSpPr>
        <p:spPr bwMode="auto">
          <a:xfrm>
            <a:off x="2408238" y="5192713"/>
            <a:ext cx="1368425" cy="8096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/>
              <a:t>Se revisa el programa real para darle seguimiento </a:t>
            </a:r>
            <a:endParaRPr lang="es-ES_tradnl" sz="600"/>
          </a:p>
        </p:txBody>
      </p:sp>
      <p:cxnSp>
        <p:nvCxnSpPr>
          <p:cNvPr id="3097" name="AutoShape 60"/>
          <p:cNvCxnSpPr>
            <a:cxnSpLocks noChangeShapeType="1"/>
            <a:stCxn id="3101" idx="2"/>
            <a:endCxn id="3102" idx="0"/>
          </p:cNvCxnSpPr>
          <p:nvPr/>
        </p:nvCxnSpPr>
        <p:spPr bwMode="auto">
          <a:xfrm flipH="1">
            <a:off x="5291138" y="2652713"/>
            <a:ext cx="3175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098" name="AutoShape 32"/>
          <p:cNvCxnSpPr>
            <a:cxnSpLocks noChangeShapeType="1"/>
          </p:cNvCxnSpPr>
          <p:nvPr/>
        </p:nvCxnSpPr>
        <p:spPr bwMode="auto">
          <a:xfrm>
            <a:off x="3040063" y="1092200"/>
            <a:ext cx="0" cy="1444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099" name="AutoShape 60"/>
          <p:cNvCxnSpPr>
            <a:cxnSpLocks noChangeShapeType="1"/>
            <a:stCxn id="3088" idx="2"/>
            <a:endCxn id="3092" idx="0"/>
          </p:cNvCxnSpPr>
          <p:nvPr/>
        </p:nvCxnSpPr>
        <p:spPr bwMode="auto">
          <a:xfrm flipH="1">
            <a:off x="3095625" y="2811463"/>
            <a:ext cx="1588" cy="793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00" name="AutoShape 32"/>
          <p:cNvCxnSpPr>
            <a:cxnSpLocks noChangeShapeType="1"/>
            <a:stCxn id="3091" idx="2"/>
            <a:endCxn id="3088" idx="0"/>
          </p:cNvCxnSpPr>
          <p:nvPr/>
        </p:nvCxnSpPr>
        <p:spPr bwMode="auto">
          <a:xfrm>
            <a:off x="3094038" y="2039938"/>
            <a:ext cx="1587" cy="1349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101" name="18 Rectángulo"/>
          <p:cNvSpPr>
            <a:spLocks noChangeArrowheads="1"/>
          </p:cNvSpPr>
          <p:nvPr/>
        </p:nvSpPr>
        <p:spPr bwMode="auto">
          <a:xfrm>
            <a:off x="4600575" y="2119313"/>
            <a:ext cx="1385888" cy="533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/>
              <a:t>Se realiza el rol de comisiones o agenda</a:t>
            </a:r>
            <a:endParaRPr lang="es-ES" sz="600"/>
          </a:p>
        </p:txBody>
      </p:sp>
      <p:sp>
        <p:nvSpPr>
          <p:cNvPr id="3102" name="17 Rectángulo"/>
          <p:cNvSpPr>
            <a:spLocks noChangeArrowheads="1"/>
          </p:cNvSpPr>
          <p:nvPr/>
        </p:nvSpPr>
        <p:spPr bwMode="auto">
          <a:xfrm>
            <a:off x="4589463" y="2881313"/>
            <a:ext cx="1403350" cy="48418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/>
              <a:t>S</a:t>
            </a:r>
            <a:r>
              <a:rPr lang="es-ES_tradnl" sz="800"/>
              <a:t>e selecciona al personal indicado para capacitación requerida</a:t>
            </a:r>
          </a:p>
        </p:txBody>
      </p:sp>
      <p:cxnSp>
        <p:nvCxnSpPr>
          <p:cNvPr id="3103" name="AutoShape 60"/>
          <p:cNvCxnSpPr>
            <a:cxnSpLocks noChangeShapeType="1"/>
          </p:cNvCxnSpPr>
          <p:nvPr/>
        </p:nvCxnSpPr>
        <p:spPr bwMode="auto">
          <a:xfrm>
            <a:off x="5295900" y="6084888"/>
            <a:ext cx="3175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04" name="AutoShape 60"/>
          <p:cNvCxnSpPr>
            <a:cxnSpLocks noChangeShapeType="1"/>
            <a:stCxn id="3092" idx="2"/>
            <a:endCxn id="3089" idx="0"/>
          </p:cNvCxnSpPr>
          <p:nvPr/>
        </p:nvCxnSpPr>
        <p:spPr bwMode="auto">
          <a:xfrm flipH="1">
            <a:off x="3092450" y="3500438"/>
            <a:ext cx="3175" cy="730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05" name="AutoShape 60"/>
          <p:cNvCxnSpPr>
            <a:cxnSpLocks noChangeShapeType="1"/>
            <a:stCxn id="3089" idx="2"/>
            <a:endCxn id="3095" idx="0"/>
          </p:cNvCxnSpPr>
          <p:nvPr/>
        </p:nvCxnSpPr>
        <p:spPr bwMode="auto">
          <a:xfrm>
            <a:off x="3092450" y="4224338"/>
            <a:ext cx="1588" cy="2016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06" name="AutoShape 60"/>
          <p:cNvCxnSpPr>
            <a:cxnSpLocks noChangeShapeType="1"/>
            <a:stCxn id="3095" idx="2"/>
            <a:endCxn id="3096" idx="0"/>
          </p:cNvCxnSpPr>
          <p:nvPr/>
        </p:nvCxnSpPr>
        <p:spPr bwMode="auto">
          <a:xfrm flipH="1">
            <a:off x="3092450" y="5043488"/>
            <a:ext cx="1588" cy="1492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07" name="AutoShape 60"/>
          <p:cNvCxnSpPr>
            <a:cxnSpLocks noChangeShapeType="1"/>
            <a:stCxn id="3093" idx="2"/>
            <a:endCxn id="3101" idx="0"/>
          </p:cNvCxnSpPr>
          <p:nvPr/>
        </p:nvCxnSpPr>
        <p:spPr bwMode="auto">
          <a:xfrm>
            <a:off x="5291138" y="1846263"/>
            <a:ext cx="3175" cy="273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08" name="AutoShape 156"/>
          <p:cNvCxnSpPr>
            <a:cxnSpLocks noChangeShapeType="1"/>
            <a:stCxn id="3096" idx="3"/>
            <a:endCxn id="3093" idx="1"/>
          </p:cNvCxnSpPr>
          <p:nvPr/>
        </p:nvCxnSpPr>
        <p:spPr bwMode="auto">
          <a:xfrm flipV="1">
            <a:off x="3776663" y="1600200"/>
            <a:ext cx="830262" cy="399732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3109" name="17 Rectángulo"/>
          <p:cNvSpPr>
            <a:spLocks noChangeArrowheads="1"/>
          </p:cNvSpPr>
          <p:nvPr/>
        </p:nvSpPr>
        <p:spPr bwMode="auto">
          <a:xfrm>
            <a:off x="4589463" y="3546475"/>
            <a:ext cx="1403350" cy="4841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/>
              <a:t>Se envía al personal designado a cubrir evento</a:t>
            </a:r>
          </a:p>
        </p:txBody>
      </p:sp>
      <p:sp>
        <p:nvSpPr>
          <p:cNvPr id="3110" name="17 Rectángulo"/>
          <p:cNvSpPr>
            <a:spLocks noChangeArrowheads="1"/>
          </p:cNvSpPr>
          <p:nvPr/>
        </p:nvSpPr>
        <p:spPr bwMode="auto">
          <a:xfrm>
            <a:off x="4589463" y="4292600"/>
            <a:ext cx="1403350" cy="4381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/>
              <a:t>S</a:t>
            </a:r>
            <a:r>
              <a:rPr lang="es-ES_tradnl" sz="800" dirty="0"/>
              <a:t>e hace una evaluación de curso o capacitación impartida</a:t>
            </a:r>
          </a:p>
        </p:txBody>
      </p:sp>
      <p:sp>
        <p:nvSpPr>
          <p:cNvPr id="3111" name="17 Rectángulo"/>
          <p:cNvSpPr>
            <a:spLocks noChangeArrowheads="1"/>
          </p:cNvSpPr>
          <p:nvPr/>
        </p:nvSpPr>
        <p:spPr bwMode="auto">
          <a:xfrm>
            <a:off x="4589463" y="4994275"/>
            <a:ext cx="1403350" cy="5222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/>
              <a:t>S</a:t>
            </a:r>
            <a:r>
              <a:rPr lang="es-ES_tradnl" sz="800"/>
              <a:t>e envían resultados a Secretaria Ejecutiva </a:t>
            </a:r>
          </a:p>
        </p:txBody>
      </p:sp>
      <p:sp>
        <p:nvSpPr>
          <p:cNvPr id="3112" name="17 Rectángulo"/>
          <p:cNvSpPr>
            <a:spLocks noChangeArrowheads="1"/>
          </p:cNvSpPr>
          <p:nvPr/>
        </p:nvSpPr>
        <p:spPr bwMode="auto">
          <a:xfrm>
            <a:off x="4594225" y="5692775"/>
            <a:ext cx="1401763" cy="52228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/>
              <a:t>Se realiza reporte final de actividades</a:t>
            </a:r>
          </a:p>
        </p:txBody>
      </p:sp>
      <p:cxnSp>
        <p:nvCxnSpPr>
          <p:cNvPr id="3113" name="AutoShape 60"/>
          <p:cNvCxnSpPr>
            <a:cxnSpLocks noChangeShapeType="1"/>
            <a:stCxn id="3109" idx="2"/>
            <a:endCxn id="3110" idx="0"/>
          </p:cNvCxnSpPr>
          <p:nvPr/>
        </p:nvCxnSpPr>
        <p:spPr bwMode="auto">
          <a:xfrm>
            <a:off x="5291138" y="4030663"/>
            <a:ext cx="0" cy="2619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14" name="AutoShape 60"/>
          <p:cNvCxnSpPr>
            <a:cxnSpLocks noChangeShapeType="1"/>
            <a:stCxn id="3110" idx="2"/>
            <a:endCxn id="3111" idx="0"/>
          </p:cNvCxnSpPr>
          <p:nvPr/>
        </p:nvCxnSpPr>
        <p:spPr bwMode="auto">
          <a:xfrm>
            <a:off x="5291138" y="4730750"/>
            <a:ext cx="0" cy="263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15" name="AutoShape 60"/>
          <p:cNvCxnSpPr>
            <a:cxnSpLocks noChangeShapeType="1"/>
            <a:stCxn id="3111" idx="2"/>
            <a:endCxn id="3112" idx="0"/>
          </p:cNvCxnSpPr>
          <p:nvPr/>
        </p:nvCxnSpPr>
        <p:spPr bwMode="auto">
          <a:xfrm>
            <a:off x="5291138" y="5516563"/>
            <a:ext cx="4762" cy="1762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16" name="AutoShape 60"/>
          <p:cNvCxnSpPr>
            <a:cxnSpLocks noChangeShapeType="1"/>
            <a:stCxn id="3102" idx="2"/>
            <a:endCxn id="3109" idx="0"/>
          </p:cNvCxnSpPr>
          <p:nvPr/>
        </p:nvCxnSpPr>
        <p:spPr bwMode="auto">
          <a:xfrm>
            <a:off x="5291138" y="3365500"/>
            <a:ext cx="0" cy="1809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223</Words>
  <Application>Microsoft Office PowerPoint</Application>
  <PresentationFormat>Presentación en pantalla (4:3)</PresentationFormat>
  <Paragraphs>51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Diseño predeterminado</vt:lpstr>
      <vt:lpstr>Diapositiva 1</vt:lpstr>
    </vt:vector>
  </TitlesOfParts>
  <Company>Gdc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dos</dc:creator>
  <cp:lastModifiedBy>israel.perez</cp:lastModifiedBy>
  <cp:revision>127</cp:revision>
  <cp:lastPrinted>2011-09-06T17:59:21Z</cp:lastPrinted>
  <dcterms:created xsi:type="dcterms:W3CDTF">2006-10-23T21:13:50Z</dcterms:created>
  <dcterms:modified xsi:type="dcterms:W3CDTF">2012-05-08T14:57:36Z</dcterms:modified>
</cp:coreProperties>
</file>