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2" autoAdjust="0"/>
  </p:normalViewPr>
  <p:slideViewPr>
    <p:cSldViewPr>
      <p:cViewPr>
        <p:scale>
          <a:sx n="150" d="100"/>
          <a:sy n="150" d="100"/>
        </p:scale>
        <p:origin x="-80" y="26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3A158-C869-434E-B770-753F20EA89D5}" type="datetimeFigureOut">
              <a:rPr lang="es-ES" smtClean="0"/>
              <a:t>22/09/11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938F4-8C56-BE47-ADFB-82E696359982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232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97125E40-0E11-DD43-B5C7-32A9E36D2CE9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34569DD-D56F-FB4C-80C2-473D72ADEBF2}" type="slidenum">
              <a:rPr lang="es-ES" sz="1200"/>
              <a:pPr eaLnBrk="1" hangingPunct="1"/>
              <a:t>3</a:t>
            </a:fld>
            <a:endParaRPr lang="es-ES" sz="1200"/>
          </a:p>
        </p:txBody>
      </p:sp>
      <p:sp>
        <p:nvSpPr>
          <p:cNvPr id="7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s-MX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76843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035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4469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9733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37022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54697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220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57526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7316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0318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16627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0721F-191F-4A94-BA59-E716CCDC2856}" type="datetimeFigureOut">
              <a:rPr lang="es-MX" smtClean="0"/>
              <a:t>22/09/11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B612DA-727C-4265-8133-F1DF7AB50F22}" type="slidenum">
              <a:rPr lang="es-MX" smtClean="0"/>
              <a:t>‹Nr.›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43104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33"/>
          <p:cNvSpPr>
            <a:spLocks noChangeArrowheads="1"/>
          </p:cNvSpPr>
          <p:nvPr/>
        </p:nvSpPr>
        <p:spPr bwMode="auto">
          <a:xfrm>
            <a:off x="1763688" y="188640"/>
            <a:ext cx="1223962" cy="2159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600" dirty="0"/>
              <a:t>INICIO</a:t>
            </a:r>
            <a:endParaRPr lang="es-ES" sz="600" dirty="0"/>
          </a:p>
        </p:txBody>
      </p:sp>
      <p:sp>
        <p:nvSpPr>
          <p:cNvPr id="6" name="15 Rectángulo"/>
          <p:cNvSpPr>
            <a:spLocks noChangeArrowheads="1"/>
          </p:cNvSpPr>
          <p:nvPr/>
        </p:nvSpPr>
        <p:spPr bwMode="auto">
          <a:xfrm>
            <a:off x="1619225" y="620688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 notifica a los Partido recordatorio de presentación de Informes Financieros</a:t>
            </a:r>
            <a:endParaRPr lang="es-ES" sz="800" dirty="0"/>
          </a:p>
        </p:txBody>
      </p:sp>
      <p:sp>
        <p:nvSpPr>
          <p:cNvPr id="7" name="15 Rectángulo"/>
          <p:cNvSpPr>
            <a:spLocks noChangeArrowheads="1"/>
          </p:cNvSpPr>
          <p:nvPr/>
        </p:nvSpPr>
        <p:spPr bwMode="auto">
          <a:xfrm>
            <a:off x="1616014" y="1169987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recibe  informes Financieros por parte de los Partidos </a:t>
            </a:r>
            <a:endParaRPr lang="es-ES" sz="800" dirty="0"/>
          </a:p>
        </p:txBody>
      </p:sp>
      <p:sp>
        <p:nvSpPr>
          <p:cNvPr id="8" name="15 Rectángulo"/>
          <p:cNvSpPr>
            <a:spLocks noChangeArrowheads="1"/>
          </p:cNvSpPr>
          <p:nvPr/>
        </p:nvSpPr>
        <p:spPr bwMode="auto">
          <a:xfrm>
            <a:off x="1619225" y="1681162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solicita documentación  e información a los Partidos</a:t>
            </a:r>
            <a:endParaRPr lang="es-ES" sz="800" dirty="0"/>
          </a:p>
        </p:txBody>
      </p:sp>
      <p:sp>
        <p:nvSpPr>
          <p:cNvPr id="9" name="15 Rectángulo"/>
          <p:cNvSpPr>
            <a:spLocks noChangeArrowheads="1"/>
          </p:cNvSpPr>
          <p:nvPr/>
        </p:nvSpPr>
        <p:spPr bwMode="auto">
          <a:xfrm>
            <a:off x="1590345" y="2627631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recibe la documentación e información  de los Partidos</a:t>
            </a:r>
            <a:endParaRPr lang="es-ES" sz="800" dirty="0"/>
          </a:p>
        </p:txBody>
      </p:sp>
      <p:sp>
        <p:nvSpPr>
          <p:cNvPr id="10" name="15 Rectángulo"/>
          <p:cNvSpPr>
            <a:spLocks noChangeArrowheads="1"/>
          </p:cNvSpPr>
          <p:nvPr/>
        </p:nvSpPr>
        <p:spPr bwMode="auto">
          <a:xfrm>
            <a:off x="1590346" y="3103408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informa al Partido  del cotejo de la documentación  e información entregada</a:t>
            </a:r>
            <a:endParaRPr lang="es-ES" sz="800" dirty="0"/>
          </a:p>
        </p:txBody>
      </p:sp>
      <p:sp>
        <p:nvSpPr>
          <p:cNvPr id="11" name="15 Rectángulo"/>
          <p:cNvSpPr>
            <a:spLocks noChangeArrowheads="1"/>
          </p:cNvSpPr>
          <p:nvPr/>
        </p:nvSpPr>
        <p:spPr bwMode="auto">
          <a:xfrm>
            <a:off x="833901" y="4134338"/>
            <a:ext cx="1512888" cy="35877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solicita Documentación e Información faltante.</a:t>
            </a:r>
            <a:endParaRPr lang="es-ES" sz="800" dirty="0"/>
          </a:p>
        </p:txBody>
      </p:sp>
      <p:sp>
        <p:nvSpPr>
          <p:cNvPr id="12" name="15 Rectángulo"/>
          <p:cNvSpPr>
            <a:spLocks noChangeArrowheads="1"/>
          </p:cNvSpPr>
          <p:nvPr/>
        </p:nvSpPr>
        <p:spPr bwMode="auto">
          <a:xfrm>
            <a:off x="862781" y="5252439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Se emite acuse de recepción de información y documentación</a:t>
            </a:r>
            <a:endParaRPr lang="es-ES" sz="800" dirty="0"/>
          </a:p>
        </p:txBody>
      </p:sp>
      <p:sp>
        <p:nvSpPr>
          <p:cNvPr id="13" name="15 Rectángulo"/>
          <p:cNvSpPr>
            <a:spLocks noChangeArrowheads="1"/>
          </p:cNvSpPr>
          <p:nvPr/>
        </p:nvSpPr>
        <p:spPr bwMode="auto">
          <a:xfrm>
            <a:off x="875384" y="4669582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recibe la documentación e información  de lo Partidos</a:t>
            </a:r>
            <a:endParaRPr lang="es-ES" sz="800" dirty="0"/>
          </a:p>
        </p:txBody>
      </p:sp>
      <p:sp>
        <p:nvSpPr>
          <p:cNvPr id="14" name="15 Rectángulo"/>
          <p:cNvSpPr>
            <a:spLocks noChangeArrowheads="1"/>
          </p:cNvSpPr>
          <p:nvPr/>
        </p:nvSpPr>
        <p:spPr bwMode="auto">
          <a:xfrm>
            <a:off x="3844998" y="668166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Revisión y análisis de documentación e información</a:t>
            </a:r>
            <a:endParaRPr lang="es-ES" sz="800" dirty="0"/>
          </a:p>
        </p:txBody>
      </p:sp>
      <p:sp>
        <p:nvSpPr>
          <p:cNvPr id="15" name="15 Rectángulo"/>
          <p:cNvSpPr>
            <a:spLocks noChangeArrowheads="1"/>
          </p:cNvSpPr>
          <p:nvPr/>
        </p:nvSpPr>
        <p:spPr bwMode="auto">
          <a:xfrm>
            <a:off x="3853923" y="1117587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Se realizan compulsas a proveedores y prestadores de servicios de los Partidos.</a:t>
            </a:r>
            <a:endParaRPr lang="es-ES" sz="800" dirty="0"/>
          </a:p>
        </p:txBody>
      </p:sp>
      <p:sp>
        <p:nvSpPr>
          <p:cNvPr id="16" name="15 Rectángulo"/>
          <p:cNvSpPr>
            <a:spLocks noChangeArrowheads="1"/>
          </p:cNvSpPr>
          <p:nvPr/>
        </p:nvSpPr>
        <p:spPr bwMode="auto">
          <a:xfrm>
            <a:off x="3853923" y="2546659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Respuesta de los Partidos al Informe de Errores u Omisiones</a:t>
            </a:r>
            <a:endParaRPr lang="es-ES" sz="800" dirty="0"/>
          </a:p>
        </p:txBody>
      </p:sp>
      <p:sp>
        <p:nvSpPr>
          <p:cNvPr id="17" name="15 Rectángulo"/>
          <p:cNvSpPr>
            <a:spLocks noChangeArrowheads="1"/>
          </p:cNvSpPr>
          <p:nvPr/>
        </p:nvSpPr>
        <p:spPr bwMode="auto">
          <a:xfrm>
            <a:off x="3871992" y="4401960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Respuesta de los Partidos al Informe de Aclaraciones y Rectificaciones</a:t>
            </a:r>
            <a:endParaRPr lang="es-ES" sz="800" dirty="0"/>
          </a:p>
        </p:txBody>
      </p:sp>
      <p:sp>
        <p:nvSpPr>
          <p:cNvPr id="18" name="15 Rectángulo"/>
          <p:cNvSpPr>
            <a:spLocks noChangeArrowheads="1"/>
          </p:cNvSpPr>
          <p:nvPr/>
        </p:nvSpPr>
        <p:spPr bwMode="auto">
          <a:xfrm>
            <a:off x="3867732" y="2986406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Revisión  a respuesta de los Partidos al Informe de Errores u Omisiones</a:t>
            </a:r>
            <a:endParaRPr lang="es-ES" sz="800" dirty="0"/>
          </a:p>
        </p:txBody>
      </p:sp>
      <p:sp>
        <p:nvSpPr>
          <p:cNvPr id="19" name="15 Rectángulo"/>
          <p:cNvSpPr>
            <a:spLocks noChangeArrowheads="1"/>
          </p:cNvSpPr>
          <p:nvPr/>
        </p:nvSpPr>
        <p:spPr bwMode="auto">
          <a:xfrm>
            <a:off x="3867732" y="3462183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Elaboración de Informe de Aclaraciones y Rectificaciones</a:t>
            </a:r>
            <a:endParaRPr lang="es-ES" sz="800" dirty="0"/>
          </a:p>
        </p:txBody>
      </p:sp>
      <p:sp>
        <p:nvSpPr>
          <p:cNvPr id="20" name="15 Rectángulo"/>
          <p:cNvSpPr>
            <a:spLocks noChangeArrowheads="1"/>
          </p:cNvSpPr>
          <p:nvPr/>
        </p:nvSpPr>
        <p:spPr bwMode="auto">
          <a:xfrm>
            <a:off x="3867732" y="3950066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Notificación de Informe de Aclaraciones y Rectificaciones</a:t>
            </a:r>
            <a:endParaRPr lang="es-ES" sz="800" dirty="0"/>
          </a:p>
        </p:txBody>
      </p:sp>
      <p:sp>
        <p:nvSpPr>
          <p:cNvPr id="21" name="15 Rectángulo"/>
          <p:cNvSpPr>
            <a:spLocks noChangeArrowheads="1"/>
          </p:cNvSpPr>
          <p:nvPr/>
        </p:nvSpPr>
        <p:spPr bwMode="auto">
          <a:xfrm>
            <a:off x="3856604" y="2086170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Notificación de Informe de Errores u Omisiones</a:t>
            </a:r>
            <a:endParaRPr lang="es-ES" sz="800" dirty="0"/>
          </a:p>
        </p:txBody>
      </p:sp>
      <p:sp>
        <p:nvSpPr>
          <p:cNvPr id="22" name="15 Rectángulo"/>
          <p:cNvSpPr>
            <a:spLocks noChangeArrowheads="1"/>
          </p:cNvSpPr>
          <p:nvPr/>
        </p:nvSpPr>
        <p:spPr bwMode="auto">
          <a:xfrm>
            <a:off x="3856604" y="1604962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Elaboración de Informe de Errores u Omisiones</a:t>
            </a:r>
            <a:endParaRPr lang="es-ES" sz="800" dirty="0"/>
          </a:p>
        </p:txBody>
      </p:sp>
      <p:sp>
        <p:nvSpPr>
          <p:cNvPr id="23" name="15 Rectángulo"/>
          <p:cNvSpPr>
            <a:spLocks noChangeArrowheads="1"/>
          </p:cNvSpPr>
          <p:nvPr/>
        </p:nvSpPr>
        <p:spPr bwMode="auto">
          <a:xfrm>
            <a:off x="1590345" y="2135553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/>
              <a:t>Se notifica acuerdo relativo a la verificación  selectiva</a:t>
            </a:r>
            <a:endParaRPr lang="es-ES" sz="800" dirty="0"/>
          </a:p>
        </p:txBody>
      </p:sp>
      <p:sp>
        <p:nvSpPr>
          <p:cNvPr id="25" name="34 Decisión"/>
          <p:cNvSpPr/>
          <p:nvPr/>
        </p:nvSpPr>
        <p:spPr>
          <a:xfrm>
            <a:off x="1718258" y="3626094"/>
            <a:ext cx="1223963" cy="279400"/>
          </a:xfrm>
          <a:prstGeom prst="flowChartDecis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600" dirty="0">
                <a:solidFill>
                  <a:srgbClr val="000000"/>
                </a:solidFill>
                <a:ea typeface="ＭＳ Ｐゴシック" charset="-128"/>
              </a:rPr>
              <a:t>¿Completo?</a:t>
            </a:r>
            <a:endParaRPr lang="es-MX" sz="6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2925954" y="3536950"/>
            <a:ext cx="3499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SI</a:t>
            </a:r>
            <a:endParaRPr lang="es-MX" sz="800" dirty="0"/>
          </a:p>
        </p:txBody>
      </p:sp>
      <p:sp>
        <p:nvSpPr>
          <p:cNvPr id="30" name="29 CuadroTexto"/>
          <p:cNvSpPr txBox="1"/>
          <p:nvPr/>
        </p:nvSpPr>
        <p:spPr>
          <a:xfrm>
            <a:off x="1474282" y="3550350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NO</a:t>
            </a:r>
            <a:endParaRPr lang="es-MX" sz="800" dirty="0"/>
          </a:p>
        </p:txBody>
      </p:sp>
      <p:sp>
        <p:nvSpPr>
          <p:cNvPr id="32" name="Oval 34"/>
          <p:cNvSpPr>
            <a:spLocks noChangeArrowheads="1"/>
          </p:cNvSpPr>
          <p:nvPr/>
        </p:nvSpPr>
        <p:spPr bwMode="auto">
          <a:xfrm>
            <a:off x="2149984" y="5733256"/>
            <a:ext cx="360513" cy="32466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200" b="1" dirty="0" smtClean="0"/>
              <a:t>1</a:t>
            </a:r>
            <a:endParaRPr lang="es-ES" sz="1200" b="1" dirty="0"/>
          </a:p>
        </p:txBody>
      </p:sp>
      <p:cxnSp>
        <p:nvCxnSpPr>
          <p:cNvPr id="40" name="39 Conector angular"/>
          <p:cNvCxnSpPr>
            <a:stCxn id="25" idx="1"/>
            <a:endCxn id="11" idx="0"/>
          </p:cNvCxnSpPr>
          <p:nvPr/>
        </p:nvCxnSpPr>
        <p:spPr>
          <a:xfrm rot="10800000" flipV="1">
            <a:off x="1590346" y="3765794"/>
            <a:ext cx="127913" cy="36854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angular"/>
          <p:cNvCxnSpPr>
            <a:stCxn id="25" idx="3"/>
            <a:endCxn id="32" idx="6"/>
          </p:cNvCxnSpPr>
          <p:nvPr/>
        </p:nvCxnSpPr>
        <p:spPr>
          <a:xfrm flipH="1">
            <a:off x="2510497" y="3765794"/>
            <a:ext cx="431724" cy="2129797"/>
          </a:xfrm>
          <a:prstGeom prst="bentConnector3">
            <a:avLst>
              <a:gd name="adj1" fmla="val -5295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>
            <a:stCxn id="5" idx="4"/>
            <a:endCxn id="6" idx="0"/>
          </p:cNvCxnSpPr>
          <p:nvPr/>
        </p:nvCxnSpPr>
        <p:spPr>
          <a:xfrm>
            <a:off x="2375669" y="404540"/>
            <a:ext cx="0" cy="2161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>
            <a:stCxn id="6" idx="2"/>
            <a:endCxn id="7" idx="0"/>
          </p:cNvCxnSpPr>
          <p:nvPr/>
        </p:nvCxnSpPr>
        <p:spPr>
          <a:xfrm flipH="1">
            <a:off x="2372458" y="979463"/>
            <a:ext cx="3211" cy="1905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7" idx="2"/>
          </p:cNvCxnSpPr>
          <p:nvPr/>
        </p:nvCxnSpPr>
        <p:spPr>
          <a:xfrm>
            <a:off x="2372458" y="1528762"/>
            <a:ext cx="3211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62 Conector recto de flecha"/>
          <p:cNvCxnSpPr>
            <a:stCxn id="11" idx="2"/>
            <a:endCxn id="13" idx="0"/>
          </p:cNvCxnSpPr>
          <p:nvPr/>
        </p:nvCxnSpPr>
        <p:spPr>
          <a:xfrm>
            <a:off x="1590345" y="4493114"/>
            <a:ext cx="41483" cy="1764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65 Conector recto de flecha"/>
          <p:cNvCxnSpPr>
            <a:stCxn id="13" idx="2"/>
          </p:cNvCxnSpPr>
          <p:nvPr/>
        </p:nvCxnSpPr>
        <p:spPr>
          <a:xfrm>
            <a:off x="1631828" y="5028357"/>
            <a:ext cx="0" cy="1833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angular"/>
          <p:cNvCxnSpPr>
            <a:stCxn id="12" idx="2"/>
          </p:cNvCxnSpPr>
          <p:nvPr/>
        </p:nvCxnSpPr>
        <p:spPr>
          <a:xfrm rot="16200000" flipH="1">
            <a:off x="1714453" y="5515985"/>
            <a:ext cx="343514" cy="53397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Oval 34"/>
          <p:cNvSpPr>
            <a:spLocks noChangeArrowheads="1"/>
          </p:cNvSpPr>
          <p:nvPr/>
        </p:nvSpPr>
        <p:spPr bwMode="auto">
          <a:xfrm>
            <a:off x="4386906" y="242205"/>
            <a:ext cx="360513" cy="32466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200" b="1" dirty="0" smtClean="0"/>
              <a:t>1</a:t>
            </a:r>
            <a:endParaRPr lang="es-ES" sz="1200" b="1" dirty="0"/>
          </a:p>
        </p:txBody>
      </p:sp>
      <p:cxnSp>
        <p:nvCxnSpPr>
          <p:cNvPr id="79" name="78 Conector recto de flecha"/>
          <p:cNvCxnSpPr>
            <a:stCxn id="23" idx="2"/>
            <a:endCxn id="9" idx="0"/>
          </p:cNvCxnSpPr>
          <p:nvPr/>
        </p:nvCxnSpPr>
        <p:spPr>
          <a:xfrm>
            <a:off x="2346789" y="2494328"/>
            <a:ext cx="0" cy="1333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81 Conector recto de flecha"/>
          <p:cNvCxnSpPr>
            <a:stCxn id="9" idx="2"/>
            <a:endCxn id="10" idx="0"/>
          </p:cNvCxnSpPr>
          <p:nvPr/>
        </p:nvCxnSpPr>
        <p:spPr>
          <a:xfrm>
            <a:off x="2346789" y="2986406"/>
            <a:ext cx="1" cy="1170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83 Conector recto de flecha"/>
          <p:cNvCxnSpPr>
            <a:stCxn id="10" idx="2"/>
            <a:endCxn id="25" idx="0"/>
          </p:cNvCxnSpPr>
          <p:nvPr/>
        </p:nvCxnSpPr>
        <p:spPr>
          <a:xfrm flipH="1">
            <a:off x="2330240" y="3462183"/>
            <a:ext cx="16550" cy="16391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15 Rectángulo"/>
          <p:cNvSpPr>
            <a:spLocks noChangeArrowheads="1"/>
          </p:cNvSpPr>
          <p:nvPr/>
        </p:nvSpPr>
        <p:spPr bwMode="auto">
          <a:xfrm>
            <a:off x="3866975" y="4852925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Revisión a respuesta de los Partidos al Informe de Aclaraciones y Rectificaciones</a:t>
            </a:r>
            <a:endParaRPr lang="es-ES" sz="800" dirty="0"/>
          </a:p>
        </p:txBody>
      </p:sp>
      <p:sp>
        <p:nvSpPr>
          <p:cNvPr id="86" name="15 Rectángulo"/>
          <p:cNvSpPr>
            <a:spLocks noChangeArrowheads="1"/>
          </p:cNvSpPr>
          <p:nvPr/>
        </p:nvSpPr>
        <p:spPr bwMode="auto">
          <a:xfrm>
            <a:off x="3887241" y="5335957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Elaboración de Informe para Confronta</a:t>
            </a:r>
            <a:endParaRPr lang="es-ES" sz="800" dirty="0"/>
          </a:p>
        </p:txBody>
      </p:sp>
      <p:sp>
        <p:nvSpPr>
          <p:cNvPr id="87" name="15 Rectángulo"/>
          <p:cNvSpPr>
            <a:spLocks noChangeArrowheads="1"/>
          </p:cNvSpPr>
          <p:nvPr/>
        </p:nvSpPr>
        <p:spPr bwMode="auto">
          <a:xfrm>
            <a:off x="3867732" y="6237312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Diligencia de Confronta</a:t>
            </a:r>
            <a:endParaRPr lang="es-ES" sz="800" dirty="0"/>
          </a:p>
        </p:txBody>
      </p:sp>
      <p:sp>
        <p:nvSpPr>
          <p:cNvPr id="88" name="15 Rectángulo"/>
          <p:cNvSpPr>
            <a:spLocks noChangeArrowheads="1"/>
          </p:cNvSpPr>
          <p:nvPr/>
        </p:nvSpPr>
        <p:spPr bwMode="auto">
          <a:xfrm>
            <a:off x="3880784" y="5775340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Notificación de Informe de Confronta y convocatoria para confronta</a:t>
            </a:r>
            <a:endParaRPr lang="es-ES" sz="800" dirty="0"/>
          </a:p>
        </p:txBody>
      </p:sp>
      <p:cxnSp>
        <p:nvCxnSpPr>
          <p:cNvPr id="90" name="89 Conector recto de flecha"/>
          <p:cNvCxnSpPr>
            <a:stCxn id="14" idx="2"/>
            <a:endCxn id="15" idx="0"/>
          </p:cNvCxnSpPr>
          <p:nvPr/>
        </p:nvCxnSpPr>
        <p:spPr>
          <a:xfrm>
            <a:off x="4601442" y="1026941"/>
            <a:ext cx="8925" cy="906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 de flecha"/>
          <p:cNvCxnSpPr>
            <a:stCxn id="15" idx="2"/>
            <a:endCxn id="22" idx="0"/>
          </p:cNvCxnSpPr>
          <p:nvPr/>
        </p:nvCxnSpPr>
        <p:spPr>
          <a:xfrm>
            <a:off x="4610367" y="1476362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92 Conector recto de flecha"/>
          <p:cNvCxnSpPr/>
          <p:nvPr/>
        </p:nvCxnSpPr>
        <p:spPr>
          <a:xfrm>
            <a:off x="4628453" y="3329730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93 Conector recto de flecha"/>
          <p:cNvCxnSpPr/>
          <p:nvPr/>
        </p:nvCxnSpPr>
        <p:spPr>
          <a:xfrm>
            <a:off x="4651154" y="3820958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94 Conector recto de flecha"/>
          <p:cNvCxnSpPr/>
          <p:nvPr/>
        </p:nvCxnSpPr>
        <p:spPr>
          <a:xfrm>
            <a:off x="4675958" y="4308841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95 Conector recto de flecha"/>
          <p:cNvCxnSpPr/>
          <p:nvPr/>
        </p:nvCxnSpPr>
        <p:spPr>
          <a:xfrm>
            <a:off x="4673277" y="4720369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96 Conector recto de flecha"/>
          <p:cNvCxnSpPr/>
          <p:nvPr/>
        </p:nvCxnSpPr>
        <p:spPr>
          <a:xfrm>
            <a:off x="4667898" y="5217885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97 Conector recto de flecha"/>
          <p:cNvCxnSpPr/>
          <p:nvPr/>
        </p:nvCxnSpPr>
        <p:spPr>
          <a:xfrm>
            <a:off x="4670579" y="5694732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98 Conector recto de flecha"/>
          <p:cNvCxnSpPr/>
          <p:nvPr/>
        </p:nvCxnSpPr>
        <p:spPr>
          <a:xfrm>
            <a:off x="4649814" y="6116235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99 Conector recto de flecha"/>
          <p:cNvCxnSpPr/>
          <p:nvPr/>
        </p:nvCxnSpPr>
        <p:spPr>
          <a:xfrm>
            <a:off x="4648473" y="1962509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100 Conector recto de flecha"/>
          <p:cNvCxnSpPr/>
          <p:nvPr/>
        </p:nvCxnSpPr>
        <p:spPr>
          <a:xfrm>
            <a:off x="4651154" y="2418059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101 Conector recto de flecha"/>
          <p:cNvCxnSpPr/>
          <p:nvPr/>
        </p:nvCxnSpPr>
        <p:spPr>
          <a:xfrm>
            <a:off x="4620506" y="2868606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102 Conector recto de flecha"/>
          <p:cNvCxnSpPr/>
          <p:nvPr/>
        </p:nvCxnSpPr>
        <p:spPr>
          <a:xfrm>
            <a:off x="4564481" y="554228"/>
            <a:ext cx="2681" cy="1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34"/>
          <p:cNvSpPr>
            <a:spLocks noChangeArrowheads="1"/>
          </p:cNvSpPr>
          <p:nvPr/>
        </p:nvSpPr>
        <p:spPr bwMode="auto">
          <a:xfrm>
            <a:off x="5724128" y="6237312"/>
            <a:ext cx="360513" cy="32466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200" b="1" dirty="0"/>
              <a:t>2</a:t>
            </a:r>
            <a:endParaRPr lang="es-ES" sz="1200" b="1" dirty="0"/>
          </a:p>
        </p:txBody>
      </p:sp>
      <p:cxnSp>
        <p:nvCxnSpPr>
          <p:cNvPr id="106" name="105 Conector recto de flecha"/>
          <p:cNvCxnSpPr>
            <a:stCxn id="87" idx="3"/>
            <a:endCxn id="104" idx="2"/>
          </p:cNvCxnSpPr>
          <p:nvPr/>
        </p:nvCxnSpPr>
        <p:spPr>
          <a:xfrm flipV="1">
            <a:off x="5380620" y="6399647"/>
            <a:ext cx="343508" cy="170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 34"/>
          <p:cNvSpPr>
            <a:spLocks noChangeArrowheads="1"/>
          </p:cNvSpPr>
          <p:nvPr/>
        </p:nvSpPr>
        <p:spPr bwMode="auto">
          <a:xfrm>
            <a:off x="7143405" y="296590"/>
            <a:ext cx="360513" cy="324669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200" b="1" dirty="0"/>
              <a:t>2</a:t>
            </a:r>
            <a:endParaRPr lang="es-ES" sz="1200" b="1" dirty="0"/>
          </a:p>
        </p:txBody>
      </p:sp>
      <p:sp>
        <p:nvSpPr>
          <p:cNvPr id="108" name="15 Rectángulo"/>
          <p:cNvSpPr>
            <a:spLocks noChangeArrowheads="1"/>
          </p:cNvSpPr>
          <p:nvPr/>
        </p:nvSpPr>
        <p:spPr bwMode="auto">
          <a:xfrm>
            <a:off x="5703044" y="3917239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Elaboración de resoluciones</a:t>
            </a:r>
            <a:endParaRPr lang="es-ES" sz="800" dirty="0"/>
          </a:p>
        </p:txBody>
      </p:sp>
      <p:sp>
        <p:nvSpPr>
          <p:cNvPr id="111" name="15 Rectángulo"/>
          <p:cNvSpPr>
            <a:spLocks noChangeArrowheads="1"/>
          </p:cNvSpPr>
          <p:nvPr/>
        </p:nvSpPr>
        <p:spPr bwMode="auto">
          <a:xfrm>
            <a:off x="6585501" y="1356724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Se remite a Consejo General los Dictámenes Consolidados</a:t>
            </a:r>
            <a:endParaRPr lang="es-ES" sz="800" dirty="0"/>
          </a:p>
        </p:txBody>
      </p:sp>
      <p:sp>
        <p:nvSpPr>
          <p:cNvPr id="112" name="15 Rectángulo"/>
          <p:cNvSpPr>
            <a:spLocks noChangeArrowheads="1"/>
          </p:cNvSpPr>
          <p:nvPr/>
        </p:nvSpPr>
        <p:spPr bwMode="auto">
          <a:xfrm>
            <a:off x="6571509" y="811212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Elaboración de Dictámenes Consolidados</a:t>
            </a:r>
            <a:endParaRPr lang="es-ES" sz="800" dirty="0"/>
          </a:p>
        </p:txBody>
      </p:sp>
      <p:sp>
        <p:nvSpPr>
          <p:cNvPr id="113" name="34 Decisión"/>
          <p:cNvSpPr/>
          <p:nvPr/>
        </p:nvSpPr>
        <p:spPr>
          <a:xfrm>
            <a:off x="6729430" y="2765507"/>
            <a:ext cx="1223963" cy="279400"/>
          </a:xfrm>
          <a:prstGeom prst="flowChartDecis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600" dirty="0" smtClean="0">
                <a:solidFill>
                  <a:srgbClr val="000000"/>
                </a:solidFill>
                <a:ea typeface="ＭＳ Ｐゴシック" charset="-128"/>
              </a:rPr>
              <a:t>¿sanción?</a:t>
            </a:r>
            <a:endParaRPr lang="es-MX" sz="600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14" name="113 CuadroTexto"/>
          <p:cNvSpPr txBox="1"/>
          <p:nvPr/>
        </p:nvSpPr>
        <p:spPr>
          <a:xfrm>
            <a:off x="6517256" y="2491470"/>
            <a:ext cx="3600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SI</a:t>
            </a:r>
            <a:endParaRPr lang="es-MX" sz="800" dirty="0"/>
          </a:p>
        </p:txBody>
      </p:sp>
      <p:sp>
        <p:nvSpPr>
          <p:cNvPr id="115" name="114 CuadroTexto"/>
          <p:cNvSpPr txBox="1"/>
          <p:nvPr/>
        </p:nvSpPr>
        <p:spPr>
          <a:xfrm>
            <a:off x="7821119" y="2510602"/>
            <a:ext cx="399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00" dirty="0" smtClean="0"/>
              <a:t>NO</a:t>
            </a:r>
            <a:endParaRPr lang="es-MX" sz="800" dirty="0"/>
          </a:p>
        </p:txBody>
      </p:sp>
      <p:sp>
        <p:nvSpPr>
          <p:cNvPr id="116" name="Oval 34"/>
          <p:cNvSpPr>
            <a:spLocks noChangeArrowheads="1"/>
          </p:cNvSpPr>
          <p:nvPr/>
        </p:nvSpPr>
        <p:spPr bwMode="auto">
          <a:xfrm>
            <a:off x="7185155" y="5228007"/>
            <a:ext cx="576263" cy="2873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/>
              <a:t>FIN</a:t>
            </a:r>
            <a:endParaRPr lang="es-ES" sz="900" dirty="0"/>
          </a:p>
        </p:txBody>
      </p:sp>
      <p:sp>
        <p:nvSpPr>
          <p:cNvPr id="119" name="15 Rectángulo"/>
          <p:cNvSpPr>
            <a:spLocks noChangeArrowheads="1"/>
          </p:cNvSpPr>
          <p:nvPr/>
        </p:nvSpPr>
        <p:spPr bwMode="auto">
          <a:xfrm>
            <a:off x="6575025" y="4581347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Publicación de Dictámenes y Resoluciones</a:t>
            </a:r>
            <a:endParaRPr lang="es-ES" sz="800" dirty="0"/>
          </a:p>
        </p:txBody>
      </p:sp>
      <p:cxnSp>
        <p:nvCxnSpPr>
          <p:cNvPr id="121" name="120 Conector angular"/>
          <p:cNvCxnSpPr>
            <a:stCxn id="113" idx="3"/>
            <a:endCxn id="119" idx="3"/>
          </p:cNvCxnSpPr>
          <p:nvPr/>
        </p:nvCxnSpPr>
        <p:spPr>
          <a:xfrm>
            <a:off x="7953393" y="2905207"/>
            <a:ext cx="134520" cy="1855528"/>
          </a:xfrm>
          <a:prstGeom prst="bentConnector3">
            <a:avLst>
              <a:gd name="adj1" fmla="val 269938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128 Conector angular"/>
          <p:cNvCxnSpPr>
            <a:stCxn id="108" idx="2"/>
            <a:endCxn id="119" idx="1"/>
          </p:cNvCxnSpPr>
          <p:nvPr/>
        </p:nvCxnSpPr>
        <p:spPr>
          <a:xfrm rot="16200000" flipH="1">
            <a:off x="6274896" y="4460605"/>
            <a:ext cx="484721" cy="11553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130 Conector recto de flecha"/>
          <p:cNvCxnSpPr>
            <a:endCxn id="116" idx="0"/>
          </p:cNvCxnSpPr>
          <p:nvPr/>
        </p:nvCxnSpPr>
        <p:spPr>
          <a:xfrm>
            <a:off x="7452793" y="4969028"/>
            <a:ext cx="20494" cy="2589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132 Conector recto de flecha"/>
          <p:cNvCxnSpPr>
            <a:stCxn id="112" idx="2"/>
            <a:endCxn id="111" idx="0"/>
          </p:cNvCxnSpPr>
          <p:nvPr/>
        </p:nvCxnSpPr>
        <p:spPr>
          <a:xfrm>
            <a:off x="7327953" y="1169987"/>
            <a:ext cx="13992" cy="1867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15 Rectángulo"/>
          <p:cNvSpPr>
            <a:spLocks noChangeArrowheads="1"/>
          </p:cNvSpPr>
          <p:nvPr/>
        </p:nvSpPr>
        <p:spPr bwMode="auto">
          <a:xfrm>
            <a:off x="6582059" y="1952568"/>
            <a:ext cx="1512888" cy="3587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/>
              <a:t>Se establecen  las sanciones </a:t>
            </a:r>
            <a:endParaRPr lang="es-ES" sz="800" dirty="0"/>
          </a:p>
        </p:txBody>
      </p:sp>
      <p:cxnSp>
        <p:nvCxnSpPr>
          <p:cNvPr id="150" name="149 Conector angular"/>
          <p:cNvCxnSpPr>
            <a:stCxn id="113" idx="1"/>
            <a:endCxn id="108" idx="0"/>
          </p:cNvCxnSpPr>
          <p:nvPr/>
        </p:nvCxnSpPr>
        <p:spPr>
          <a:xfrm rot="10800000" flipV="1">
            <a:off x="6459488" y="2905207"/>
            <a:ext cx="269942" cy="101203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151 Conector recto de flecha"/>
          <p:cNvCxnSpPr>
            <a:stCxn id="146" idx="2"/>
            <a:endCxn id="113" idx="0"/>
          </p:cNvCxnSpPr>
          <p:nvPr/>
        </p:nvCxnSpPr>
        <p:spPr>
          <a:xfrm>
            <a:off x="7338503" y="2311343"/>
            <a:ext cx="2909" cy="454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162 Conector recto de flecha"/>
          <p:cNvCxnSpPr>
            <a:stCxn id="107" idx="4"/>
            <a:endCxn id="112" idx="0"/>
          </p:cNvCxnSpPr>
          <p:nvPr/>
        </p:nvCxnSpPr>
        <p:spPr>
          <a:xfrm>
            <a:off x="7323662" y="621259"/>
            <a:ext cx="4291" cy="18995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165 Conector recto de flecha"/>
          <p:cNvCxnSpPr>
            <a:stCxn id="111" idx="2"/>
            <a:endCxn id="146" idx="0"/>
          </p:cNvCxnSpPr>
          <p:nvPr/>
        </p:nvCxnSpPr>
        <p:spPr>
          <a:xfrm flipH="1">
            <a:off x="7338503" y="1715499"/>
            <a:ext cx="3442" cy="2370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6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444501" y="3340894"/>
            <a:ext cx="84476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4. CONTROL DE CAMBIOS:</a:t>
            </a:r>
            <a:endParaRPr lang="es-ES" sz="1000" b="1">
              <a:latin typeface="Arial Narrow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444501" y="944166"/>
            <a:ext cx="8447617" cy="5076825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635001" y="3631406"/>
          <a:ext cx="8064499" cy="666750"/>
        </p:xfrm>
        <a:graphic>
          <a:graphicData uri="http://schemas.openxmlformats.org/drawingml/2006/table">
            <a:tbl>
              <a:tblPr/>
              <a:tblGrid>
                <a:gridCol w="1528233"/>
                <a:gridCol w="5160433"/>
                <a:gridCol w="1375833"/>
              </a:tblGrid>
              <a:tr h="161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  <a:cs typeface="Times New Roman" charset="0"/>
                        </a:rPr>
                        <a:t>No. de Cambio</a:t>
                      </a:r>
                      <a:endParaRPr kumimoji="0" lang="es-MX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  <a:cs typeface="Times New Roman" charset="0"/>
                        </a:rPr>
                        <a:t>Descripción del Cambio</a:t>
                      </a:r>
                      <a:endParaRPr kumimoji="0" lang="es-MX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  <a:cs typeface="Times New Roman" charset="0"/>
                        </a:rPr>
                        <a:t>Fecha</a:t>
                      </a:r>
                      <a:endParaRPr kumimoji="0" lang="es-MX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6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  <a:cs typeface="Times New Roman" charset="0"/>
                        </a:rPr>
                        <a:t>00</a:t>
                      </a:r>
                      <a:endParaRPr kumimoji="0" lang="es-MX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  <a:cs typeface="Times New Roman" charset="0"/>
                        </a:rPr>
                        <a:t>Nueva Creación</a:t>
                      </a:r>
                      <a:endParaRPr kumimoji="0" lang="es-MX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</a:rPr>
                        <a:t>01-Jun-09</a:t>
                      </a: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3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</a:rPr>
                        <a:t>01</a:t>
                      </a: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</a:rPr>
                        <a:t>Modificación</a:t>
                      </a: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charset="0"/>
                          <a:ea typeface="ＭＳ Ｐゴシック" charset="0"/>
                        </a:rPr>
                        <a:t>21-07-09</a:t>
                      </a: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43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charset="0"/>
                        <a:ea typeface="ＭＳ Ｐゴシック" charset="0"/>
                      </a:endParaRPr>
                    </a:p>
                  </a:txBody>
                  <a:tcPr marL="48000" marR="48000" marT="13500" marB="135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448734" y="1025129"/>
            <a:ext cx="84539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1. OBJETIVO. </a:t>
            </a:r>
            <a:r>
              <a:rPr lang="es-ES" sz="1000">
                <a:latin typeface="Arial Narrow" charset="0"/>
              </a:rPr>
              <a:t>Asegurar la venta de las Unidades móviles, manteniendo durante todo el proceso un nivel de atención al cliente satisfactorio.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457200" y="1619251"/>
            <a:ext cx="84349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2. ALCANCE. </a:t>
            </a:r>
            <a:r>
              <a:rPr lang="es-ES" sz="1000">
                <a:latin typeface="Arial Narrow" charset="0"/>
              </a:rPr>
              <a:t>Este procedimiento aplica al </a:t>
            </a:r>
            <a:r>
              <a:rPr lang="es-MX" sz="1000">
                <a:latin typeface="Arial Narrow" charset="0"/>
              </a:rPr>
              <a:t>Proceso de Diseño, fabricación, y Servicio Postventa de Ambulancias y Unidades Móviles Especializadas .</a:t>
            </a:r>
            <a:endParaRPr lang="es-ES" sz="1000">
              <a:latin typeface="Arial Narrow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444501" y="2145507"/>
            <a:ext cx="8447617" cy="938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Orden de producción: </a:t>
            </a:r>
            <a:r>
              <a:rPr lang="es-MX" sz="1000">
                <a:latin typeface="Arial Narrow" charset="0"/>
              </a:rPr>
              <a:t>Es un documento en el cuál se especifican las características para el equipamiento de la Unidad. El cuál ejecuta la orden a Producción.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Norma KKK:</a:t>
            </a:r>
            <a:r>
              <a:rPr lang="es-MX" sz="1000">
                <a:latin typeface="Arial Narrow" charset="0"/>
              </a:rPr>
              <a:t> Norma que especifica los requerimientos aceptados Internacionalmente para la fabricación de Ambulancias.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>
                <a:latin typeface="Arial Narrow" charset="0"/>
              </a:rPr>
              <a:t>Norma 237 SSA 1: </a:t>
            </a:r>
            <a:r>
              <a:rPr lang="es-MX" sz="1000">
                <a:latin typeface="Arial Narrow" charset="0"/>
              </a:rPr>
              <a:t>Norma que especifica los requerimientos aceptados Nacionalmente para la fabricación de Ambulancias.</a:t>
            </a:r>
            <a:endParaRPr lang="es-MX" sz="1000" b="1">
              <a:latin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477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2076451" y="998935"/>
            <a:ext cx="5088467" cy="21550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7164917" y="998935"/>
            <a:ext cx="1727200" cy="21550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7164917" y="1214437"/>
            <a:ext cx="1727200" cy="4806554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2076451" y="1214437"/>
            <a:ext cx="5088467" cy="4806554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444501" y="1214437"/>
            <a:ext cx="1631951" cy="4806554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444501" y="998935"/>
            <a:ext cx="1631951" cy="21550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4286252" y="1269206"/>
            <a:ext cx="766233" cy="12382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charset="0"/>
              </a:rPr>
              <a:t>Inicio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4665134" y="1393031"/>
            <a:ext cx="4233" cy="9167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2264833" y="1484710"/>
            <a:ext cx="4800600" cy="161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>
                <a:latin typeface="Arial Narrow" charset="0"/>
              </a:rPr>
              <a:t>Elabora un pronostico de Ventas</a:t>
            </a:r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2264833" y="1754981"/>
            <a:ext cx="4800600" cy="161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s-ES" sz="900">
                <a:latin typeface="Arial Narrow" charset="0"/>
              </a:rPr>
              <a:t>Contacta al cliente o el cliente nos contacta e identifica los requerimientos </a:t>
            </a:r>
          </a:p>
        </p:txBody>
      </p:sp>
      <p:sp>
        <p:nvSpPr>
          <p:cNvPr id="3084" name="Rectangle 655"/>
          <p:cNvSpPr>
            <a:spLocks noChangeArrowheads="1"/>
          </p:cNvSpPr>
          <p:nvPr/>
        </p:nvSpPr>
        <p:spPr bwMode="auto">
          <a:xfrm>
            <a:off x="4955118" y="3267076"/>
            <a:ext cx="2110316" cy="270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>
                <a:latin typeface="Arial Narrow" charset="0"/>
              </a:rPr>
              <a:t>Elabora cotización y se le envía al cliente junto con diseño previo</a:t>
            </a:r>
          </a:p>
        </p:txBody>
      </p:sp>
      <p:sp>
        <p:nvSpPr>
          <p:cNvPr id="3085" name="Rectangle 656"/>
          <p:cNvSpPr>
            <a:spLocks noChangeArrowheads="1"/>
          </p:cNvSpPr>
          <p:nvPr/>
        </p:nvSpPr>
        <p:spPr bwMode="auto">
          <a:xfrm>
            <a:off x="4953000" y="4782741"/>
            <a:ext cx="2110317" cy="270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>
                <a:latin typeface="Arial Narrow" charset="0"/>
              </a:rPr>
              <a:t>Recibe orden de compra y anticipo</a:t>
            </a:r>
          </a:p>
        </p:txBody>
      </p:sp>
      <p:sp>
        <p:nvSpPr>
          <p:cNvPr id="3086" name="Rectangle 657"/>
          <p:cNvSpPr>
            <a:spLocks noChangeArrowheads="1"/>
          </p:cNvSpPr>
          <p:nvPr/>
        </p:nvSpPr>
        <p:spPr bwMode="auto">
          <a:xfrm>
            <a:off x="541867" y="1484710"/>
            <a:ext cx="1534584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Gerente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087" name="Rectangle 660"/>
          <p:cNvSpPr>
            <a:spLocks noChangeArrowheads="1"/>
          </p:cNvSpPr>
          <p:nvPr/>
        </p:nvSpPr>
        <p:spPr bwMode="auto">
          <a:xfrm>
            <a:off x="444501" y="2618185"/>
            <a:ext cx="1631951" cy="15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088" name="Rectangle 661"/>
          <p:cNvSpPr>
            <a:spLocks noChangeArrowheads="1"/>
          </p:cNvSpPr>
          <p:nvPr/>
        </p:nvSpPr>
        <p:spPr bwMode="auto">
          <a:xfrm>
            <a:off x="444501" y="3870722"/>
            <a:ext cx="1631951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089" name="Rectangle 662"/>
          <p:cNvSpPr>
            <a:spLocks noChangeArrowheads="1"/>
          </p:cNvSpPr>
          <p:nvPr/>
        </p:nvSpPr>
        <p:spPr bwMode="auto">
          <a:xfrm>
            <a:off x="7164917" y="1484710"/>
            <a:ext cx="1727200" cy="21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Pronostico de Ventas</a:t>
            </a:r>
          </a:p>
        </p:txBody>
      </p:sp>
      <p:sp>
        <p:nvSpPr>
          <p:cNvPr id="3090" name="Rectangle 663"/>
          <p:cNvSpPr>
            <a:spLocks noChangeArrowheads="1"/>
          </p:cNvSpPr>
          <p:nvPr/>
        </p:nvSpPr>
        <p:spPr bwMode="auto">
          <a:xfrm>
            <a:off x="7162800" y="2652712"/>
            <a:ext cx="1729317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charset="0"/>
            </a:endParaRPr>
          </a:p>
        </p:txBody>
      </p:sp>
      <p:sp>
        <p:nvSpPr>
          <p:cNvPr id="3091" name="Rectangle 664"/>
          <p:cNvSpPr>
            <a:spLocks noChangeArrowheads="1"/>
          </p:cNvSpPr>
          <p:nvPr/>
        </p:nvSpPr>
        <p:spPr bwMode="auto">
          <a:xfrm>
            <a:off x="7164917" y="3267075"/>
            <a:ext cx="17272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>
                <a:latin typeface="Arial Narrow" charset="0"/>
              </a:rPr>
              <a:t>Cotización / Diseño Previo</a:t>
            </a:r>
          </a:p>
        </p:txBody>
      </p:sp>
      <p:sp>
        <p:nvSpPr>
          <p:cNvPr id="3092" name="Rectangle 665"/>
          <p:cNvSpPr>
            <a:spLocks noChangeArrowheads="1"/>
          </p:cNvSpPr>
          <p:nvPr/>
        </p:nvSpPr>
        <p:spPr bwMode="auto">
          <a:xfrm>
            <a:off x="7181851" y="4139804"/>
            <a:ext cx="1710267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>
                <a:latin typeface="Arial Narrow" charset="0"/>
              </a:rPr>
              <a:t>Orden de Compra </a:t>
            </a:r>
          </a:p>
        </p:txBody>
      </p:sp>
      <p:sp>
        <p:nvSpPr>
          <p:cNvPr id="3093" name="Rectangle 666"/>
          <p:cNvSpPr>
            <a:spLocks noChangeArrowheads="1"/>
          </p:cNvSpPr>
          <p:nvPr/>
        </p:nvSpPr>
        <p:spPr bwMode="auto">
          <a:xfrm>
            <a:off x="7164918" y="1754982"/>
            <a:ext cx="1703916" cy="22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Requerimientos de cliente vía correo electrónico</a:t>
            </a:r>
            <a:endParaRPr lang="es-ES" sz="900">
              <a:latin typeface="Arial Narrow" charset="0"/>
            </a:endParaRPr>
          </a:p>
        </p:txBody>
      </p:sp>
      <p:cxnSp>
        <p:nvCxnSpPr>
          <p:cNvPr id="3094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4665133" y="1646635"/>
            <a:ext cx="0" cy="10834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6" name="AutoShape 683"/>
          <p:cNvCxnSpPr>
            <a:cxnSpLocks noChangeShapeType="1"/>
            <a:stCxn id="3101" idx="4"/>
            <a:endCxn id="3084" idx="0"/>
          </p:cNvCxnSpPr>
          <p:nvPr/>
        </p:nvCxnSpPr>
        <p:spPr bwMode="auto">
          <a:xfrm flipH="1">
            <a:off x="6010276" y="2456892"/>
            <a:ext cx="1752" cy="81018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7" name="AutoShape 684"/>
          <p:cNvCxnSpPr>
            <a:cxnSpLocks noChangeShapeType="1"/>
          </p:cNvCxnSpPr>
          <p:nvPr/>
        </p:nvCxnSpPr>
        <p:spPr bwMode="auto">
          <a:xfrm>
            <a:off x="6011334" y="5049442"/>
            <a:ext cx="4233" cy="21193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98" name="Rectangle 700"/>
          <p:cNvSpPr>
            <a:spLocks noChangeArrowheads="1"/>
          </p:cNvSpPr>
          <p:nvPr/>
        </p:nvSpPr>
        <p:spPr bwMode="auto">
          <a:xfrm>
            <a:off x="539751" y="1754981"/>
            <a:ext cx="1534583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099" name="Rectangle 701"/>
          <p:cNvSpPr>
            <a:spLocks noChangeArrowheads="1"/>
          </p:cNvSpPr>
          <p:nvPr/>
        </p:nvSpPr>
        <p:spPr bwMode="auto">
          <a:xfrm>
            <a:off x="539751" y="2199085"/>
            <a:ext cx="1534583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Jefe de Producción / Jefe Ingeniería y Diseño/ Gerente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100" name="Rectangle 666"/>
          <p:cNvSpPr>
            <a:spLocks noChangeArrowheads="1"/>
          </p:cNvSpPr>
          <p:nvPr/>
        </p:nvSpPr>
        <p:spPr bwMode="auto">
          <a:xfrm>
            <a:off x="7164918" y="4729163"/>
            <a:ext cx="1703916" cy="22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Cotización  del cliente vía correo electrónico / Comprobante de deposito o transferencia</a:t>
            </a:r>
            <a:endParaRPr lang="es-ES" sz="900">
              <a:latin typeface="Arial Narrow" charset="0"/>
            </a:endParaRPr>
          </a:p>
        </p:txBody>
      </p:sp>
      <p:sp>
        <p:nvSpPr>
          <p:cNvPr id="3101" name="AutoShape 50"/>
          <p:cNvSpPr>
            <a:spLocks noChangeArrowheads="1"/>
          </p:cNvSpPr>
          <p:nvPr/>
        </p:nvSpPr>
        <p:spPr bwMode="auto">
          <a:xfrm>
            <a:off x="3323862" y="2078850"/>
            <a:ext cx="2688167" cy="378042"/>
          </a:xfrm>
          <a:prstGeom prst="triangle">
            <a:avLst>
              <a:gd name="adj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tIns="82800" bIns="36000" anchor="ctr"/>
          <a:lstStyle/>
          <a:p>
            <a:pPr algn="ctr"/>
            <a:r>
              <a:rPr lang="es-ES" sz="900" dirty="0">
                <a:latin typeface="Arial Narrow" charset="0"/>
              </a:rPr>
              <a:t>Verifica la capacidad de cumplimiento</a:t>
            </a:r>
          </a:p>
        </p:txBody>
      </p:sp>
      <p:sp>
        <p:nvSpPr>
          <p:cNvPr id="3102" name="Rectangle 666"/>
          <p:cNvSpPr>
            <a:spLocks noChangeArrowheads="1"/>
          </p:cNvSpPr>
          <p:nvPr/>
        </p:nvSpPr>
        <p:spPr bwMode="auto">
          <a:xfrm>
            <a:off x="5530851" y="2457450"/>
            <a:ext cx="57573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SI</a:t>
            </a:r>
            <a:endParaRPr lang="es-ES" sz="900">
              <a:latin typeface="Arial Narrow" charset="0"/>
            </a:endParaRPr>
          </a:p>
        </p:txBody>
      </p:sp>
      <p:sp>
        <p:nvSpPr>
          <p:cNvPr id="3103" name="Rectangle 666"/>
          <p:cNvSpPr>
            <a:spLocks noChangeArrowheads="1"/>
          </p:cNvSpPr>
          <p:nvPr/>
        </p:nvSpPr>
        <p:spPr bwMode="auto">
          <a:xfrm>
            <a:off x="3323167" y="2457450"/>
            <a:ext cx="575733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NO</a:t>
            </a:r>
            <a:endParaRPr lang="es-ES" sz="900">
              <a:latin typeface="Arial Narrow" charset="0"/>
            </a:endParaRPr>
          </a:p>
        </p:txBody>
      </p:sp>
      <p:cxnSp>
        <p:nvCxnSpPr>
          <p:cNvPr id="3104" name="AutoShape 683"/>
          <p:cNvCxnSpPr>
            <a:cxnSpLocks noChangeShapeType="1"/>
            <a:stCxn id="3101" idx="2"/>
            <a:endCxn id="3105" idx="0"/>
          </p:cNvCxnSpPr>
          <p:nvPr/>
        </p:nvCxnSpPr>
        <p:spPr bwMode="auto">
          <a:xfrm>
            <a:off x="3323862" y="2456892"/>
            <a:ext cx="364" cy="16129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5" name="Rectangle 655"/>
          <p:cNvSpPr>
            <a:spLocks noChangeArrowheads="1"/>
          </p:cNvSpPr>
          <p:nvPr/>
        </p:nvSpPr>
        <p:spPr bwMode="auto">
          <a:xfrm>
            <a:off x="2556933" y="2618185"/>
            <a:ext cx="1534584" cy="161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>
                <a:latin typeface="Arial Narrow" charset="0"/>
              </a:rPr>
              <a:t>Se le notifica al cliente</a:t>
            </a:r>
          </a:p>
        </p:txBody>
      </p:sp>
      <p:sp>
        <p:nvSpPr>
          <p:cNvPr id="3106" name="Oval 56"/>
          <p:cNvSpPr>
            <a:spLocks noChangeArrowheads="1"/>
          </p:cNvSpPr>
          <p:nvPr/>
        </p:nvSpPr>
        <p:spPr bwMode="auto">
          <a:xfrm>
            <a:off x="3227917" y="2943226"/>
            <a:ext cx="192616" cy="10715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sz="900">
                <a:latin typeface="Arial" charset="0"/>
              </a:rPr>
              <a:t>1</a:t>
            </a:r>
          </a:p>
        </p:txBody>
      </p:sp>
      <p:cxnSp>
        <p:nvCxnSpPr>
          <p:cNvPr id="3107" name="AutoShape 683"/>
          <p:cNvCxnSpPr>
            <a:cxnSpLocks noChangeShapeType="1"/>
            <a:stCxn id="3105" idx="2"/>
            <a:endCxn id="3106" idx="0"/>
          </p:cNvCxnSpPr>
          <p:nvPr/>
        </p:nvCxnSpPr>
        <p:spPr bwMode="auto">
          <a:xfrm>
            <a:off x="3325284" y="2780110"/>
            <a:ext cx="0" cy="16311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08" name="Rectangle 666"/>
          <p:cNvSpPr>
            <a:spLocks noChangeArrowheads="1"/>
          </p:cNvSpPr>
          <p:nvPr/>
        </p:nvSpPr>
        <p:spPr bwMode="auto">
          <a:xfrm>
            <a:off x="7164918" y="2240756"/>
            <a:ext cx="1703916" cy="120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P- OPE-12</a:t>
            </a:r>
            <a:endParaRPr lang="es-ES" sz="900">
              <a:latin typeface="Arial Narrow" charset="0"/>
            </a:endParaRPr>
          </a:p>
        </p:txBody>
      </p:sp>
      <p:sp>
        <p:nvSpPr>
          <p:cNvPr id="3109" name="Rectangle 655"/>
          <p:cNvSpPr>
            <a:spLocks noChangeArrowheads="1"/>
          </p:cNvSpPr>
          <p:nvPr/>
        </p:nvSpPr>
        <p:spPr bwMode="auto">
          <a:xfrm>
            <a:off x="4957234" y="2888457"/>
            <a:ext cx="2110317" cy="2702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>
                <a:latin typeface="Arial Narrow" charset="0"/>
              </a:rPr>
              <a:t>Solicita a Jefe Ingeniería y Diseño el diseño previo de la unidad</a:t>
            </a:r>
          </a:p>
        </p:txBody>
      </p:sp>
      <p:sp>
        <p:nvSpPr>
          <p:cNvPr id="3110" name="Rectangle 660"/>
          <p:cNvSpPr>
            <a:spLocks noChangeArrowheads="1"/>
          </p:cNvSpPr>
          <p:nvPr/>
        </p:nvSpPr>
        <p:spPr bwMode="auto">
          <a:xfrm>
            <a:off x="444501" y="2944416"/>
            <a:ext cx="1631951" cy="15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111" name="Rectangle 664"/>
          <p:cNvSpPr>
            <a:spLocks noChangeArrowheads="1"/>
          </p:cNvSpPr>
          <p:nvPr/>
        </p:nvSpPr>
        <p:spPr bwMode="auto">
          <a:xfrm>
            <a:off x="7164917" y="2942035"/>
            <a:ext cx="1727200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>
                <a:latin typeface="Arial Narrow" charset="0"/>
              </a:rPr>
              <a:t>Bitácora de diseño</a:t>
            </a:r>
          </a:p>
        </p:txBody>
      </p:sp>
      <p:sp>
        <p:nvSpPr>
          <p:cNvPr id="3112" name="Rectangle 661"/>
          <p:cNvSpPr>
            <a:spLocks noChangeArrowheads="1"/>
          </p:cNvSpPr>
          <p:nvPr/>
        </p:nvSpPr>
        <p:spPr bwMode="auto">
          <a:xfrm>
            <a:off x="444501" y="3321844"/>
            <a:ext cx="1631951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114" name="Rectangle 666"/>
          <p:cNvSpPr>
            <a:spLocks noChangeArrowheads="1"/>
          </p:cNvSpPr>
          <p:nvPr/>
        </p:nvSpPr>
        <p:spPr bwMode="auto">
          <a:xfrm>
            <a:off x="7164918" y="2607469"/>
            <a:ext cx="1703916" cy="22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Requerimientos de cliente vía correo electrónico</a:t>
            </a:r>
            <a:endParaRPr lang="es-ES" sz="900">
              <a:latin typeface="Arial Narrow" charset="0"/>
            </a:endParaRPr>
          </a:p>
        </p:txBody>
      </p:sp>
      <p:sp>
        <p:nvSpPr>
          <p:cNvPr id="3115" name="56 Rombo"/>
          <p:cNvSpPr>
            <a:spLocks noChangeArrowheads="1"/>
          </p:cNvSpPr>
          <p:nvPr/>
        </p:nvSpPr>
        <p:spPr bwMode="auto">
          <a:xfrm>
            <a:off x="3714751" y="3861197"/>
            <a:ext cx="1143000" cy="642938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16" name="57 CuadroTexto"/>
          <p:cNvSpPr txBox="1">
            <a:spLocks noChangeArrowheads="1"/>
          </p:cNvSpPr>
          <p:nvPr/>
        </p:nvSpPr>
        <p:spPr bwMode="auto">
          <a:xfrm>
            <a:off x="3905251" y="4021931"/>
            <a:ext cx="1047749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900"/>
              <a:t>¿Se recibe Orden de Compra?</a:t>
            </a:r>
          </a:p>
        </p:txBody>
      </p:sp>
      <p:sp>
        <p:nvSpPr>
          <p:cNvPr id="3117" name="Rectangle 661"/>
          <p:cNvSpPr>
            <a:spLocks noChangeArrowheads="1"/>
          </p:cNvSpPr>
          <p:nvPr/>
        </p:nvSpPr>
        <p:spPr bwMode="auto">
          <a:xfrm>
            <a:off x="381001" y="4781550"/>
            <a:ext cx="1631951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sp>
        <p:nvSpPr>
          <p:cNvPr id="3118" name="Rectangle 656"/>
          <p:cNvSpPr>
            <a:spLocks noChangeArrowheads="1"/>
          </p:cNvSpPr>
          <p:nvPr/>
        </p:nvSpPr>
        <p:spPr bwMode="auto">
          <a:xfrm>
            <a:off x="2368551" y="4714875"/>
            <a:ext cx="2110316" cy="3786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>
                <a:latin typeface="Arial Narrow" charset="0"/>
              </a:rPr>
              <a:t>La cotización se tomara como orden de compra y anticipo</a:t>
            </a:r>
          </a:p>
        </p:txBody>
      </p:sp>
      <p:cxnSp>
        <p:nvCxnSpPr>
          <p:cNvPr id="3119" name="64 Conector angular"/>
          <p:cNvCxnSpPr>
            <a:cxnSpLocks noChangeShapeType="1"/>
            <a:stCxn id="3115" idx="1"/>
          </p:cNvCxnSpPr>
          <p:nvPr/>
        </p:nvCxnSpPr>
        <p:spPr bwMode="auto">
          <a:xfrm rot="10800000" flipV="1">
            <a:off x="3340100" y="4182666"/>
            <a:ext cx="374651" cy="532209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20" name="67 Conector angular"/>
          <p:cNvCxnSpPr>
            <a:cxnSpLocks noChangeShapeType="1"/>
            <a:endCxn id="3085" idx="0"/>
          </p:cNvCxnSpPr>
          <p:nvPr/>
        </p:nvCxnSpPr>
        <p:spPr bwMode="auto">
          <a:xfrm>
            <a:off x="4857751" y="4193382"/>
            <a:ext cx="1151467" cy="589360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21" name="70 Conector angular"/>
          <p:cNvCxnSpPr>
            <a:cxnSpLocks noChangeShapeType="1"/>
            <a:stCxn id="3084" idx="2"/>
            <a:endCxn id="3115" idx="0"/>
          </p:cNvCxnSpPr>
          <p:nvPr/>
        </p:nvCxnSpPr>
        <p:spPr bwMode="auto">
          <a:xfrm rot="5400000">
            <a:off x="4986867" y="2836731"/>
            <a:ext cx="323850" cy="1725083"/>
          </a:xfrm>
          <a:prstGeom prst="bentConnector3">
            <a:avLst>
              <a:gd name="adj1" fmla="val 49634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22" name="72 CuadroTexto"/>
          <p:cNvSpPr txBox="1">
            <a:spLocks noChangeArrowheads="1"/>
          </p:cNvSpPr>
          <p:nvPr/>
        </p:nvSpPr>
        <p:spPr bwMode="auto">
          <a:xfrm>
            <a:off x="3321052" y="3968354"/>
            <a:ext cx="47624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900"/>
              <a:t>NO</a:t>
            </a:r>
          </a:p>
        </p:txBody>
      </p:sp>
      <p:sp>
        <p:nvSpPr>
          <p:cNvPr id="3123" name="73 CuadroTexto"/>
          <p:cNvSpPr txBox="1">
            <a:spLocks noChangeArrowheads="1"/>
          </p:cNvSpPr>
          <p:nvPr/>
        </p:nvSpPr>
        <p:spPr bwMode="auto">
          <a:xfrm>
            <a:off x="5321301" y="3968354"/>
            <a:ext cx="571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s-MX" sz="900"/>
              <a:t>SI</a:t>
            </a:r>
          </a:p>
        </p:txBody>
      </p:sp>
      <p:cxnSp>
        <p:nvCxnSpPr>
          <p:cNvPr id="3124" name="AutoShape 685"/>
          <p:cNvCxnSpPr>
            <a:cxnSpLocks noChangeShapeType="1"/>
            <a:stCxn id="3118" idx="2"/>
          </p:cNvCxnSpPr>
          <p:nvPr/>
        </p:nvCxnSpPr>
        <p:spPr bwMode="auto">
          <a:xfrm flipH="1">
            <a:off x="3422651" y="5093494"/>
            <a:ext cx="2116" cy="17264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25" name="Oval 76"/>
          <p:cNvSpPr>
            <a:spLocks noChangeArrowheads="1"/>
          </p:cNvSpPr>
          <p:nvPr/>
        </p:nvSpPr>
        <p:spPr bwMode="auto">
          <a:xfrm>
            <a:off x="4572001" y="5859067"/>
            <a:ext cx="192617" cy="107156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>
                <a:latin typeface="Arial" charset="0"/>
              </a:rPr>
              <a:t>2</a:t>
            </a:r>
            <a:endParaRPr lang="es-ES" sz="900">
              <a:latin typeface="Arial" charset="0"/>
            </a:endParaRPr>
          </a:p>
        </p:txBody>
      </p:sp>
      <p:sp>
        <p:nvSpPr>
          <p:cNvPr id="3126" name="Rectangle 653"/>
          <p:cNvSpPr>
            <a:spLocks noChangeArrowheads="1"/>
          </p:cNvSpPr>
          <p:nvPr/>
        </p:nvSpPr>
        <p:spPr bwMode="auto">
          <a:xfrm>
            <a:off x="2266951" y="5264944"/>
            <a:ext cx="4800600" cy="1738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s-ES" sz="900">
                <a:latin typeface="Arial Narrow" charset="0"/>
              </a:rPr>
              <a:t>Si el cliente entrega productos a el dorado se negocia que no se hace responsable del funcionamiento de sus productos </a:t>
            </a:r>
          </a:p>
        </p:txBody>
      </p:sp>
      <p:sp>
        <p:nvSpPr>
          <p:cNvPr id="3127" name="Rectangle 666"/>
          <p:cNvSpPr>
            <a:spLocks noChangeArrowheads="1"/>
          </p:cNvSpPr>
          <p:nvPr/>
        </p:nvSpPr>
        <p:spPr bwMode="auto">
          <a:xfrm>
            <a:off x="7260167" y="5264944"/>
            <a:ext cx="1703917" cy="227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P-OPE-06/Reporte de estado de accesorio o unidad / Carta de No Responsabilidad</a:t>
            </a:r>
            <a:endParaRPr lang="es-ES" sz="900">
              <a:latin typeface="Arial Narrow" charset="0"/>
            </a:endParaRPr>
          </a:p>
        </p:txBody>
      </p:sp>
      <p:sp>
        <p:nvSpPr>
          <p:cNvPr id="3128" name="Rectangle 700"/>
          <p:cNvSpPr>
            <a:spLocks noChangeArrowheads="1"/>
          </p:cNvSpPr>
          <p:nvPr/>
        </p:nvSpPr>
        <p:spPr bwMode="auto">
          <a:xfrm>
            <a:off x="444500" y="5211366"/>
            <a:ext cx="1534584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charset="0"/>
              </a:rPr>
              <a:t>Ejecutivo de Ventas</a:t>
            </a:r>
            <a:endParaRPr lang="es-ES" sz="900">
              <a:latin typeface="Arial Narrow" charset="0"/>
            </a:endParaRPr>
          </a:p>
        </p:txBody>
      </p:sp>
      <p:cxnSp>
        <p:nvCxnSpPr>
          <p:cNvPr id="3129" name="AutoShape 681"/>
          <p:cNvCxnSpPr>
            <a:cxnSpLocks noChangeShapeType="1"/>
            <a:stCxn id="3083" idx="2"/>
            <a:endCxn id="3101" idx="0"/>
          </p:cNvCxnSpPr>
          <p:nvPr/>
        </p:nvCxnSpPr>
        <p:spPr bwMode="auto">
          <a:xfrm>
            <a:off x="4665134" y="1916907"/>
            <a:ext cx="2812" cy="16194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31" name="AutoShape 685"/>
          <p:cNvCxnSpPr>
            <a:cxnSpLocks noChangeShapeType="1"/>
            <a:stCxn id="3126" idx="2"/>
            <a:endCxn id="3125" idx="0"/>
          </p:cNvCxnSpPr>
          <p:nvPr/>
        </p:nvCxnSpPr>
        <p:spPr bwMode="auto">
          <a:xfrm>
            <a:off x="4667251" y="5438775"/>
            <a:ext cx="2116" cy="42029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816182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581</Words>
  <Application>Microsoft Macintosh PowerPoint</Application>
  <PresentationFormat>Presentación en pantalla (4:3)</PresentationFormat>
  <Paragraphs>98</Paragraphs>
  <Slides>3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Alejandro Salgado Baeza</dc:creator>
  <cp:lastModifiedBy>Israel Pèrez Pèrez</cp:lastModifiedBy>
  <cp:revision>20</cp:revision>
  <cp:lastPrinted>2011-08-31T14:42:30Z</cp:lastPrinted>
  <dcterms:created xsi:type="dcterms:W3CDTF">2011-08-30T18:40:29Z</dcterms:created>
  <dcterms:modified xsi:type="dcterms:W3CDTF">2011-09-22T18:14:33Z</dcterms:modified>
</cp:coreProperties>
</file>