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8" r:id="rId3"/>
  </p:sldIdLst>
  <p:sldSz cx="6858000" cy="9144000" type="screen4x3"/>
  <p:notesSz cx="6985000" cy="9271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27A2"/>
    <a:srgbClr val="990000"/>
    <a:srgbClr val="002EC0"/>
    <a:srgbClr val="002AC0"/>
    <a:srgbClr val="FF0000"/>
    <a:srgbClr val="66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1" autoAdjust="0"/>
    <p:restoredTop sz="94712" autoAdjust="0"/>
  </p:normalViewPr>
  <p:slideViewPr>
    <p:cSldViewPr>
      <p:cViewPr>
        <p:scale>
          <a:sx n="150" d="100"/>
          <a:sy n="150" d="100"/>
        </p:scale>
        <p:origin x="-1092" y="136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764" y="-78"/>
      </p:cViewPr>
      <p:guideLst>
        <p:guide orient="horz" pos="2920"/>
        <p:guide pos="220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8167" y="0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8717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8167" y="8808717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pPr>
              <a:defRPr/>
            </a:pPr>
            <a:fld id="{57D5A9EC-10F2-454B-AA2D-80EA9E74D3F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5135347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550" y="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89163" y="695325"/>
            <a:ext cx="2606675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4359"/>
            <a:ext cx="5588000" cy="4171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55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550" y="880555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2DFCCB8-1DDC-45F3-9E0C-5E34F3E103D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41466486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F0A3015F-0179-4017-BFD9-3D18E86F49F9}" type="slidenum">
              <a:rPr lang="es-ES" sz="1200" smtClean="0"/>
              <a:pPr eaLnBrk="1" hangingPunct="1"/>
              <a:t>1</a:t>
            </a:fld>
            <a:endParaRPr lang="es-ES" sz="1200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5B7E4538-1646-470F-BFD3-0DB670A028C6}" type="slidenum">
              <a:rPr lang="es-ES" sz="1200" smtClean="0"/>
              <a:pPr eaLnBrk="1" hangingPunct="1"/>
              <a:t>2</a:t>
            </a:fld>
            <a:endParaRPr lang="es-ES" sz="1200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646972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503689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661694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899555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="" xmlns:p14="http://schemas.microsoft.com/office/powerpoint/2010/main" val="3175995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72554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953898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4180464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759595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="" xmlns:p14="http://schemas.microsoft.com/office/powerpoint/2010/main" val="3541097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="" xmlns:p14="http://schemas.microsoft.com/office/powerpoint/2010/main" val="1604932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Text Box 89"/>
          <p:cNvSpPr txBox="1">
            <a:spLocks noChangeArrowheads="1"/>
          </p:cNvSpPr>
          <p:nvPr userDrawn="1"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s-MX" sz="1400" b="1" smtClean="0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PROCEDIMIENTO  DOCUMENTADO</a:t>
            </a:r>
          </a:p>
        </p:txBody>
      </p:sp>
      <p:sp>
        <p:nvSpPr>
          <p:cNvPr id="1027" name="AutoShape 90"/>
          <p:cNvSpPr>
            <a:spLocks noChangeArrowheads="1"/>
          </p:cNvSpPr>
          <p:nvPr userDrawn="1"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Nombre:</a:t>
            </a:r>
          </a:p>
        </p:txBody>
      </p:sp>
      <p:sp>
        <p:nvSpPr>
          <p:cNvPr id="1028" name="Text Box 95"/>
          <p:cNvSpPr txBox="1">
            <a:spLocks noChangeArrowheads="1"/>
          </p:cNvSpPr>
          <p:nvPr userDrawn="1"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/>
              <a:t>Programa</a:t>
            </a:r>
            <a:r>
              <a:rPr lang="es-MX" sz="1200" baseline="0" dirty="0" smtClean="0"/>
              <a:t> </a:t>
            </a:r>
            <a:r>
              <a:rPr lang="es-MX" sz="1200" dirty="0" smtClean="0"/>
              <a:t>Equidad y Genero</a:t>
            </a:r>
            <a:endParaRPr lang="es-ES" sz="1200" dirty="0" smtClean="0">
              <a:latin typeface="Arial Narrow" pitchFamily="34" charset="0"/>
            </a:endParaRPr>
          </a:p>
        </p:txBody>
      </p:sp>
      <p:sp>
        <p:nvSpPr>
          <p:cNvPr id="1029" name="AutoShape 97"/>
          <p:cNvSpPr>
            <a:spLocks noChangeArrowheads="1"/>
          </p:cNvSpPr>
          <p:nvPr userDrawn="1"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ES" altLang="ko-KR" sz="1200" b="1" dirty="0">
                <a:latin typeface="Arial Narrow" pitchFamily="34" charset="0"/>
                <a:ea typeface="굴림" charset="-127"/>
              </a:rPr>
              <a:t>Pág.:</a:t>
            </a:r>
            <a:r>
              <a:rPr lang="es-ES" altLang="ko-KR" sz="1200" dirty="0">
                <a:latin typeface="Arial Narrow" pitchFamily="34" charset="0"/>
                <a:ea typeface="굴림" charset="-127"/>
              </a:rPr>
              <a:t>  </a:t>
            </a:r>
            <a:fld id="{BFA9251E-CE60-4922-90B1-25E3112CBB03}" type="slidenum">
              <a:rPr lang="es-ES" altLang="ko-KR" sz="1200">
                <a:latin typeface="Arial Narrow" pitchFamily="34" charset="0"/>
                <a:ea typeface="굴림" charset="-127"/>
              </a:rPr>
              <a:pPr algn="ctr"/>
              <a:t>‹Nº›</a:t>
            </a:fld>
            <a:r>
              <a:rPr lang="es-ES" altLang="ko-KR" sz="1200" dirty="0">
                <a:latin typeface="Arial Narrow" pitchFamily="34" charset="0"/>
                <a:ea typeface="굴림" charset="-127"/>
              </a:rPr>
              <a:t>   de   </a:t>
            </a:r>
            <a:r>
              <a:rPr lang="es-ES" altLang="ko-KR" sz="1200" dirty="0" smtClean="0">
                <a:latin typeface="Arial Narrow" pitchFamily="34" charset="0"/>
                <a:ea typeface="굴림" charset="-127"/>
              </a:rPr>
              <a:t>2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123" name="Text Box 99"/>
          <p:cNvSpPr txBox="1">
            <a:spLocks noChangeArrowheads="1"/>
          </p:cNvSpPr>
          <p:nvPr userDrawn="1"/>
        </p:nvSpPr>
        <p:spPr bwMode="auto">
          <a:xfrm>
            <a:off x="333375" y="8397875"/>
            <a:ext cx="316706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ES" sz="1200" b="1" smtClean="0">
                <a:latin typeface="Arial Narrow" pitchFamily="34" charset="0"/>
              </a:rPr>
              <a:t>Elaboró:</a:t>
            </a:r>
            <a:r>
              <a:rPr lang="es-ES" sz="1200" smtClean="0">
                <a:latin typeface="Arial Narrow" pitchFamily="34" charset="0"/>
              </a:rPr>
              <a:t> Directora de Participación Ciudadana</a:t>
            </a:r>
          </a:p>
        </p:txBody>
      </p:sp>
      <p:sp>
        <p:nvSpPr>
          <p:cNvPr id="1124" name="Text Box 100"/>
          <p:cNvSpPr txBox="1">
            <a:spLocks noChangeArrowheads="1"/>
          </p:cNvSpPr>
          <p:nvPr userDrawn="1"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100" b="1" smtClean="0">
                <a:latin typeface="Arial Narrow" pitchFamily="34" charset="0"/>
              </a:rPr>
              <a:t>SIMBOLOGÍA:</a:t>
            </a:r>
            <a:r>
              <a:rPr lang="es-MX" sz="1100" smtClean="0">
                <a:latin typeface="Arial Narrow" pitchFamily="34" charset="0"/>
              </a:rPr>
              <a:t>                    Inicio / Fin                  Actividad                       Decisión               Conector                 Dirección</a:t>
            </a:r>
            <a:endParaRPr lang="es-ES" sz="1100" smtClean="0">
              <a:latin typeface="Arial Narrow" pitchFamily="34" charset="0"/>
            </a:endParaRPr>
          </a:p>
        </p:txBody>
      </p:sp>
      <p:sp>
        <p:nvSpPr>
          <p:cNvPr id="1032" name="AutoShape 101"/>
          <p:cNvSpPr>
            <a:spLocks noChangeArrowheads="1"/>
          </p:cNvSpPr>
          <p:nvPr userDrawn="1"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3" name="Rectangle 102"/>
          <p:cNvSpPr>
            <a:spLocks noChangeArrowheads="1"/>
          </p:cNvSpPr>
          <p:nvPr userDrawn="1"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MX" sz="300"/>
              <a:t> </a:t>
            </a:r>
            <a:endParaRPr lang="es-ES" sz="300"/>
          </a:p>
        </p:txBody>
      </p:sp>
      <p:sp>
        <p:nvSpPr>
          <p:cNvPr id="1034" name="AutoShape 103"/>
          <p:cNvSpPr>
            <a:spLocks noChangeArrowheads="1"/>
          </p:cNvSpPr>
          <p:nvPr userDrawn="1"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5" name="Line 104"/>
          <p:cNvSpPr>
            <a:spLocks noChangeShapeType="1"/>
          </p:cNvSpPr>
          <p:nvPr userDrawn="1"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036" name="AutoShape 105"/>
          <p:cNvSpPr>
            <a:spLocks noChangeArrowheads="1"/>
          </p:cNvSpPr>
          <p:nvPr userDrawn="1"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7" name="AutoShape 106"/>
          <p:cNvSpPr>
            <a:spLocks noChangeArrowheads="1"/>
          </p:cNvSpPr>
          <p:nvPr userDrawn="1"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8" name="AutoShape 107"/>
          <p:cNvSpPr>
            <a:spLocks noChangeArrowheads="1"/>
          </p:cNvSpPr>
          <p:nvPr userDrawn="1"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132" name="Text Box 108"/>
          <p:cNvSpPr txBox="1">
            <a:spLocks noChangeArrowheads="1"/>
          </p:cNvSpPr>
          <p:nvPr userDrawn="1"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ES" sz="1200" b="1" smtClean="0">
                <a:latin typeface="Arial Narrow" pitchFamily="34" charset="0"/>
              </a:rPr>
              <a:t>Aprobó:</a:t>
            </a:r>
            <a:r>
              <a:rPr lang="es-ES" sz="1200" smtClean="0">
                <a:latin typeface="Arial Narrow" pitchFamily="34" charset="0"/>
              </a:rPr>
              <a:t> Representante del SGC</a:t>
            </a:r>
          </a:p>
        </p:txBody>
      </p:sp>
      <p:sp>
        <p:nvSpPr>
          <p:cNvPr id="1040" name="AutoShape 109"/>
          <p:cNvSpPr>
            <a:spLocks noChangeArrowheads="1"/>
          </p:cNvSpPr>
          <p:nvPr userDrawn="1"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1" name="AutoShape 110"/>
          <p:cNvSpPr>
            <a:spLocks noChangeArrowheads="1"/>
          </p:cNvSpPr>
          <p:nvPr userDrawn="1"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2" name="Oval 111"/>
          <p:cNvSpPr>
            <a:spLocks noChangeArrowheads="1"/>
          </p:cNvSpPr>
          <p:nvPr userDrawn="1"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43" name="AutoShape 139"/>
          <p:cNvSpPr>
            <a:spLocks noChangeArrowheads="1"/>
          </p:cNvSpPr>
          <p:nvPr userDrawn="1"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Clave:</a:t>
            </a:r>
          </a:p>
        </p:txBody>
      </p:sp>
      <p:sp>
        <p:nvSpPr>
          <p:cNvPr id="1044" name="AutoShape 142"/>
          <p:cNvSpPr>
            <a:spLocks noChangeArrowheads="1"/>
          </p:cNvSpPr>
          <p:nvPr userDrawn="1"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Cambio:</a:t>
            </a:r>
            <a:r>
              <a:rPr lang="es-MX" sz="1200">
                <a:latin typeface="Arial Narrow" pitchFamily="34" charset="0"/>
              </a:rPr>
              <a:t>  </a:t>
            </a:r>
            <a:r>
              <a:rPr lang="es-MX" sz="1200" smtClean="0">
                <a:latin typeface="Arial Narrow" pitchFamily="34" charset="0"/>
              </a:rPr>
              <a:t>00</a:t>
            </a:r>
            <a:endParaRPr lang="es-MX" sz="1200" b="1">
              <a:latin typeface="Arial Narrow" pitchFamily="34" charset="0"/>
            </a:endParaRPr>
          </a:p>
        </p:txBody>
      </p:sp>
      <p:sp>
        <p:nvSpPr>
          <p:cNvPr id="1045" name="Text Box 144"/>
          <p:cNvSpPr txBox="1">
            <a:spLocks noChangeArrowheads="1"/>
          </p:cNvSpPr>
          <p:nvPr userDrawn="1"/>
        </p:nvSpPr>
        <p:spPr bwMode="auto">
          <a:xfrm>
            <a:off x="5734050" y="874713"/>
            <a:ext cx="865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P-OPE-34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46" name="AutoShape 140"/>
          <p:cNvSpPr>
            <a:spLocks noChangeArrowheads="1"/>
          </p:cNvSpPr>
          <p:nvPr userDrawn="1"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Emisión: </a:t>
            </a:r>
            <a:r>
              <a:rPr lang="es-MX" sz="1200" dirty="0" smtClean="0">
                <a:latin typeface="Arial Narrow" pitchFamily="34" charset="0"/>
              </a:rPr>
              <a:t>17-11-11</a:t>
            </a:r>
            <a:endParaRPr lang="es-MX" sz="1200" dirty="0">
              <a:latin typeface="Arial Narrow" pitchFamily="34" charset="0"/>
            </a:endParaRPr>
          </a:p>
        </p:txBody>
      </p:sp>
      <p:sp>
        <p:nvSpPr>
          <p:cNvPr id="1047" name="AutoShape 141"/>
          <p:cNvSpPr>
            <a:spLocks noChangeArrowheads="1"/>
          </p:cNvSpPr>
          <p:nvPr userDrawn="1"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Revisión</a:t>
            </a:r>
            <a:r>
              <a:rPr lang="es-MX" sz="1100" b="1" dirty="0">
                <a:latin typeface="Arial Narrow" pitchFamily="34" charset="0"/>
              </a:rPr>
              <a:t>: </a:t>
            </a:r>
            <a:r>
              <a:rPr lang="es-MX" sz="1100" dirty="0" smtClean="0">
                <a:latin typeface="Arial Narrow" pitchFamily="34" charset="0"/>
              </a:rPr>
              <a:t>17-11-11</a:t>
            </a:r>
            <a:endParaRPr lang="es-MX" sz="1100" dirty="0">
              <a:latin typeface="Arial Narrow" pitchFamily="34" charset="0"/>
            </a:endParaRPr>
          </a:p>
        </p:txBody>
      </p:sp>
      <p:pic>
        <p:nvPicPr>
          <p:cNvPr id="1048" name="Imagen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468313"/>
            <a:ext cx="165576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5"/>
          <p:cNvSpPr txBox="1">
            <a:spLocks noChangeArrowheads="1"/>
          </p:cNvSpPr>
          <p:nvPr/>
        </p:nvSpPr>
        <p:spPr bwMode="auto">
          <a:xfrm>
            <a:off x="333375" y="4454525"/>
            <a:ext cx="6335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4. CONTROL DE CAMBIOS:</a:t>
            </a:r>
            <a:endParaRPr lang="es-ES" sz="1000" b="1">
              <a:latin typeface="Arial Narrow" pitchFamily="34" charset="0"/>
            </a:endParaRPr>
          </a:p>
        </p:txBody>
      </p:sp>
      <p:sp>
        <p:nvSpPr>
          <p:cNvPr id="2051" name="AutoShape 87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/>
        </p:nvGraphicFramePr>
        <p:xfrm>
          <a:off x="476250" y="4841875"/>
          <a:ext cx="6048375" cy="889000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17-11-11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74" name="Text Box 224"/>
          <p:cNvSpPr txBox="1">
            <a:spLocks noChangeArrowheads="1"/>
          </p:cNvSpPr>
          <p:nvPr/>
        </p:nvSpPr>
        <p:spPr bwMode="auto">
          <a:xfrm>
            <a:off x="336550" y="1366838"/>
            <a:ext cx="63404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1. OBJETIVO. </a:t>
            </a:r>
            <a:r>
              <a:rPr lang="es-ES" sz="1000" dirty="0">
                <a:latin typeface="Arial Narrow" pitchFamily="34" charset="0"/>
              </a:rPr>
              <a:t>Asegurar que las actividades de vinculación cumplan con las expectativas del solicitante y cumpla con su objetivo la oferta a las Organizaciones de la Sociedad Civil.</a:t>
            </a:r>
          </a:p>
        </p:txBody>
      </p:sp>
      <p:sp>
        <p:nvSpPr>
          <p:cNvPr id="2075" name="Text Box 225"/>
          <p:cNvSpPr txBox="1">
            <a:spLocks noChangeArrowheads="1"/>
          </p:cNvSpPr>
          <p:nvPr/>
        </p:nvSpPr>
        <p:spPr bwMode="auto">
          <a:xfrm>
            <a:off x="342900" y="2159000"/>
            <a:ext cx="63261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2. ALCANCE. </a:t>
            </a:r>
            <a:r>
              <a:rPr lang="es-ES_tradnl" sz="1000" dirty="0" smtClean="0">
                <a:latin typeface="Arial Narrow" pitchFamily="34" charset="0"/>
              </a:rPr>
              <a:t>Este procedimiento aplica para el cumplimiento y ejecución del programa de equidad y genero</a:t>
            </a:r>
            <a:r>
              <a:rPr lang="es-MX" sz="1000" dirty="0" smtClean="0">
                <a:latin typeface="Arial Narrow" pitchFamily="34" charset="0"/>
              </a:rPr>
              <a:t>.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2076" name="Text Box 226"/>
          <p:cNvSpPr txBox="1">
            <a:spLocks noChangeArrowheads="1"/>
          </p:cNvSpPr>
          <p:nvPr/>
        </p:nvSpPr>
        <p:spPr bwMode="auto">
          <a:xfrm>
            <a:off x="333375" y="2860675"/>
            <a:ext cx="6335713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2788" indent="-712788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3. TERMINOLOGÍA.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ES_tradnl" sz="1000" b="1" dirty="0" smtClean="0">
                <a:latin typeface="Arial Narrow" pitchFamily="34" charset="0"/>
              </a:rPr>
              <a:t>Catalogo de vinculación:</a:t>
            </a:r>
            <a:endParaRPr lang="es-MX" sz="10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Actividades </a:t>
            </a:r>
          </a:p>
        </p:txBody>
      </p:sp>
      <p:sp>
        <p:nvSpPr>
          <p:cNvPr id="3075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Referencias</a:t>
            </a:r>
          </a:p>
        </p:txBody>
      </p:sp>
      <p:sp>
        <p:nvSpPr>
          <p:cNvPr id="3076" name="AutoShape 240"/>
          <p:cNvSpPr>
            <a:spLocks noChangeArrowheads="1"/>
          </p:cNvSpPr>
          <p:nvPr/>
        </p:nvSpPr>
        <p:spPr bwMode="auto">
          <a:xfrm>
            <a:off x="5372100" y="1619250"/>
            <a:ext cx="131445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7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8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9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Responsable</a:t>
            </a:r>
          </a:p>
        </p:txBody>
      </p:sp>
      <p:sp>
        <p:nvSpPr>
          <p:cNvPr id="3080" name="AutoShape 648"/>
          <p:cNvSpPr>
            <a:spLocks noChangeArrowheads="1"/>
          </p:cNvSpPr>
          <p:nvPr/>
        </p:nvSpPr>
        <p:spPr bwMode="auto">
          <a:xfrm>
            <a:off x="3194050" y="1668463"/>
            <a:ext cx="614363" cy="1651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tIns="10800" bIns="10800" anchor="ctr"/>
          <a:lstStyle/>
          <a:p>
            <a:pPr algn="ctr">
              <a:lnSpc>
                <a:spcPct val="70000"/>
              </a:lnSpc>
            </a:pPr>
            <a:r>
              <a:rPr lang="es-MX" sz="900">
                <a:latin typeface="Arial Narrow" pitchFamily="34" charset="0"/>
              </a:rPr>
              <a:t>Inicio </a:t>
            </a:r>
          </a:p>
        </p:txBody>
      </p:sp>
      <p:cxnSp>
        <p:nvCxnSpPr>
          <p:cNvPr id="3081" name="AutoShape 649"/>
          <p:cNvCxnSpPr>
            <a:cxnSpLocks noChangeShapeType="1"/>
            <a:stCxn id="3080" idx="2"/>
            <a:endCxn id="3082" idx="0"/>
          </p:cNvCxnSpPr>
          <p:nvPr/>
        </p:nvCxnSpPr>
        <p:spPr bwMode="auto">
          <a:xfrm flipH="1">
            <a:off x="3498850" y="1833563"/>
            <a:ext cx="3175" cy="1460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3082" name="Rectangle 652"/>
          <p:cNvSpPr>
            <a:spLocks noChangeArrowheads="1"/>
          </p:cNvSpPr>
          <p:nvPr/>
        </p:nvSpPr>
        <p:spPr bwMode="auto">
          <a:xfrm>
            <a:off x="1698625" y="1979613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Se elabora plan anual y se envía a Presidencia, Secretario Ejecutivo y Dirección General</a:t>
            </a:r>
            <a:endParaRPr lang="es-ES" sz="900" dirty="0"/>
          </a:p>
        </p:txBody>
      </p:sp>
      <p:sp>
        <p:nvSpPr>
          <p:cNvPr id="3083" name="Rectangle 653"/>
          <p:cNvSpPr>
            <a:spLocks noChangeArrowheads="1"/>
          </p:cNvSpPr>
          <p:nvPr/>
        </p:nvSpPr>
        <p:spPr bwMode="auto">
          <a:xfrm>
            <a:off x="1698625" y="2411413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900" dirty="0" smtClean="0"/>
              <a:t>Se  revisa plan anual y se incluyen mensualmente actividades requeridas por el IEPC o la dirección misma</a:t>
            </a:r>
            <a:endParaRPr lang="es-ES_tradnl" sz="900" dirty="0"/>
          </a:p>
        </p:txBody>
      </p:sp>
      <p:sp>
        <p:nvSpPr>
          <p:cNvPr id="3084" name="Rectangle 657"/>
          <p:cNvSpPr>
            <a:spLocks noChangeArrowheads="1"/>
          </p:cNvSpPr>
          <p:nvPr/>
        </p:nvSpPr>
        <p:spPr bwMode="auto">
          <a:xfrm>
            <a:off x="365125" y="1692275"/>
            <a:ext cx="1150938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85" name="Rectangle 660"/>
          <p:cNvSpPr>
            <a:spLocks noChangeArrowheads="1"/>
          </p:cNvSpPr>
          <p:nvPr/>
        </p:nvSpPr>
        <p:spPr bwMode="auto">
          <a:xfrm>
            <a:off x="333375" y="2888109"/>
            <a:ext cx="1223963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cxnSp>
        <p:nvCxnSpPr>
          <p:cNvPr id="3090" name="AutoShape 681"/>
          <p:cNvCxnSpPr>
            <a:cxnSpLocks noChangeShapeType="1"/>
            <a:stCxn id="3082" idx="2"/>
            <a:endCxn id="3083" idx="0"/>
          </p:cNvCxnSpPr>
          <p:nvPr/>
        </p:nvCxnSpPr>
        <p:spPr bwMode="auto">
          <a:xfrm>
            <a:off x="3498850" y="2268538"/>
            <a:ext cx="0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3092" name="Rectangle 700"/>
          <p:cNvSpPr>
            <a:spLocks noChangeArrowheads="1"/>
          </p:cNvSpPr>
          <p:nvPr/>
        </p:nvSpPr>
        <p:spPr bwMode="auto">
          <a:xfrm>
            <a:off x="404813" y="2411413"/>
            <a:ext cx="11509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>
                <a:latin typeface="Arial Narrow" pitchFamily="34" charset="0"/>
              </a:rPr>
              <a:t>Jefe de Departamento</a:t>
            </a:r>
          </a:p>
        </p:txBody>
      </p:sp>
      <p:sp>
        <p:nvSpPr>
          <p:cNvPr id="3093" name="Rectangle 701"/>
          <p:cNvSpPr>
            <a:spLocks noChangeArrowheads="1"/>
          </p:cNvSpPr>
          <p:nvPr/>
        </p:nvSpPr>
        <p:spPr bwMode="auto">
          <a:xfrm>
            <a:off x="333375" y="2700338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95" name="Rectangle 660"/>
          <p:cNvSpPr>
            <a:spLocks noChangeArrowheads="1"/>
          </p:cNvSpPr>
          <p:nvPr/>
        </p:nvSpPr>
        <p:spPr bwMode="auto">
          <a:xfrm>
            <a:off x="333375" y="3348484"/>
            <a:ext cx="122396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96" name="Rectangle 664"/>
          <p:cNvSpPr>
            <a:spLocks noChangeArrowheads="1"/>
          </p:cNvSpPr>
          <p:nvPr/>
        </p:nvSpPr>
        <p:spPr bwMode="auto">
          <a:xfrm>
            <a:off x="5373688" y="3348484"/>
            <a:ext cx="1295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98" name="Rectangle 666"/>
          <p:cNvSpPr>
            <a:spLocks noChangeArrowheads="1"/>
          </p:cNvSpPr>
          <p:nvPr/>
        </p:nvSpPr>
        <p:spPr bwMode="auto">
          <a:xfrm>
            <a:off x="5373688" y="2915097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113" name="1 CuadroTexto"/>
          <p:cNvSpPr txBox="1">
            <a:spLocks noChangeArrowheads="1"/>
          </p:cNvSpPr>
          <p:nvPr/>
        </p:nvSpPr>
        <p:spPr bwMode="auto">
          <a:xfrm>
            <a:off x="332656" y="1970420"/>
            <a:ext cx="12241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</a:rPr>
              <a:t>Directora / Jefes de departamento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3114" name="4 CuadroTexto"/>
          <p:cNvSpPr txBox="1">
            <a:spLocks noChangeArrowheads="1"/>
          </p:cNvSpPr>
          <p:nvPr/>
        </p:nvSpPr>
        <p:spPr bwMode="auto">
          <a:xfrm>
            <a:off x="5373216" y="2267744"/>
            <a:ext cx="12779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</a:rPr>
              <a:t>IT-OPE-05 / IT-OPE-03 / IT-04 / IT-OPE-06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3126" name="4 CuadroTexto"/>
          <p:cNvSpPr txBox="1">
            <a:spLocks noChangeArrowheads="1"/>
          </p:cNvSpPr>
          <p:nvPr/>
        </p:nvSpPr>
        <p:spPr bwMode="auto">
          <a:xfrm>
            <a:off x="5373688" y="1965549"/>
            <a:ext cx="10795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>
                <a:latin typeface="Arial Narrow" pitchFamily="34" charset="0"/>
              </a:rPr>
              <a:t>- </a:t>
            </a:r>
            <a:r>
              <a:rPr lang="es-MX" sz="900" dirty="0" smtClean="0">
                <a:latin typeface="Arial Narrow" pitchFamily="34" charset="0"/>
              </a:rPr>
              <a:t>Plan anual </a:t>
            </a:r>
            <a:endParaRPr lang="es-MX" sz="900" dirty="0">
              <a:latin typeface="Arial Narrow" pitchFamily="34" charset="0"/>
            </a:endParaRPr>
          </a:p>
        </p:txBody>
      </p:sp>
      <p:cxnSp>
        <p:nvCxnSpPr>
          <p:cNvPr id="60" name="AutoShape 649"/>
          <p:cNvCxnSpPr>
            <a:cxnSpLocks noChangeShapeType="1"/>
            <a:endCxn id="61" idx="0"/>
          </p:cNvCxnSpPr>
          <p:nvPr/>
        </p:nvCxnSpPr>
        <p:spPr bwMode="auto">
          <a:xfrm flipH="1">
            <a:off x="3501033" y="2699792"/>
            <a:ext cx="3175" cy="1460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61" name="Rectangle 652"/>
          <p:cNvSpPr>
            <a:spLocks noChangeArrowheads="1"/>
          </p:cNvSpPr>
          <p:nvPr/>
        </p:nvSpPr>
        <p:spPr bwMode="auto">
          <a:xfrm>
            <a:off x="1700808" y="2845842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Se gestionan los espacio y requisiciones materiales para realizar la actividad planeada</a:t>
            </a:r>
            <a:endParaRPr lang="es-ES" sz="900" dirty="0"/>
          </a:p>
        </p:txBody>
      </p:sp>
      <p:sp>
        <p:nvSpPr>
          <p:cNvPr id="62" name="Rectangle 653"/>
          <p:cNvSpPr>
            <a:spLocks noChangeArrowheads="1"/>
          </p:cNvSpPr>
          <p:nvPr/>
        </p:nvSpPr>
        <p:spPr bwMode="auto">
          <a:xfrm>
            <a:off x="1700808" y="3277642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900" dirty="0" smtClean="0"/>
              <a:t>Se define facilitador del taller con características necesaria para impartición de curso</a:t>
            </a:r>
            <a:endParaRPr lang="es-ES_tradnl" sz="900" dirty="0"/>
          </a:p>
        </p:txBody>
      </p:sp>
      <p:cxnSp>
        <p:nvCxnSpPr>
          <p:cNvPr id="63" name="AutoShape 681"/>
          <p:cNvCxnSpPr>
            <a:cxnSpLocks noChangeShapeType="1"/>
            <a:stCxn id="61" idx="2"/>
            <a:endCxn id="62" idx="0"/>
          </p:cNvCxnSpPr>
          <p:nvPr/>
        </p:nvCxnSpPr>
        <p:spPr bwMode="auto">
          <a:xfrm>
            <a:off x="3501033" y="3134767"/>
            <a:ext cx="0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64" name="AutoShape 684"/>
          <p:cNvCxnSpPr>
            <a:cxnSpLocks noChangeShapeType="1"/>
            <a:stCxn id="62" idx="2"/>
            <a:endCxn id="79" idx="0"/>
          </p:cNvCxnSpPr>
          <p:nvPr/>
        </p:nvCxnSpPr>
        <p:spPr bwMode="auto">
          <a:xfrm>
            <a:off x="3501033" y="3566567"/>
            <a:ext cx="0" cy="15540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65" name="Rectangle 700"/>
          <p:cNvSpPr>
            <a:spLocks noChangeArrowheads="1"/>
          </p:cNvSpPr>
          <p:nvPr/>
        </p:nvSpPr>
        <p:spPr bwMode="auto">
          <a:xfrm>
            <a:off x="423020" y="3277642"/>
            <a:ext cx="11509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 smtClean="0">
                <a:latin typeface="Arial Narrow" pitchFamily="34" charset="0"/>
              </a:rPr>
              <a:t>Jefes de departamento / auxiliares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6" name="Rectangle 701"/>
          <p:cNvSpPr>
            <a:spLocks noChangeArrowheads="1"/>
          </p:cNvSpPr>
          <p:nvPr/>
        </p:nvSpPr>
        <p:spPr bwMode="auto">
          <a:xfrm>
            <a:off x="351582" y="3566567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67" name="1 CuadroTexto"/>
          <p:cNvSpPr txBox="1">
            <a:spLocks noChangeArrowheads="1"/>
          </p:cNvSpPr>
          <p:nvPr/>
        </p:nvSpPr>
        <p:spPr bwMode="auto">
          <a:xfrm>
            <a:off x="567482" y="2917279"/>
            <a:ext cx="7921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</a:rPr>
              <a:t>Directora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71" name="4 CuadroTexto"/>
          <p:cNvSpPr txBox="1">
            <a:spLocks noChangeArrowheads="1"/>
          </p:cNvSpPr>
          <p:nvPr/>
        </p:nvSpPr>
        <p:spPr bwMode="auto">
          <a:xfrm>
            <a:off x="5391423" y="3203848"/>
            <a:ext cx="12779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ES" sz="900" dirty="0" smtClean="0">
                <a:latin typeface="Arial Narrow" pitchFamily="34" charset="0"/>
              </a:rPr>
              <a:t>D</a:t>
            </a:r>
            <a:r>
              <a:rPr lang="es-MX" sz="900" dirty="0" smtClean="0">
                <a:latin typeface="Arial Narrow" pitchFamily="34" charset="0"/>
              </a:rPr>
              <a:t>iseño de curricula / plan anual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72" name="4 CuadroTexto"/>
          <p:cNvSpPr txBox="1">
            <a:spLocks noChangeArrowheads="1"/>
          </p:cNvSpPr>
          <p:nvPr/>
        </p:nvSpPr>
        <p:spPr bwMode="auto">
          <a:xfrm>
            <a:off x="5391895" y="2831778"/>
            <a:ext cx="10795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</a:rPr>
              <a:t>Diseño de curricula / plan anual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74" name="Rectangle 660"/>
          <p:cNvSpPr>
            <a:spLocks noChangeArrowheads="1"/>
          </p:cNvSpPr>
          <p:nvPr/>
        </p:nvSpPr>
        <p:spPr bwMode="auto">
          <a:xfrm>
            <a:off x="332656" y="3764235"/>
            <a:ext cx="1223963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76" name="Rectangle 664"/>
          <p:cNvSpPr>
            <a:spLocks noChangeArrowheads="1"/>
          </p:cNvSpPr>
          <p:nvPr/>
        </p:nvSpPr>
        <p:spPr bwMode="auto">
          <a:xfrm>
            <a:off x="5372969" y="4224610"/>
            <a:ext cx="1295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78" name="Rectangle 666"/>
          <p:cNvSpPr>
            <a:spLocks noChangeArrowheads="1"/>
          </p:cNvSpPr>
          <p:nvPr/>
        </p:nvSpPr>
        <p:spPr bwMode="auto">
          <a:xfrm>
            <a:off x="5372969" y="3791223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79" name="Rectangle 652"/>
          <p:cNvSpPr>
            <a:spLocks noChangeArrowheads="1"/>
          </p:cNvSpPr>
          <p:nvPr/>
        </p:nvSpPr>
        <p:spPr bwMode="auto">
          <a:xfrm>
            <a:off x="1700808" y="3721968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Se reúnen los recursos necesarios en el lugar designado y se acondiciona el lugar </a:t>
            </a:r>
            <a:endParaRPr lang="es-ES" sz="900" dirty="0"/>
          </a:p>
        </p:txBody>
      </p:sp>
      <p:sp>
        <p:nvSpPr>
          <p:cNvPr id="80" name="Rectangle 653"/>
          <p:cNvSpPr>
            <a:spLocks noChangeArrowheads="1"/>
          </p:cNvSpPr>
          <p:nvPr/>
        </p:nvSpPr>
        <p:spPr bwMode="auto">
          <a:xfrm>
            <a:off x="1700808" y="4153768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900" dirty="0" smtClean="0"/>
              <a:t>Se realiza la evaluación de curso y se recaban evidencias</a:t>
            </a:r>
            <a:endParaRPr lang="es-ES_tradnl" sz="900" dirty="0"/>
          </a:p>
        </p:txBody>
      </p:sp>
      <p:cxnSp>
        <p:nvCxnSpPr>
          <p:cNvPr id="81" name="AutoShape 681"/>
          <p:cNvCxnSpPr>
            <a:cxnSpLocks noChangeShapeType="1"/>
            <a:stCxn id="79" idx="2"/>
            <a:endCxn id="80" idx="0"/>
          </p:cNvCxnSpPr>
          <p:nvPr/>
        </p:nvCxnSpPr>
        <p:spPr bwMode="auto">
          <a:xfrm>
            <a:off x="3501033" y="4010893"/>
            <a:ext cx="0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82" name="AutoShape 684"/>
          <p:cNvCxnSpPr>
            <a:cxnSpLocks noChangeShapeType="1"/>
            <a:stCxn id="80" idx="2"/>
            <a:endCxn id="90" idx="0"/>
          </p:cNvCxnSpPr>
          <p:nvPr/>
        </p:nvCxnSpPr>
        <p:spPr bwMode="auto">
          <a:xfrm>
            <a:off x="3501033" y="4442693"/>
            <a:ext cx="0" cy="27332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83" name="Rectangle 700"/>
          <p:cNvSpPr>
            <a:spLocks noChangeArrowheads="1"/>
          </p:cNvSpPr>
          <p:nvPr/>
        </p:nvSpPr>
        <p:spPr bwMode="auto">
          <a:xfrm>
            <a:off x="422301" y="4212084"/>
            <a:ext cx="1150937" cy="287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>
                <a:latin typeface="Arial Narrow" pitchFamily="34" charset="0"/>
              </a:rPr>
              <a:t>Jefe de Jefes de departamento / auxiliares</a:t>
            </a:r>
          </a:p>
          <a:p>
            <a:pPr algn="ctr"/>
            <a:endParaRPr lang="es-ES" sz="900" dirty="0">
              <a:latin typeface="Arial Narrow" pitchFamily="34" charset="0"/>
            </a:endParaRPr>
          </a:p>
        </p:txBody>
      </p:sp>
      <p:sp>
        <p:nvSpPr>
          <p:cNvPr id="84" name="Rectangle 701"/>
          <p:cNvSpPr>
            <a:spLocks noChangeArrowheads="1"/>
          </p:cNvSpPr>
          <p:nvPr/>
        </p:nvSpPr>
        <p:spPr bwMode="auto">
          <a:xfrm>
            <a:off x="350863" y="4442693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85" name="1 CuadroTexto"/>
          <p:cNvSpPr txBox="1">
            <a:spLocks noChangeArrowheads="1"/>
          </p:cNvSpPr>
          <p:nvPr/>
        </p:nvSpPr>
        <p:spPr bwMode="auto">
          <a:xfrm>
            <a:off x="332656" y="3635896"/>
            <a:ext cx="12241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ctr"/>
            <a:r>
              <a:rPr lang="es-ES" sz="900" dirty="0">
                <a:latin typeface="Arial Narrow" pitchFamily="34" charset="0"/>
              </a:rPr>
              <a:t>Jefes de departamento / auxiliares</a:t>
            </a:r>
          </a:p>
        </p:txBody>
      </p:sp>
      <p:sp>
        <p:nvSpPr>
          <p:cNvPr id="86" name="4 CuadroTexto"/>
          <p:cNvSpPr txBox="1">
            <a:spLocks noChangeArrowheads="1"/>
          </p:cNvSpPr>
          <p:nvPr/>
        </p:nvSpPr>
        <p:spPr bwMode="auto">
          <a:xfrm>
            <a:off x="5390704" y="4067944"/>
            <a:ext cx="1277937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ES" sz="900" dirty="0" smtClean="0">
                <a:latin typeface="Arial Narrow" pitchFamily="34" charset="0"/>
              </a:rPr>
              <a:t>F</a:t>
            </a:r>
            <a:r>
              <a:rPr lang="es-MX" sz="900" dirty="0" smtClean="0">
                <a:latin typeface="Arial Narrow" pitchFamily="34" charset="0"/>
              </a:rPr>
              <a:t>otos / evaluaciones de cursos / listas de asistencias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87" name="4 CuadroTexto"/>
          <p:cNvSpPr txBox="1">
            <a:spLocks noChangeArrowheads="1"/>
          </p:cNvSpPr>
          <p:nvPr/>
        </p:nvSpPr>
        <p:spPr bwMode="auto">
          <a:xfrm>
            <a:off x="5391176" y="3606279"/>
            <a:ext cx="10795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800" dirty="0" smtClean="0">
                <a:latin typeface="Arial Narrow" pitchFamily="34" charset="0"/>
              </a:rPr>
              <a:t>P-ADM-15 / check list acondicionamiento del lugar </a:t>
            </a:r>
            <a:endParaRPr lang="es-MX" sz="800" dirty="0">
              <a:latin typeface="Arial Narrow" pitchFamily="34" charset="0"/>
            </a:endParaRPr>
          </a:p>
        </p:txBody>
      </p:sp>
      <p:sp>
        <p:nvSpPr>
          <p:cNvPr id="88" name="Rectangle 660"/>
          <p:cNvSpPr>
            <a:spLocks noChangeArrowheads="1"/>
          </p:cNvSpPr>
          <p:nvPr/>
        </p:nvSpPr>
        <p:spPr bwMode="auto">
          <a:xfrm>
            <a:off x="332656" y="4786858"/>
            <a:ext cx="122396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90" name="Rectangle 653"/>
          <p:cNvSpPr>
            <a:spLocks noChangeArrowheads="1"/>
          </p:cNvSpPr>
          <p:nvPr/>
        </p:nvSpPr>
        <p:spPr bwMode="auto">
          <a:xfrm>
            <a:off x="1700808" y="4716016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</a:t>
            </a:r>
            <a:r>
              <a:rPr lang="es-ES_tradnl" sz="900" dirty="0" smtClean="0"/>
              <a:t>e emite reporte del taller y se envía a Dirección General con el Cronograma de actividades de participación ciudadana Adjunto.</a:t>
            </a:r>
            <a:endParaRPr lang="es-ES_tradnl" sz="900" dirty="0"/>
          </a:p>
        </p:txBody>
      </p:sp>
      <p:cxnSp>
        <p:nvCxnSpPr>
          <p:cNvPr id="91" name="AutoShape 684"/>
          <p:cNvCxnSpPr>
            <a:cxnSpLocks noChangeShapeType="1"/>
            <a:stCxn id="90" idx="2"/>
          </p:cNvCxnSpPr>
          <p:nvPr/>
        </p:nvCxnSpPr>
        <p:spPr bwMode="auto">
          <a:xfrm flipH="1">
            <a:off x="3501008" y="5004941"/>
            <a:ext cx="25" cy="287139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92" name="Rectangle 700"/>
          <p:cNvSpPr>
            <a:spLocks noChangeArrowheads="1"/>
          </p:cNvSpPr>
          <p:nvPr/>
        </p:nvSpPr>
        <p:spPr bwMode="auto">
          <a:xfrm>
            <a:off x="422301" y="4716016"/>
            <a:ext cx="11509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>
                <a:latin typeface="Arial Narrow" pitchFamily="34" charset="0"/>
              </a:rPr>
              <a:t>Jefe de Departamento</a:t>
            </a:r>
          </a:p>
        </p:txBody>
      </p:sp>
      <p:sp>
        <p:nvSpPr>
          <p:cNvPr id="93" name="Rectangle 701"/>
          <p:cNvSpPr>
            <a:spLocks noChangeArrowheads="1"/>
          </p:cNvSpPr>
          <p:nvPr/>
        </p:nvSpPr>
        <p:spPr bwMode="auto">
          <a:xfrm>
            <a:off x="350863" y="5004941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94" name="4 CuadroTexto"/>
          <p:cNvSpPr txBox="1">
            <a:spLocks noChangeArrowheads="1"/>
          </p:cNvSpPr>
          <p:nvPr/>
        </p:nvSpPr>
        <p:spPr bwMode="auto">
          <a:xfrm>
            <a:off x="5373216" y="4716016"/>
            <a:ext cx="12779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ES_tradnl" sz="900" dirty="0" smtClean="0">
                <a:latin typeface="Arial Narrow" pitchFamily="34" charset="0"/>
              </a:rPr>
              <a:t>Informe final / cronograma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103" name="Oval 34"/>
          <p:cNvSpPr>
            <a:spLocks noChangeArrowheads="1"/>
          </p:cNvSpPr>
          <p:nvPr/>
        </p:nvSpPr>
        <p:spPr bwMode="auto">
          <a:xfrm>
            <a:off x="3140968" y="5292080"/>
            <a:ext cx="792088" cy="28733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900"/>
              <a:t>FIN</a:t>
            </a:r>
            <a:endParaRPr lang="es-ES" sz="9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8182</TotalTime>
  <Words>261</Words>
  <Application>Microsoft Office PowerPoint</Application>
  <PresentationFormat>Presentación en pantalla (4:3)</PresentationFormat>
  <Paragraphs>42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Diseño predeterminado</vt:lpstr>
      <vt:lpstr>Diapositiva 1</vt:lpstr>
      <vt:lpstr>Diapositiva 2</vt:lpstr>
    </vt:vector>
  </TitlesOfParts>
  <Company>El Dorado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israel.perez</cp:lastModifiedBy>
  <cp:revision>316</cp:revision>
  <cp:lastPrinted>2012-01-20T18:46:29Z</cp:lastPrinted>
  <dcterms:created xsi:type="dcterms:W3CDTF">2003-10-28T18:20:03Z</dcterms:created>
  <dcterms:modified xsi:type="dcterms:W3CDTF">2012-03-29T00:31:25Z</dcterms:modified>
</cp:coreProperties>
</file>