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6858000" cy="9144000" type="screen4x3"/>
  <p:notesSz cx="70104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EC0"/>
    <a:srgbClr val="002AC0"/>
    <a:srgbClr val="FFFF99"/>
    <a:srgbClr val="FF0000"/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02" autoAdjust="0"/>
    <p:restoredTop sz="94728" autoAdjust="0"/>
  </p:normalViewPr>
  <p:slideViewPr>
    <p:cSldViewPr>
      <p:cViewPr>
        <p:scale>
          <a:sx n="130" d="100"/>
          <a:sy n="130" d="100"/>
        </p:scale>
        <p:origin x="-1728" y="138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16" y="-84"/>
      </p:cViewPr>
      <p:guideLst>
        <p:guide orient="horz" pos="2928"/>
        <p:guide pos="220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1" y="0"/>
            <a:ext cx="303784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303784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1" y="8832850"/>
            <a:ext cx="303784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5159C49-AB47-4653-A2F5-302D32ABEB4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301935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1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97100" y="696913"/>
            <a:ext cx="2616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1" y="4416426"/>
            <a:ext cx="560832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noProof="0" smtClean="0"/>
              <a:t>Haga clic para modificar el estilo de texto del patrón</a:t>
            </a:r>
          </a:p>
          <a:p>
            <a:pPr lvl="1"/>
            <a:r>
              <a:rPr lang="es-MX" noProof="0" smtClean="0"/>
              <a:t>Segundo nivel</a:t>
            </a:r>
          </a:p>
          <a:p>
            <a:pPr lvl="2"/>
            <a:r>
              <a:rPr lang="es-MX" noProof="0" smtClean="0"/>
              <a:t>Tercer nivel</a:t>
            </a:r>
          </a:p>
          <a:p>
            <a:pPr lvl="3"/>
            <a:r>
              <a:rPr lang="es-MX" noProof="0" smtClean="0"/>
              <a:t>Cuarto nivel</a:t>
            </a:r>
          </a:p>
          <a:p>
            <a:pPr lvl="4"/>
            <a:r>
              <a:rPr lang="es-MX" noProof="0" smtClean="0"/>
              <a:t>Quinto nivel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7A9402EA-E408-426A-859E-1F1340B19910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8127322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F0CA6C-B72E-44CE-9FC3-D23C8B368F1B}" type="slidenum">
              <a:rPr lang="es-MX" smtClean="0"/>
              <a:pPr/>
              <a:t>1</a:t>
            </a:fld>
            <a:endParaRPr lang="es-MX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" name="Text Box 73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s-MX" sz="1400" b="1" dirty="0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PROCEDIMIENTO  DOCUMENTADO</a:t>
            </a:r>
          </a:p>
        </p:txBody>
      </p:sp>
      <p:sp>
        <p:nvSpPr>
          <p:cNvPr id="1098" name="AutoShape 74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s-MX" sz="1200" b="1" dirty="0"/>
              <a:t>Nombre:</a:t>
            </a:r>
          </a:p>
        </p:txBody>
      </p:sp>
      <p:sp>
        <p:nvSpPr>
          <p:cNvPr id="1106" name="Text Box 82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s-ES" sz="1200"/>
              <a:t>Evaluación del Desempeño del Personal</a:t>
            </a:r>
          </a:p>
        </p:txBody>
      </p:sp>
      <p:sp>
        <p:nvSpPr>
          <p:cNvPr id="1108" name="AutoShape 84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altLang="ko-KR" sz="1200" b="1" dirty="0">
                <a:ea typeface="굴림" charset="-127"/>
              </a:rPr>
              <a:t>Pág.:</a:t>
            </a:r>
            <a:r>
              <a:rPr lang="es-ES" altLang="ko-KR" sz="1200" dirty="0">
                <a:ea typeface="굴림" charset="-127"/>
              </a:rPr>
              <a:t> </a:t>
            </a:r>
            <a:r>
              <a:rPr lang="es-ES" altLang="ko-KR" sz="1200" dirty="0" smtClean="0">
                <a:ea typeface="굴림" charset="-127"/>
              </a:rPr>
              <a:t>1 de  </a:t>
            </a:r>
            <a:r>
              <a:rPr lang="es-ES" altLang="ko-KR" sz="1200" dirty="0">
                <a:ea typeface="굴림" charset="-127"/>
              </a:rPr>
              <a:t>2</a:t>
            </a:r>
            <a:endParaRPr lang="es-MX" sz="1200" b="1" dirty="0"/>
          </a:p>
        </p:txBody>
      </p:sp>
      <p:sp>
        <p:nvSpPr>
          <p:cNvPr id="29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s-MX" sz="1200" b="1" dirty="0"/>
              <a:t>Clave: </a:t>
            </a:r>
            <a:r>
              <a:rPr lang="es-MX" sz="1200" dirty="0" smtClean="0"/>
              <a:t>P-ADM-43</a:t>
            </a:r>
            <a:endParaRPr lang="es-MX" sz="1200" dirty="0"/>
          </a:p>
        </p:txBody>
      </p:sp>
      <p:sp>
        <p:nvSpPr>
          <p:cNvPr id="30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s-MX" sz="1200" b="1" dirty="0" smtClean="0"/>
              <a:t>Emisión:17-11-11 </a:t>
            </a:r>
            <a:endParaRPr lang="es-MX" sz="1200" dirty="0"/>
          </a:p>
        </p:txBody>
      </p:sp>
      <p:sp>
        <p:nvSpPr>
          <p:cNvPr id="31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s-MX" sz="1200" b="1" dirty="0"/>
              <a:t>Revisión: </a:t>
            </a:r>
            <a:r>
              <a:rPr lang="es-MX" sz="1200" b="1" dirty="0" smtClean="0"/>
              <a:t>13-01-12</a:t>
            </a:r>
            <a:endParaRPr lang="es-MX" sz="1200" dirty="0"/>
          </a:p>
        </p:txBody>
      </p:sp>
      <p:sp>
        <p:nvSpPr>
          <p:cNvPr id="32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s-MX" sz="1200" b="1" dirty="0"/>
              <a:t>Cambio: </a:t>
            </a:r>
            <a:r>
              <a:rPr lang="es-MX" sz="1200" dirty="0" smtClean="0"/>
              <a:t>01</a:t>
            </a:r>
            <a:endParaRPr lang="es-MX" sz="1200" dirty="0"/>
          </a:p>
        </p:txBody>
      </p:sp>
      <p:sp>
        <p:nvSpPr>
          <p:cNvPr id="35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200" b="1" dirty="0"/>
              <a:t>Elaboró: </a:t>
            </a:r>
            <a:r>
              <a:rPr lang="es-ES" sz="1200" b="0" dirty="0" smtClean="0"/>
              <a:t>Director</a:t>
            </a:r>
            <a:r>
              <a:rPr lang="es-ES" sz="1200" b="0" baseline="0" dirty="0" smtClean="0"/>
              <a:t> General</a:t>
            </a:r>
            <a:endParaRPr lang="es-ES" sz="1000" dirty="0"/>
          </a:p>
        </p:txBody>
      </p:sp>
      <p:sp>
        <p:nvSpPr>
          <p:cNvPr id="36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100" b="1" dirty="0"/>
              <a:t>SIMBOLOGÍA:</a:t>
            </a:r>
            <a:r>
              <a:rPr lang="es-MX" sz="1100" dirty="0"/>
              <a:t>                    Inicio / Fin                  Actividad                       Decisión               Conector                 Dirección</a:t>
            </a:r>
            <a:endParaRPr lang="es-ES" sz="1100" dirty="0"/>
          </a:p>
        </p:txBody>
      </p:sp>
      <p:sp>
        <p:nvSpPr>
          <p:cNvPr id="37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MX" sz="1000"/>
          </a:p>
        </p:txBody>
      </p:sp>
      <p:sp>
        <p:nvSpPr>
          <p:cNvPr id="38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s-MX" sz="300"/>
              <a:t> </a:t>
            </a:r>
            <a:endParaRPr lang="es-ES" sz="300"/>
          </a:p>
        </p:txBody>
      </p:sp>
      <p:sp>
        <p:nvSpPr>
          <p:cNvPr id="39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MX" sz="1000"/>
          </a:p>
        </p:txBody>
      </p:sp>
      <p:sp>
        <p:nvSpPr>
          <p:cNvPr id="40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s-MX" sz="1000"/>
          </a:p>
        </p:txBody>
      </p:sp>
      <p:sp>
        <p:nvSpPr>
          <p:cNvPr id="41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/>
          </a:p>
        </p:txBody>
      </p:sp>
      <p:sp>
        <p:nvSpPr>
          <p:cNvPr id="42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/>
          </a:p>
        </p:txBody>
      </p:sp>
      <p:sp>
        <p:nvSpPr>
          <p:cNvPr id="43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/>
          </a:p>
        </p:txBody>
      </p:sp>
      <p:sp>
        <p:nvSpPr>
          <p:cNvPr id="44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1200" b="1" dirty="0"/>
              <a:t>Aprobó:</a:t>
            </a:r>
            <a:r>
              <a:rPr lang="es-ES" sz="1000" dirty="0"/>
              <a:t> </a:t>
            </a:r>
            <a:r>
              <a:rPr lang="es-ES" sz="1000" dirty="0" smtClean="0"/>
              <a:t>Responsable del SGC</a:t>
            </a:r>
            <a:endParaRPr lang="es-ES" sz="1200" dirty="0"/>
          </a:p>
        </p:txBody>
      </p:sp>
      <p:sp>
        <p:nvSpPr>
          <p:cNvPr id="45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/>
          </a:p>
        </p:txBody>
      </p:sp>
      <p:sp>
        <p:nvSpPr>
          <p:cNvPr id="46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/>
          </a:p>
        </p:txBody>
      </p:sp>
      <p:sp>
        <p:nvSpPr>
          <p:cNvPr id="47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1"/>
          <p:cNvSpPr txBox="1">
            <a:spLocks noChangeArrowheads="1"/>
          </p:cNvSpPr>
          <p:nvPr/>
        </p:nvSpPr>
        <p:spPr bwMode="auto">
          <a:xfrm>
            <a:off x="390525" y="1411288"/>
            <a:ext cx="63515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6088" indent="-446088" algn="just"/>
            <a:r>
              <a:rPr lang="es-MX" sz="1200" b="1" dirty="0"/>
              <a:t>1. OBJETIVO. </a:t>
            </a:r>
            <a:r>
              <a:rPr lang="es-ES" sz="1200" dirty="0"/>
              <a:t>Utilizar métodos de evaluación, para establecer normas </a:t>
            </a:r>
            <a:r>
              <a:rPr lang="es-ES" sz="1200" dirty="0" smtClean="0"/>
              <a:t>y detectar </a:t>
            </a:r>
            <a:r>
              <a:rPr lang="es-ES" sz="1200" dirty="0"/>
              <a:t>necesidades de capacitación de </a:t>
            </a:r>
            <a:r>
              <a:rPr lang="es-ES" sz="1200" dirty="0" smtClean="0"/>
              <a:t>los servidores públicos.</a:t>
            </a:r>
            <a:endParaRPr lang="es-ES" sz="1200" dirty="0"/>
          </a:p>
          <a:p>
            <a:pPr marL="446088" indent="-446088" algn="just"/>
            <a:r>
              <a:rPr lang="es-MX" sz="1200" b="1" dirty="0"/>
              <a:t>    </a:t>
            </a:r>
            <a:endParaRPr lang="es-ES" sz="1200" b="1" dirty="0"/>
          </a:p>
        </p:txBody>
      </p:sp>
      <p:sp>
        <p:nvSpPr>
          <p:cNvPr id="2051" name="Text Box 22"/>
          <p:cNvSpPr txBox="1">
            <a:spLocks noChangeArrowheads="1"/>
          </p:cNvSpPr>
          <p:nvPr/>
        </p:nvSpPr>
        <p:spPr bwMode="auto">
          <a:xfrm>
            <a:off x="333375" y="2459038"/>
            <a:ext cx="63357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MX" sz="1200" b="1" dirty="0"/>
              <a:t>2. ALCANCE. </a:t>
            </a:r>
            <a:r>
              <a:rPr lang="es-MX" sz="1200" dirty="0"/>
              <a:t>Este procedimiento aplica </a:t>
            </a:r>
            <a:r>
              <a:rPr lang="es-MX" sz="1200" dirty="0" smtClean="0"/>
              <a:t>tener una referencia del desempeño del personal de todas </a:t>
            </a:r>
            <a:r>
              <a:rPr lang="es-MX" sz="1200" dirty="0"/>
              <a:t>las Áreas </a:t>
            </a:r>
            <a:r>
              <a:rPr lang="es-MX" sz="1200" dirty="0" smtClean="0"/>
              <a:t>del IEPC.</a:t>
            </a:r>
            <a:endParaRPr lang="es-ES" sz="1200" dirty="0"/>
          </a:p>
        </p:txBody>
      </p:sp>
      <p:sp>
        <p:nvSpPr>
          <p:cNvPr id="2052" name="Text Box 23"/>
          <p:cNvSpPr txBox="1">
            <a:spLocks noChangeArrowheads="1"/>
          </p:cNvSpPr>
          <p:nvPr/>
        </p:nvSpPr>
        <p:spPr bwMode="auto">
          <a:xfrm>
            <a:off x="323850" y="2911475"/>
            <a:ext cx="6345238" cy="2159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6088" indent="-446088" algn="just">
              <a:lnSpc>
                <a:spcPct val="110000"/>
              </a:lnSpc>
              <a:spcBef>
                <a:spcPct val="50000"/>
              </a:spcBef>
              <a:tabLst>
                <a:tab pos="88900" algn="l"/>
              </a:tabLst>
            </a:pPr>
            <a:r>
              <a:rPr lang="es-MX" sz="1200" b="1" dirty="0"/>
              <a:t>3. TERMINOLOGÍA:</a:t>
            </a:r>
          </a:p>
          <a:p>
            <a:pPr marL="446088" indent="-446088" algn="just">
              <a:lnSpc>
                <a:spcPct val="110000"/>
              </a:lnSpc>
              <a:spcBef>
                <a:spcPct val="50000"/>
              </a:spcBef>
              <a:tabLst>
                <a:tab pos="88900" algn="l"/>
              </a:tabLst>
            </a:pPr>
            <a:r>
              <a:rPr lang="es-MX" sz="1200" dirty="0" smtClean="0"/>
              <a:t>	</a:t>
            </a:r>
            <a:r>
              <a:rPr lang="es-MX" sz="1200" smtClean="0"/>
              <a:t>	</a:t>
            </a:r>
            <a:endParaRPr lang="es-MX" sz="1200" dirty="0"/>
          </a:p>
          <a:p>
            <a:pPr marL="446088" indent="-446088" algn="just">
              <a:tabLst>
                <a:tab pos="88900" algn="l"/>
              </a:tabLst>
            </a:pPr>
            <a:r>
              <a:rPr lang="es-MX" sz="1200" b="1" dirty="0"/>
              <a:t>Evaluación del Desempeño</a:t>
            </a:r>
            <a:r>
              <a:rPr lang="es-MX" sz="1200" b="1" dirty="0" smtClean="0"/>
              <a:t>: </a:t>
            </a:r>
            <a:r>
              <a:rPr lang="es-ES" sz="1200" dirty="0" smtClean="0"/>
              <a:t>La Evaluación </a:t>
            </a:r>
            <a:r>
              <a:rPr lang="es-ES" sz="1200" dirty="0"/>
              <a:t>del Desempeño laboral </a:t>
            </a:r>
            <a:r>
              <a:rPr lang="es-ES" sz="1200" dirty="0" smtClean="0"/>
              <a:t>del Personal </a:t>
            </a:r>
            <a:r>
              <a:rPr lang="es-ES" sz="1200" dirty="0"/>
              <a:t>es un proceso técnico a través del cual, en forma integral, sistemática y continua realizada por parte de los jefes inmediatos; se valora el conjunto de actitudes, habilidades, conocimientos y comportamiento laboral del </a:t>
            </a:r>
            <a:r>
              <a:rPr lang="es-ES" sz="1200" dirty="0" smtClean="0"/>
              <a:t>servidor público </a:t>
            </a:r>
            <a:r>
              <a:rPr lang="es-ES" sz="1200" dirty="0"/>
              <a:t>en el desempeño de su cargo y cumplimiento de sus funciones, en términos de oportunidad, cantidad y calidad de </a:t>
            </a:r>
            <a:r>
              <a:rPr lang="es-ES" sz="1200" dirty="0" smtClean="0"/>
              <a:t>las actividades realizadas. </a:t>
            </a:r>
            <a:endParaRPr lang="es-ES" sz="1200" dirty="0"/>
          </a:p>
          <a:p>
            <a:pPr marL="446088" indent="-446088" algn="just">
              <a:tabLst>
                <a:tab pos="88900" algn="l"/>
              </a:tabLst>
            </a:pPr>
            <a:endParaRPr lang="es-ES" sz="1200" dirty="0"/>
          </a:p>
          <a:p>
            <a:pPr marL="446088" indent="-446088">
              <a:tabLst>
                <a:tab pos="88900" algn="l"/>
              </a:tabLst>
            </a:pPr>
            <a:endParaRPr lang="es-ES" sz="1200" b="1" dirty="0"/>
          </a:p>
          <a:p>
            <a:pPr marL="446088" indent="-446088" algn="just">
              <a:lnSpc>
                <a:spcPct val="110000"/>
              </a:lnSpc>
              <a:spcBef>
                <a:spcPct val="50000"/>
              </a:spcBef>
              <a:tabLst>
                <a:tab pos="88900" algn="l"/>
              </a:tabLst>
            </a:pPr>
            <a:endParaRPr lang="es-MX" sz="1200" dirty="0"/>
          </a:p>
        </p:txBody>
      </p:sp>
      <p:sp>
        <p:nvSpPr>
          <p:cNvPr id="2053" name="AutoShape 212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 sz="1000" b="1"/>
          </a:p>
        </p:txBody>
      </p:sp>
      <p:sp>
        <p:nvSpPr>
          <p:cNvPr id="2054" name="Text Box 213"/>
          <p:cNvSpPr txBox="1">
            <a:spLocks noChangeArrowheads="1"/>
          </p:cNvSpPr>
          <p:nvPr/>
        </p:nvSpPr>
        <p:spPr bwMode="auto">
          <a:xfrm>
            <a:off x="333375" y="5264150"/>
            <a:ext cx="6335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MX" sz="1000" b="1"/>
              <a:t>4. CONTROL DE CAMBIOS:</a:t>
            </a:r>
            <a:endParaRPr lang="es-ES" sz="1000" b="1"/>
          </a:p>
        </p:txBody>
      </p:sp>
      <p:graphicFrame>
        <p:nvGraphicFramePr>
          <p:cNvPr id="2091" name="Group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88376537"/>
              </p:ext>
            </p:extLst>
          </p:nvPr>
        </p:nvGraphicFramePr>
        <p:xfrm>
          <a:off x="476250" y="5621338"/>
          <a:ext cx="6048375" cy="1544443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00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Nueva Creación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17-11-11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01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Modificación del Responsable del procedimiento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13-01-12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" name="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680" y="395536"/>
            <a:ext cx="935473" cy="659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537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100" b="1"/>
              <a:t>Actividades </a:t>
            </a:r>
          </a:p>
        </p:txBody>
      </p:sp>
      <p:sp>
        <p:nvSpPr>
          <p:cNvPr id="3075" name="AutoShape 538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100" b="1"/>
              <a:t>Referencias</a:t>
            </a:r>
          </a:p>
        </p:txBody>
      </p:sp>
      <p:sp>
        <p:nvSpPr>
          <p:cNvPr id="3076" name="AutoShape 539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000"/>
              <a:t> </a:t>
            </a:r>
          </a:p>
        </p:txBody>
      </p:sp>
      <p:sp>
        <p:nvSpPr>
          <p:cNvPr id="3077" name="AutoShape 540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000"/>
              <a:t> </a:t>
            </a:r>
          </a:p>
        </p:txBody>
      </p:sp>
      <p:sp>
        <p:nvSpPr>
          <p:cNvPr id="3078" name="AutoShape 541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000"/>
              <a:t> </a:t>
            </a:r>
          </a:p>
        </p:txBody>
      </p:sp>
      <p:sp>
        <p:nvSpPr>
          <p:cNvPr id="3079" name="AutoShape 542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100" b="1"/>
              <a:t>Responsable</a:t>
            </a:r>
          </a:p>
        </p:txBody>
      </p:sp>
      <p:sp>
        <p:nvSpPr>
          <p:cNvPr id="3080" name="AutoShape 420"/>
          <p:cNvSpPr>
            <a:spLocks noChangeArrowheads="1"/>
          </p:cNvSpPr>
          <p:nvPr/>
        </p:nvSpPr>
        <p:spPr bwMode="auto">
          <a:xfrm>
            <a:off x="3141663" y="2174875"/>
            <a:ext cx="649287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lnSpc>
                <a:spcPct val="70000"/>
              </a:lnSpc>
            </a:pPr>
            <a:r>
              <a:rPr lang="es-MX" sz="900"/>
              <a:t>Inicio</a:t>
            </a:r>
          </a:p>
        </p:txBody>
      </p:sp>
      <p:sp>
        <p:nvSpPr>
          <p:cNvPr id="3081" name="Rectangle 631"/>
          <p:cNvSpPr>
            <a:spLocks noChangeArrowheads="1"/>
          </p:cNvSpPr>
          <p:nvPr/>
        </p:nvSpPr>
        <p:spPr bwMode="auto">
          <a:xfrm>
            <a:off x="1628775" y="2771775"/>
            <a:ext cx="3671888" cy="3095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/>
              <a:t> Entrega Formato de Evaluación del Desempeño de Personal a Encargado del área Anualmente</a:t>
            </a:r>
          </a:p>
        </p:txBody>
      </p:sp>
      <p:sp>
        <p:nvSpPr>
          <p:cNvPr id="3083" name="Rectangle 640"/>
          <p:cNvSpPr>
            <a:spLocks noChangeArrowheads="1"/>
          </p:cNvSpPr>
          <p:nvPr/>
        </p:nvSpPr>
        <p:spPr bwMode="auto">
          <a:xfrm>
            <a:off x="5373688" y="2822575"/>
            <a:ext cx="1295400" cy="31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/>
              <a:t>Evaluación del Desempeño</a:t>
            </a:r>
          </a:p>
        </p:txBody>
      </p:sp>
      <p:sp>
        <p:nvSpPr>
          <p:cNvPr id="3091" name="Rectangle 637"/>
          <p:cNvSpPr>
            <a:spLocks noChangeArrowheads="1"/>
          </p:cNvSpPr>
          <p:nvPr/>
        </p:nvSpPr>
        <p:spPr bwMode="auto">
          <a:xfrm>
            <a:off x="333375" y="2817813"/>
            <a:ext cx="122396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/>
              <a:t>Jefe de </a:t>
            </a:r>
            <a:r>
              <a:rPr lang="es-ES" sz="900" dirty="0" smtClean="0"/>
              <a:t>Departamento Administrativo</a:t>
            </a:r>
            <a:endParaRPr lang="es-ES" sz="900" dirty="0"/>
          </a:p>
        </p:txBody>
      </p:sp>
      <p:sp>
        <p:nvSpPr>
          <p:cNvPr id="3092" name="Rectangle 637"/>
          <p:cNvSpPr>
            <a:spLocks noChangeArrowheads="1"/>
          </p:cNvSpPr>
          <p:nvPr/>
        </p:nvSpPr>
        <p:spPr bwMode="auto">
          <a:xfrm>
            <a:off x="333375" y="4572000"/>
            <a:ext cx="122396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endParaRPr lang="en-US" sz="900"/>
          </a:p>
        </p:txBody>
      </p:sp>
      <p:sp>
        <p:nvSpPr>
          <p:cNvPr id="3096" name="Rectangle 637"/>
          <p:cNvSpPr>
            <a:spLocks noChangeArrowheads="1"/>
          </p:cNvSpPr>
          <p:nvPr/>
        </p:nvSpPr>
        <p:spPr bwMode="auto">
          <a:xfrm>
            <a:off x="260350" y="3482975"/>
            <a:ext cx="122396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MX" sz="900" dirty="0"/>
              <a:t>Responsable de Área</a:t>
            </a:r>
            <a:endParaRPr lang="es-ES" sz="900" dirty="0"/>
          </a:p>
        </p:txBody>
      </p:sp>
      <p:sp>
        <p:nvSpPr>
          <p:cNvPr id="3097" name="Rectangle 631"/>
          <p:cNvSpPr>
            <a:spLocks noChangeArrowheads="1"/>
          </p:cNvSpPr>
          <p:nvPr/>
        </p:nvSpPr>
        <p:spPr bwMode="auto">
          <a:xfrm>
            <a:off x="1628775" y="3535363"/>
            <a:ext cx="3671888" cy="2905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 smtClean="0"/>
              <a:t>Realiza la </a:t>
            </a:r>
            <a:r>
              <a:rPr lang="es-ES" sz="900" dirty="0"/>
              <a:t>Evaluación del Desempeño del Personal a su </a:t>
            </a:r>
            <a:r>
              <a:rPr lang="es-ES" sz="900" dirty="0" smtClean="0"/>
              <a:t>cargo </a:t>
            </a:r>
            <a:r>
              <a:rPr lang="es-ES" sz="900" dirty="0"/>
              <a:t>y </a:t>
            </a:r>
            <a:r>
              <a:rPr lang="es-ES" sz="900" dirty="0" smtClean="0"/>
              <a:t>recomendaciones; </a:t>
            </a:r>
            <a:r>
              <a:rPr lang="es-ES" sz="900" dirty="0"/>
              <a:t>y entrega a Jefe de </a:t>
            </a:r>
            <a:r>
              <a:rPr lang="es-ES" sz="900" dirty="0" smtClean="0"/>
              <a:t>Departamento de la Dirección General</a:t>
            </a:r>
            <a:endParaRPr lang="es-ES" sz="900" dirty="0"/>
          </a:p>
        </p:txBody>
      </p:sp>
      <p:sp>
        <p:nvSpPr>
          <p:cNvPr id="3098" name="Rectangle 640"/>
          <p:cNvSpPr>
            <a:spLocks noChangeArrowheads="1"/>
          </p:cNvSpPr>
          <p:nvPr/>
        </p:nvSpPr>
        <p:spPr bwMode="auto">
          <a:xfrm>
            <a:off x="5373688" y="3535363"/>
            <a:ext cx="1295400" cy="31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/>
              <a:t>Evaluación del Desempeño</a:t>
            </a:r>
          </a:p>
        </p:txBody>
      </p:sp>
      <p:cxnSp>
        <p:nvCxnSpPr>
          <p:cNvPr id="3099" name="AutoShape 684"/>
          <p:cNvCxnSpPr>
            <a:cxnSpLocks noChangeShapeType="1"/>
          </p:cNvCxnSpPr>
          <p:nvPr/>
        </p:nvCxnSpPr>
        <p:spPr bwMode="auto">
          <a:xfrm>
            <a:off x="3500438" y="3822700"/>
            <a:ext cx="0" cy="444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00" name="AutoShape 684"/>
          <p:cNvCxnSpPr>
            <a:cxnSpLocks noChangeShapeType="1"/>
          </p:cNvCxnSpPr>
          <p:nvPr/>
        </p:nvCxnSpPr>
        <p:spPr bwMode="auto">
          <a:xfrm>
            <a:off x="3500438" y="4559300"/>
            <a:ext cx="0" cy="444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01" name="AutoShape 684"/>
          <p:cNvCxnSpPr>
            <a:cxnSpLocks noChangeShapeType="1"/>
          </p:cNvCxnSpPr>
          <p:nvPr/>
        </p:nvCxnSpPr>
        <p:spPr bwMode="auto">
          <a:xfrm>
            <a:off x="3500438" y="3103563"/>
            <a:ext cx="0" cy="444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103" name="Rectangle 631"/>
          <p:cNvSpPr>
            <a:spLocks noChangeArrowheads="1"/>
          </p:cNvSpPr>
          <p:nvPr/>
        </p:nvSpPr>
        <p:spPr bwMode="auto">
          <a:xfrm>
            <a:off x="1628775" y="4254500"/>
            <a:ext cx="3671888" cy="3175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endParaRPr lang="es-ES" sz="900" dirty="0"/>
          </a:p>
          <a:p>
            <a:pPr algn="ctr"/>
            <a:r>
              <a:rPr lang="es-ES" sz="900" dirty="0"/>
              <a:t>Elabora Gráficos de Resultados</a:t>
            </a:r>
          </a:p>
          <a:p>
            <a:pPr algn="ctr"/>
            <a:r>
              <a:rPr lang="es-ES" sz="900" dirty="0"/>
              <a:t> </a:t>
            </a:r>
          </a:p>
        </p:txBody>
      </p:sp>
      <p:sp>
        <p:nvSpPr>
          <p:cNvPr id="3104" name="Rectangle 640"/>
          <p:cNvSpPr>
            <a:spLocks noChangeArrowheads="1"/>
          </p:cNvSpPr>
          <p:nvPr/>
        </p:nvSpPr>
        <p:spPr bwMode="auto">
          <a:xfrm>
            <a:off x="5373688" y="4254500"/>
            <a:ext cx="1295400" cy="31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 smtClean="0"/>
              <a:t>Gráficas </a:t>
            </a:r>
            <a:r>
              <a:rPr lang="es-ES" sz="900" dirty="0"/>
              <a:t>de Resultados</a:t>
            </a:r>
          </a:p>
        </p:txBody>
      </p:sp>
      <p:cxnSp>
        <p:nvCxnSpPr>
          <p:cNvPr id="3105" name="AutoShape 684"/>
          <p:cNvCxnSpPr>
            <a:cxnSpLocks noChangeShapeType="1"/>
          </p:cNvCxnSpPr>
          <p:nvPr/>
        </p:nvCxnSpPr>
        <p:spPr bwMode="auto">
          <a:xfrm>
            <a:off x="3500438" y="5351463"/>
            <a:ext cx="0" cy="444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106" name="Rectangle 640"/>
          <p:cNvSpPr>
            <a:spLocks noChangeArrowheads="1"/>
          </p:cNvSpPr>
          <p:nvPr/>
        </p:nvSpPr>
        <p:spPr bwMode="auto">
          <a:xfrm>
            <a:off x="5373688" y="6372225"/>
            <a:ext cx="1295400" cy="31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endParaRPr lang="es-MX" sz="900"/>
          </a:p>
        </p:txBody>
      </p:sp>
      <p:sp>
        <p:nvSpPr>
          <p:cNvPr id="3109" name="Rectangle 631"/>
          <p:cNvSpPr>
            <a:spLocks noChangeArrowheads="1"/>
          </p:cNvSpPr>
          <p:nvPr/>
        </p:nvSpPr>
        <p:spPr bwMode="auto">
          <a:xfrm>
            <a:off x="1628775" y="5795963"/>
            <a:ext cx="3671888" cy="2889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/>
              <a:t>Analiza y Resultados y toma acciones</a:t>
            </a:r>
            <a:endParaRPr lang="es-ES" sz="900"/>
          </a:p>
        </p:txBody>
      </p:sp>
      <p:sp>
        <p:nvSpPr>
          <p:cNvPr id="3110" name="Rectangle 637"/>
          <p:cNvSpPr>
            <a:spLocks noChangeArrowheads="1"/>
          </p:cNvSpPr>
          <p:nvPr/>
        </p:nvSpPr>
        <p:spPr bwMode="auto">
          <a:xfrm>
            <a:off x="333375" y="5724525"/>
            <a:ext cx="122396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/>
              <a:t>Director </a:t>
            </a:r>
            <a:r>
              <a:rPr lang="es-ES" sz="900" dirty="0" smtClean="0"/>
              <a:t>General</a:t>
            </a:r>
            <a:endParaRPr lang="es-ES" sz="900" dirty="0"/>
          </a:p>
        </p:txBody>
      </p:sp>
      <p:sp>
        <p:nvSpPr>
          <p:cNvPr id="3111" name="Oval 94"/>
          <p:cNvSpPr>
            <a:spLocks noChangeArrowheads="1"/>
          </p:cNvSpPr>
          <p:nvPr/>
        </p:nvSpPr>
        <p:spPr bwMode="auto">
          <a:xfrm>
            <a:off x="3247232" y="7164288"/>
            <a:ext cx="506412" cy="215900"/>
          </a:xfrm>
          <a:prstGeom prst="ellipse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/>
            <a:r>
              <a:rPr lang="es-MX"/>
              <a:t>Fin</a:t>
            </a:r>
          </a:p>
        </p:txBody>
      </p:sp>
      <p:cxnSp>
        <p:nvCxnSpPr>
          <p:cNvPr id="3112" name="AutoShape 684"/>
          <p:cNvCxnSpPr>
            <a:cxnSpLocks noChangeShapeType="1"/>
          </p:cNvCxnSpPr>
          <p:nvPr/>
        </p:nvCxnSpPr>
        <p:spPr bwMode="auto">
          <a:xfrm>
            <a:off x="3496895" y="6686550"/>
            <a:ext cx="0" cy="444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116" name="Rectangle 631"/>
          <p:cNvSpPr>
            <a:spLocks noChangeArrowheads="1"/>
          </p:cNvSpPr>
          <p:nvPr/>
        </p:nvSpPr>
        <p:spPr bwMode="auto">
          <a:xfrm>
            <a:off x="1628775" y="5003800"/>
            <a:ext cx="3671888" cy="3175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endParaRPr lang="es-ES" sz="900" dirty="0"/>
          </a:p>
          <a:p>
            <a:pPr algn="ctr"/>
            <a:r>
              <a:rPr lang="es-ES" sz="900" dirty="0"/>
              <a:t>Presenta Informe de Resultados a </a:t>
            </a:r>
            <a:r>
              <a:rPr lang="es-ES" sz="900" dirty="0" smtClean="0"/>
              <a:t>Director General</a:t>
            </a:r>
            <a:endParaRPr lang="es-ES" sz="900" dirty="0"/>
          </a:p>
          <a:p>
            <a:pPr algn="ctr"/>
            <a:r>
              <a:rPr lang="es-ES" sz="900" dirty="0"/>
              <a:t> </a:t>
            </a:r>
          </a:p>
        </p:txBody>
      </p:sp>
      <p:sp>
        <p:nvSpPr>
          <p:cNvPr id="3118" name="Rectangle 640"/>
          <p:cNvSpPr>
            <a:spLocks noChangeArrowheads="1"/>
          </p:cNvSpPr>
          <p:nvPr/>
        </p:nvSpPr>
        <p:spPr bwMode="auto">
          <a:xfrm>
            <a:off x="5373688" y="5003800"/>
            <a:ext cx="1295400" cy="31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 smtClean="0"/>
              <a:t>Gráficas </a:t>
            </a:r>
            <a:r>
              <a:rPr lang="es-ES" sz="900" dirty="0"/>
              <a:t>de Resultados</a:t>
            </a:r>
          </a:p>
        </p:txBody>
      </p:sp>
      <p:sp>
        <p:nvSpPr>
          <p:cNvPr id="3119" name="Rectangle 640"/>
          <p:cNvSpPr>
            <a:spLocks noChangeArrowheads="1"/>
          </p:cNvSpPr>
          <p:nvPr/>
        </p:nvSpPr>
        <p:spPr bwMode="auto">
          <a:xfrm>
            <a:off x="5373688" y="5795963"/>
            <a:ext cx="1295400" cy="31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 smtClean="0"/>
              <a:t>Gráficas </a:t>
            </a:r>
            <a:r>
              <a:rPr lang="es-ES" sz="900" dirty="0"/>
              <a:t>de Resultados</a:t>
            </a:r>
          </a:p>
        </p:txBody>
      </p:sp>
      <p:cxnSp>
        <p:nvCxnSpPr>
          <p:cNvPr id="3120" name="AutoShape 684"/>
          <p:cNvCxnSpPr>
            <a:cxnSpLocks noChangeShapeType="1"/>
          </p:cNvCxnSpPr>
          <p:nvPr/>
        </p:nvCxnSpPr>
        <p:spPr bwMode="auto">
          <a:xfrm>
            <a:off x="3500438" y="2339975"/>
            <a:ext cx="0" cy="444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3" name="Rectangle 637"/>
          <p:cNvSpPr>
            <a:spLocks noChangeArrowheads="1"/>
          </p:cNvSpPr>
          <p:nvPr/>
        </p:nvSpPr>
        <p:spPr bwMode="auto">
          <a:xfrm>
            <a:off x="320452" y="4254500"/>
            <a:ext cx="122396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 smtClean="0"/>
              <a:t>Coordinador </a:t>
            </a:r>
            <a:endParaRPr lang="es-ES" sz="900" dirty="0"/>
          </a:p>
        </p:txBody>
      </p:sp>
      <p:sp>
        <p:nvSpPr>
          <p:cNvPr id="34" name="Rectangle 637"/>
          <p:cNvSpPr>
            <a:spLocks noChangeArrowheads="1"/>
          </p:cNvSpPr>
          <p:nvPr/>
        </p:nvSpPr>
        <p:spPr bwMode="auto">
          <a:xfrm>
            <a:off x="333375" y="5002213"/>
            <a:ext cx="122396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/>
              <a:t>Jefe de </a:t>
            </a:r>
            <a:r>
              <a:rPr lang="es-ES" sz="900" dirty="0" smtClean="0"/>
              <a:t>Departamento Administrativo</a:t>
            </a:r>
            <a:endParaRPr lang="es-ES" sz="900" dirty="0"/>
          </a:p>
        </p:txBody>
      </p:sp>
      <p:sp>
        <p:nvSpPr>
          <p:cNvPr id="35" name="Rectangle 631"/>
          <p:cNvSpPr>
            <a:spLocks noChangeArrowheads="1"/>
          </p:cNvSpPr>
          <p:nvPr/>
        </p:nvSpPr>
        <p:spPr bwMode="auto">
          <a:xfrm>
            <a:off x="1623514" y="6397625"/>
            <a:ext cx="3671888" cy="2889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MX" dirty="0" smtClean="0"/>
              <a:t>Informa e instruye a Directores sobre toma de acciones.</a:t>
            </a:r>
            <a:endParaRPr lang="es-ES" sz="900" dirty="0"/>
          </a:p>
        </p:txBody>
      </p:sp>
      <p:cxnSp>
        <p:nvCxnSpPr>
          <p:cNvPr id="36" name="AutoShape 684"/>
          <p:cNvCxnSpPr>
            <a:cxnSpLocks noChangeShapeType="1"/>
          </p:cNvCxnSpPr>
          <p:nvPr/>
        </p:nvCxnSpPr>
        <p:spPr bwMode="auto">
          <a:xfrm>
            <a:off x="3496895" y="6064250"/>
            <a:ext cx="0" cy="33518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7" name="Rectangle 637"/>
          <p:cNvSpPr>
            <a:spLocks noChangeArrowheads="1"/>
          </p:cNvSpPr>
          <p:nvPr/>
        </p:nvSpPr>
        <p:spPr bwMode="auto">
          <a:xfrm>
            <a:off x="320451" y="6374449"/>
            <a:ext cx="122396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/>
              <a:t>Director </a:t>
            </a:r>
            <a:r>
              <a:rPr lang="es-ES" sz="900" dirty="0" smtClean="0"/>
              <a:t>General</a:t>
            </a:r>
            <a:endParaRPr lang="es-ES" sz="900" dirty="0"/>
          </a:p>
        </p:txBody>
      </p:sp>
      <p:pic>
        <p:nvPicPr>
          <p:cNvPr id="38" name="37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7619" y="411133"/>
            <a:ext cx="935473" cy="659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179388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179388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5324</TotalTime>
  <Words>179</Words>
  <Application>Microsoft Office PowerPoint</Application>
  <PresentationFormat>Presentación en pantalla (4:3)</PresentationFormat>
  <Paragraphs>47</Paragraphs>
  <Slides>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Diapositiva 1</vt:lpstr>
      <vt:lpstr>Diapositiva 2</vt:lpstr>
    </vt:vector>
  </TitlesOfParts>
  <Company>Sacos y Envases Industriales S.A. de C.V.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CalidadMty</dc:creator>
  <cp:lastModifiedBy>israel.perez</cp:lastModifiedBy>
  <cp:revision>287</cp:revision>
  <cp:lastPrinted>2012-03-24T18:17:34Z</cp:lastPrinted>
  <dcterms:created xsi:type="dcterms:W3CDTF">2003-10-28T18:20:03Z</dcterms:created>
  <dcterms:modified xsi:type="dcterms:W3CDTF">2012-04-26T16:15:07Z</dcterms:modified>
</cp:coreProperties>
</file>