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1" autoAdjust="0"/>
    <p:restoredTop sz="94660"/>
  </p:normalViewPr>
  <p:slideViewPr>
    <p:cSldViewPr>
      <p:cViewPr>
        <p:scale>
          <a:sx n="100" d="100"/>
          <a:sy n="100" d="100"/>
        </p:scale>
        <p:origin x="-474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1D5FE5A3-8D70-443B-821C-74637D87C80B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Tiempos</a:t>
            </a:r>
            <a:r>
              <a:rPr lang="es-MX" sz="1200" baseline="0" dirty="0" smtClean="0">
                <a:latin typeface="Arial Narrow" charset="0"/>
              </a:rPr>
              <a:t> en radio y televisión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 smtClean="0">
                <a:latin typeface="Arial Narrow" pitchFamily="34" charset="0"/>
              </a:rPr>
              <a:t>Obtener tiempos en radio y televisión para el IEPC Jalisco, para la difusión de sus mensajes de comunicación social respecto a sus propios fines, y formular la propuesta del modelo de pauta de transmisión de los mensajes en radio y televisión de los partidos políticos durante su precampaña y campaña electoral.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035968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6550" y="2555776"/>
            <a:ext cx="6335713" cy="17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Materiales :	</a:t>
            </a:r>
            <a:r>
              <a:rPr lang="es-MX" sz="900" dirty="0" smtClean="0">
                <a:latin typeface="Arial Narrow" pitchFamily="34" charset="0"/>
              </a:rPr>
              <a:t>Programas mensuales  y promocionales realizados por los partidos políticos, y/o autoridades electorales, fijados o reproducidos en los medios de almacenamiento y formatos que determine el Instituto, para  su transmisión  en términos de lo que dispone la Constitución y el Código.</a:t>
            </a:r>
            <a:r>
              <a:rPr lang="es-MX" sz="900" b="1" dirty="0" smtClean="0">
                <a:latin typeface="Arial Narrow" pitchFamily="34" charset="0"/>
              </a:rPr>
              <a:t>	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Pauta: 	</a:t>
            </a:r>
            <a:r>
              <a:rPr lang="es-MX" sz="900" dirty="0" smtClean="0">
                <a:latin typeface="Arial Narrow" pitchFamily="34" charset="0"/>
              </a:rPr>
              <a:t>Documento técnico en el que se distribuye el tiempo, convertido a número de mensajes, que corresponde a los partidos políticos y a las autoridades electorales en un periodo determinado, precisando la estación de radio o canal de televisión, la hora o rango en que debe transmitirse cada mensaje, y el partido político o autoridad electoral al que corresponde. 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Esquema </a:t>
            </a:r>
            <a:r>
              <a:rPr lang="es-MX" sz="900" b="1" dirty="0" smtClean="0">
                <a:latin typeface="Arial Narrow" pitchFamily="34" charset="0"/>
              </a:rPr>
              <a:t>de corrimiento de horarios vertical: </a:t>
            </a:r>
            <a:r>
              <a:rPr lang="es-MX" sz="900" dirty="0" smtClean="0">
                <a:latin typeface="Arial Narrow" pitchFamily="34" charset="0"/>
              </a:rPr>
              <a:t>Asignación continua y en orden sucesivo de los mensajes de los partidos políticos, dentro de los horarios de transmisión de los mensajes a que se refiere el Código, hasta concluir, siguiendo el mismo procedimiento, con la totalidad de mensajes que correspondan a los partidos </a:t>
            </a:r>
            <a:r>
              <a:rPr lang="es-MX" sz="900" dirty="0" smtClean="0">
                <a:latin typeface="Arial Narrow" pitchFamily="34" charset="0"/>
              </a:rPr>
              <a:t>políticos durante el periodo de que se trate. </a:t>
            </a:r>
            <a:endParaRPr lang="es-MX" sz="9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6146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6147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8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9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50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6151" name="AutoShape 648"/>
          <p:cNvSpPr>
            <a:spLocks noChangeArrowheads="1"/>
          </p:cNvSpPr>
          <p:nvPr/>
        </p:nvSpPr>
        <p:spPr bwMode="auto">
          <a:xfrm>
            <a:off x="2996952" y="1692275"/>
            <a:ext cx="792411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6156" name="Rectangle 657"/>
          <p:cNvSpPr>
            <a:spLocks noChangeArrowheads="1"/>
          </p:cNvSpPr>
          <p:nvPr/>
        </p:nvSpPr>
        <p:spPr bwMode="auto">
          <a:xfrm>
            <a:off x="406400" y="1979613"/>
            <a:ext cx="11509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57" name="Rectangle 660"/>
          <p:cNvSpPr>
            <a:spLocks noChangeArrowheads="1"/>
          </p:cNvSpPr>
          <p:nvPr/>
        </p:nvSpPr>
        <p:spPr bwMode="auto">
          <a:xfrm>
            <a:off x="299115" y="3390900"/>
            <a:ext cx="1223963" cy="3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8" name="Rectangle 661"/>
          <p:cNvSpPr>
            <a:spLocks noChangeArrowheads="1"/>
          </p:cNvSpPr>
          <p:nvPr/>
        </p:nvSpPr>
        <p:spPr bwMode="auto">
          <a:xfrm>
            <a:off x="333375" y="6092031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9" name="Rectangle 662"/>
          <p:cNvSpPr>
            <a:spLocks noChangeArrowheads="1"/>
          </p:cNvSpPr>
          <p:nvPr/>
        </p:nvSpPr>
        <p:spPr bwMode="auto">
          <a:xfrm>
            <a:off x="5373688" y="1979613"/>
            <a:ext cx="12954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</p:txBody>
      </p:sp>
      <p:sp>
        <p:nvSpPr>
          <p:cNvPr id="6160" name="Rectangle 663"/>
          <p:cNvSpPr>
            <a:spLocks noChangeArrowheads="1"/>
          </p:cNvSpPr>
          <p:nvPr/>
        </p:nvSpPr>
        <p:spPr bwMode="auto">
          <a:xfrm>
            <a:off x="5372100" y="3536950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161" name="Rectangle 664"/>
          <p:cNvSpPr>
            <a:spLocks noChangeArrowheads="1"/>
          </p:cNvSpPr>
          <p:nvPr/>
        </p:nvSpPr>
        <p:spPr bwMode="auto">
          <a:xfrm>
            <a:off x="5389493" y="4627002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firma el Secretario Ejecutivo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3" name="Rectangle 666"/>
          <p:cNvSpPr>
            <a:spLocks noChangeArrowheads="1"/>
          </p:cNvSpPr>
          <p:nvPr/>
        </p:nvSpPr>
        <p:spPr bwMode="auto">
          <a:xfrm>
            <a:off x="5373688" y="233997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6" name="Rectangle 700"/>
          <p:cNvSpPr>
            <a:spLocks noChangeArrowheads="1"/>
          </p:cNvSpPr>
          <p:nvPr/>
        </p:nvSpPr>
        <p:spPr bwMode="auto">
          <a:xfrm>
            <a:off x="404813" y="2339975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7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8" name="Rectangle 666"/>
          <p:cNvSpPr>
            <a:spLocks noChangeArrowheads="1"/>
          </p:cNvSpPr>
          <p:nvPr/>
        </p:nvSpPr>
        <p:spPr bwMode="auto">
          <a:xfrm>
            <a:off x="5364955" y="608050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1" name="Rectangle 660"/>
          <p:cNvSpPr>
            <a:spLocks noChangeArrowheads="1"/>
          </p:cNvSpPr>
          <p:nvPr/>
        </p:nvSpPr>
        <p:spPr bwMode="auto">
          <a:xfrm>
            <a:off x="348203" y="3905249"/>
            <a:ext cx="1223963" cy="3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2" name="Rectangle 664"/>
          <p:cNvSpPr>
            <a:spLocks noChangeArrowheads="1"/>
          </p:cNvSpPr>
          <p:nvPr/>
        </p:nvSpPr>
        <p:spPr bwMode="auto">
          <a:xfrm>
            <a:off x="5373688" y="3867545"/>
            <a:ext cx="1295400" cy="214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Dictamen técnico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3" name="Rectangle 661"/>
          <p:cNvSpPr>
            <a:spLocks noChangeArrowheads="1"/>
          </p:cNvSpPr>
          <p:nvPr/>
        </p:nvSpPr>
        <p:spPr bwMode="auto">
          <a:xfrm>
            <a:off x="331787" y="4491751"/>
            <a:ext cx="1223963" cy="34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4" name="Rectangle 666"/>
          <p:cNvSpPr>
            <a:spLocks noChangeArrowheads="1"/>
          </p:cNvSpPr>
          <p:nvPr/>
        </p:nvSpPr>
        <p:spPr bwMode="auto">
          <a:xfrm>
            <a:off x="5372100" y="3414714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firma Secretario Ejecutivo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7" name="Rectangle 661"/>
          <p:cNvSpPr>
            <a:spLocks noChangeArrowheads="1"/>
          </p:cNvSpPr>
          <p:nvPr/>
        </p:nvSpPr>
        <p:spPr bwMode="auto">
          <a:xfrm>
            <a:off x="333375" y="6732587"/>
            <a:ext cx="1223963" cy="37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 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86" name="Rectangle 666"/>
          <p:cNvSpPr>
            <a:spLocks noChangeArrowheads="1"/>
          </p:cNvSpPr>
          <p:nvPr/>
        </p:nvSpPr>
        <p:spPr bwMode="auto">
          <a:xfrm>
            <a:off x="5373688" y="665956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99" name="Rectangle 701"/>
          <p:cNvSpPr>
            <a:spLocks noChangeArrowheads="1"/>
          </p:cNvSpPr>
          <p:nvPr/>
        </p:nvSpPr>
        <p:spPr bwMode="auto">
          <a:xfrm>
            <a:off x="299114" y="5181520"/>
            <a:ext cx="1223963" cy="39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1700808" y="1979613"/>
            <a:ext cx="3413471" cy="49450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aplicables, </a:t>
            </a:r>
          </a:p>
        </p:txBody>
      </p:sp>
      <p:sp>
        <p:nvSpPr>
          <p:cNvPr id="78" name="18 Rectángulo"/>
          <p:cNvSpPr>
            <a:spLocks noChangeArrowheads="1"/>
          </p:cNvSpPr>
          <p:nvPr/>
        </p:nvSpPr>
        <p:spPr bwMode="auto">
          <a:xfrm>
            <a:off x="1700808" y="2882106"/>
            <a:ext cx="863600" cy="290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IEPC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0" name="17 Rectángulo"/>
          <p:cNvSpPr>
            <a:spLocks noChangeArrowheads="1"/>
          </p:cNvSpPr>
          <p:nvPr/>
        </p:nvSpPr>
        <p:spPr bwMode="auto">
          <a:xfrm>
            <a:off x="1620120" y="3390900"/>
            <a:ext cx="1620689" cy="51434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Conforme </a:t>
            </a:r>
            <a:r>
              <a:rPr lang="es-ES_tradnl" sz="700" dirty="0" smtClean="0">
                <a:latin typeface="Arial Narrow" pitchFamily="34" charset="0"/>
              </a:rPr>
              <a:t>los tiempos establecidos por el  IFE mediante oficio u acuerdo de su Comité, </a:t>
            </a:r>
            <a:r>
              <a:rPr lang="es-ES_tradnl" sz="700" dirty="0">
                <a:latin typeface="Arial Narrow" pitchFamily="34" charset="0"/>
              </a:rPr>
              <a:t>se </a:t>
            </a:r>
            <a:r>
              <a:rPr lang="es-ES_tradnl" sz="700" dirty="0" smtClean="0">
                <a:latin typeface="Arial Narrow" pitchFamily="34" charset="0"/>
              </a:rPr>
              <a:t>elabora la solicitud de asignación.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1" name="17 Rectángulo"/>
          <p:cNvSpPr>
            <a:spLocks noChangeArrowheads="1"/>
          </p:cNvSpPr>
          <p:nvPr/>
        </p:nvSpPr>
        <p:spPr bwMode="auto">
          <a:xfrm>
            <a:off x="1635880" y="5217559"/>
            <a:ext cx="1656408" cy="4013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IFE asigna tiempos y </a:t>
            </a:r>
            <a:r>
              <a:rPr lang="es-ES_tradnl" sz="700" dirty="0">
                <a:latin typeface="Arial Narrow" pitchFamily="34" charset="0"/>
              </a:rPr>
              <a:t>ordena las transmisiones correspondientes.</a:t>
            </a:r>
          </a:p>
        </p:txBody>
      </p:sp>
      <p:sp>
        <p:nvSpPr>
          <p:cNvPr id="83" name="17 Rectángulo"/>
          <p:cNvSpPr>
            <a:spLocks noChangeArrowheads="1"/>
          </p:cNvSpPr>
          <p:nvPr/>
        </p:nvSpPr>
        <p:spPr bwMode="auto">
          <a:xfrm>
            <a:off x="2348880" y="6092031"/>
            <a:ext cx="1563712" cy="2801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>
                <a:latin typeface="Arial Narrow" pitchFamily="34" charset="0"/>
              </a:rPr>
              <a:t>S</a:t>
            </a:r>
            <a:r>
              <a:rPr lang="es-ES_tradnl" sz="700" dirty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reciben monitoreos del IFE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4" name="17 Rectángulo"/>
          <p:cNvSpPr>
            <a:spLocks noChangeArrowheads="1"/>
          </p:cNvSpPr>
          <p:nvPr/>
        </p:nvSpPr>
        <p:spPr bwMode="auto">
          <a:xfrm>
            <a:off x="2340496" y="7102837"/>
            <a:ext cx="1563711" cy="4214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</a:t>
            </a:r>
            <a:r>
              <a:rPr lang="es-ES_tradnl" sz="700" dirty="0" smtClean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verifican </a:t>
            </a:r>
            <a:r>
              <a:rPr lang="es-ES_tradnl" sz="700" dirty="0" smtClean="0">
                <a:latin typeface="Arial Narrow" pitchFamily="34" charset="0"/>
              </a:rPr>
              <a:t>y </a:t>
            </a:r>
            <a:r>
              <a:rPr lang="es-ES_tradnl" sz="700" dirty="0" smtClean="0">
                <a:latin typeface="Arial Narrow" pitchFamily="34" charset="0"/>
              </a:rPr>
              <a:t>analizan los reportes </a:t>
            </a:r>
            <a:r>
              <a:rPr lang="es-ES_tradnl" sz="700" dirty="0" smtClean="0">
                <a:latin typeface="Arial Narrow" pitchFamily="34" charset="0"/>
              </a:rPr>
              <a:t>para elaborar </a:t>
            </a:r>
            <a:r>
              <a:rPr lang="es-ES_tradnl" sz="700" dirty="0" smtClean="0">
                <a:latin typeface="Arial Narrow" pitchFamily="34" charset="0"/>
              </a:rPr>
              <a:t>concentrado y </a:t>
            </a:r>
            <a:r>
              <a:rPr lang="es-ES_tradnl" sz="700" dirty="0" smtClean="0">
                <a:latin typeface="Arial Narrow" pitchFamily="34" charset="0"/>
              </a:rPr>
              <a:t>se remite a Secretaria Ejecutiva </a:t>
            </a:r>
            <a:r>
              <a:rPr lang="es-ES_tradnl" sz="700" dirty="0" smtClean="0">
                <a:latin typeface="Arial Narrow" pitchFamily="34" charset="0"/>
              </a:rPr>
              <a:t>para su conocimiento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5" name="17 Rectángulo"/>
          <p:cNvSpPr>
            <a:spLocks noChangeArrowheads="1"/>
          </p:cNvSpPr>
          <p:nvPr/>
        </p:nvSpPr>
        <p:spPr bwMode="auto">
          <a:xfrm>
            <a:off x="2340496" y="6506066"/>
            <a:ext cx="1563712" cy="4116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Se notifican a los partidos políticos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6" name="18 Rectángulo"/>
          <p:cNvSpPr>
            <a:spLocks noChangeArrowheads="1"/>
          </p:cNvSpPr>
          <p:nvPr/>
        </p:nvSpPr>
        <p:spPr bwMode="auto">
          <a:xfrm>
            <a:off x="4114006" y="2882107"/>
            <a:ext cx="1000275" cy="2905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Partidos </a:t>
            </a:r>
            <a:r>
              <a:rPr lang="es-MX" sz="800" dirty="0" smtClean="0">
                <a:latin typeface="Arial Narrow" pitchFamily="34" charset="0"/>
              </a:rPr>
              <a:t>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8" name="17 Rectángulo"/>
          <p:cNvSpPr>
            <a:spLocks noChangeArrowheads="1"/>
          </p:cNvSpPr>
          <p:nvPr/>
        </p:nvSpPr>
        <p:spPr bwMode="auto">
          <a:xfrm>
            <a:off x="3465512" y="3876675"/>
            <a:ext cx="1655615" cy="3276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remite al Comité de Radio y Televisión para su aprobación correspondiente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9" name="17 Rectángulo"/>
          <p:cNvSpPr>
            <a:spLocks noChangeArrowheads="1"/>
          </p:cNvSpPr>
          <p:nvPr/>
        </p:nvSpPr>
        <p:spPr bwMode="auto">
          <a:xfrm>
            <a:off x="3468934" y="5410201"/>
            <a:ext cx="1040185" cy="4833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IFE </a:t>
            </a:r>
            <a:r>
              <a:rPr lang="es-ES_tradnl" sz="700" dirty="0" smtClean="0">
                <a:latin typeface="Arial Narrow" pitchFamily="34" charset="0"/>
              </a:rPr>
              <a:t>aprueba o modifica el modelo y </a:t>
            </a:r>
            <a:r>
              <a:rPr lang="es-ES_tradnl" sz="700" dirty="0">
                <a:latin typeface="Arial Narrow" pitchFamily="34" charset="0"/>
              </a:rPr>
              <a:t>ordena las transmisiones correspondientes</a:t>
            </a:r>
            <a:r>
              <a:rPr lang="es-ES_tradnl" sz="800" dirty="0">
                <a:latin typeface="Arial Narrow" pitchFamily="34" charset="0"/>
              </a:rPr>
              <a:t>.</a:t>
            </a:r>
          </a:p>
        </p:txBody>
      </p:sp>
      <p:sp>
        <p:nvSpPr>
          <p:cNvPr id="93" name="15 Rectángulo"/>
          <p:cNvSpPr>
            <a:spLocks noChangeArrowheads="1"/>
          </p:cNvSpPr>
          <p:nvPr/>
        </p:nvSpPr>
        <p:spPr bwMode="auto">
          <a:xfrm>
            <a:off x="2219299" y="2554287"/>
            <a:ext cx="2376487" cy="2174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</a:t>
            </a:r>
            <a:r>
              <a:rPr lang="es-ES" sz="800" dirty="0" smtClean="0">
                <a:latin typeface="Arial Narrow" pitchFamily="34" charset="0"/>
              </a:rPr>
              <a:t>gestiona </a:t>
            </a:r>
            <a:r>
              <a:rPr lang="es-ES" sz="800" dirty="0">
                <a:latin typeface="Arial Narrow" pitchFamily="34" charset="0"/>
              </a:rPr>
              <a:t>el acceso </a:t>
            </a:r>
            <a:r>
              <a:rPr lang="es-ES" sz="800" dirty="0" smtClean="0">
                <a:latin typeface="Arial Narrow" pitchFamily="34" charset="0"/>
              </a:rPr>
              <a:t>a radio y televisión a:</a:t>
            </a:r>
            <a:endParaRPr lang="es-MX" sz="800" dirty="0">
              <a:latin typeface="Arial Narrow" pitchFamily="34" charset="0"/>
            </a:endParaRPr>
          </a:p>
        </p:txBody>
      </p:sp>
      <p:cxnSp>
        <p:nvCxnSpPr>
          <p:cNvPr id="102" name="AutoShape 686"/>
          <p:cNvCxnSpPr>
            <a:cxnSpLocks noChangeShapeType="1"/>
          </p:cNvCxnSpPr>
          <p:nvPr/>
        </p:nvCxnSpPr>
        <p:spPr bwMode="auto">
          <a:xfrm>
            <a:off x="2133352" y="3163888"/>
            <a:ext cx="0" cy="180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AutoShape 686"/>
          <p:cNvCxnSpPr>
            <a:cxnSpLocks noChangeShapeType="1"/>
          </p:cNvCxnSpPr>
          <p:nvPr/>
        </p:nvCxnSpPr>
        <p:spPr bwMode="auto">
          <a:xfrm>
            <a:off x="2108631" y="3905249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8" name="AutoShape 686"/>
          <p:cNvCxnSpPr>
            <a:cxnSpLocks noChangeShapeType="1"/>
          </p:cNvCxnSpPr>
          <p:nvPr/>
        </p:nvCxnSpPr>
        <p:spPr bwMode="auto">
          <a:xfrm>
            <a:off x="3080647" y="7524329"/>
            <a:ext cx="0" cy="2161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AutoShape 686"/>
          <p:cNvCxnSpPr>
            <a:cxnSpLocks noChangeShapeType="1"/>
          </p:cNvCxnSpPr>
          <p:nvPr/>
        </p:nvCxnSpPr>
        <p:spPr bwMode="auto">
          <a:xfrm>
            <a:off x="4617568" y="3169047"/>
            <a:ext cx="0" cy="966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AutoShape 686"/>
          <p:cNvCxnSpPr>
            <a:cxnSpLocks noChangeShapeType="1"/>
          </p:cNvCxnSpPr>
          <p:nvPr/>
        </p:nvCxnSpPr>
        <p:spPr bwMode="auto">
          <a:xfrm>
            <a:off x="4639272" y="3706813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9" name="Oval 34"/>
          <p:cNvSpPr>
            <a:spLocks noChangeArrowheads="1"/>
          </p:cNvSpPr>
          <p:nvPr/>
        </p:nvSpPr>
        <p:spPr bwMode="auto">
          <a:xfrm>
            <a:off x="2818260" y="7740476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700" dirty="0">
                <a:latin typeface="Arial Narrow" pitchFamily="34" charset="0"/>
              </a:rPr>
              <a:t>FIN</a:t>
            </a:r>
            <a:endParaRPr lang="es-ES" sz="700" dirty="0">
              <a:latin typeface="Arial Narrow" pitchFamily="34" charset="0"/>
            </a:endParaRPr>
          </a:p>
        </p:txBody>
      </p:sp>
      <p:cxnSp>
        <p:nvCxnSpPr>
          <p:cNvPr id="6" name="5 Conector angular"/>
          <p:cNvCxnSpPr/>
          <p:nvPr/>
        </p:nvCxnSpPr>
        <p:spPr bwMode="auto">
          <a:xfrm rot="10800000" flipV="1">
            <a:off x="3989026" y="6006544"/>
            <a:ext cx="250310" cy="170971"/>
          </a:xfrm>
          <a:prstGeom prst="bentConnector3">
            <a:avLst>
              <a:gd name="adj1" fmla="val 129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AutoShape 686"/>
          <p:cNvCxnSpPr>
            <a:cxnSpLocks noChangeShapeType="1"/>
          </p:cNvCxnSpPr>
          <p:nvPr/>
        </p:nvCxnSpPr>
        <p:spPr bwMode="auto">
          <a:xfrm>
            <a:off x="3073597" y="6372200"/>
            <a:ext cx="0" cy="106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686"/>
          <p:cNvCxnSpPr>
            <a:cxnSpLocks noChangeShapeType="1"/>
          </p:cNvCxnSpPr>
          <p:nvPr/>
        </p:nvCxnSpPr>
        <p:spPr bwMode="auto">
          <a:xfrm flipH="1">
            <a:off x="3073597" y="6917711"/>
            <a:ext cx="1" cy="185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Oval 75"/>
          <p:cNvSpPr>
            <a:spLocks noChangeArrowheads="1"/>
          </p:cNvSpPr>
          <p:nvPr/>
        </p:nvSpPr>
        <p:spPr bwMode="auto">
          <a:xfrm>
            <a:off x="4640432" y="5257007"/>
            <a:ext cx="156720" cy="15319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79" name="Line 75"/>
          <p:cNvSpPr>
            <a:spLocks noChangeShapeType="1"/>
          </p:cNvSpPr>
          <p:nvPr/>
        </p:nvSpPr>
        <p:spPr bwMode="auto">
          <a:xfrm>
            <a:off x="3912592" y="3217366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5" name="18 Rectángulo"/>
          <p:cNvSpPr>
            <a:spLocks noChangeArrowheads="1"/>
          </p:cNvSpPr>
          <p:nvPr/>
        </p:nvSpPr>
        <p:spPr bwMode="auto">
          <a:xfrm>
            <a:off x="3465512" y="3265686"/>
            <a:ext cx="1648767" cy="49351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Elaboración de la propuesta de modelo de pauta para  la transmisión de los promocionales de los partidos políticos y el esquema de corrimiento de horarios </a:t>
            </a:r>
            <a:r>
              <a:rPr lang="es-ES_tradnl" sz="700" dirty="0" smtClean="0">
                <a:latin typeface="Arial Narrow" pitchFamily="34" charset="0"/>
              </a:rPr>
              <a:t>vertical.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8" name="17 Rectángulo"/>
          <p:cNvSpPr>
            <a:spLocks noChangeArrowheads="1"/>
          </p:cNvSpPr>
          <p:nvPr/>
        </p:nvSpPr>
        <p:spPr bwMode="auto">
          <a:xfrm>
            <a:off x="4314512" y="4422298"/>
            <a:ext cx="806615" cy="631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Ordena su modificación y se envía a la Dirección para que presente nueva propuesta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69" name="17 Rectángulo"/>
          <p:cNvSpPr>
            <a:spLocks noChangeArrowheads="1"/>
          </p:cNvSpPr>
          <p:nvPr/>
        </p:nvSpPr>
        <p:spPr bwMode="auto">
          <a:xfrm>
            <a:off x="3448806" y="4422298"/>
            <a:ext cx="824384" cy="4903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aprueba  y se notifica al IFE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71" name="AutoShape 686"/>
          <p:cNvCxnSpPr>
            <a:cxnSpLocks noChangeShapeType="1"/>
          </p:cNvCxnSpPr>
          <p:nvPr/>
        </p:nvCxnSpPr>
        <p:spPr bwMode="auto">
          <a:xfrm>
            <a:off x="3912592" y="4204335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686"/>
          <p:cNvCxnSpPr>
            <a:cxnSpLocks noChangeShapeType="1"/>
          </p:cNvCxnSpPr>
          <p:nvPr/>
        </p:nvCxnSpPr>
        <p:spPr bwMode="auto">
          <a:xfrm>
            <a:off x="4639272" y="4204335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AutoShape 686"/>
          <p:cNvCxnSpPr>
            <a:cxnSpLocks noChangeShapeType="1"/>
          </p:cNvCxnSpPr>
          <p:nvPr/>
        </p:nvCxnSpPr>
        <p:spPr bwMode="auto">
          <a:xfrm>
            <a:off x="3865720" y="4912678"/>
            <a:ext cx="0" cy="44736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AutoShape 686"/>
          <p:cNvCxnSpPr>
            <a:cxnSpLocks noChangeShapeType="1"/>
          </p:cNvCxnSpPr>
          <p:nvPr/>
        </p:nvCxnSpPr>
        <p:spPr bwMode="auto">
          <a:xfrm>
            <a:off x="4686825" y="5053330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Oval 75"/>
          <p:cNvSpPr>
            <a:spLocks noChangeArrowheads="1"/>
          </p:cNvSpPr>
          <p:nvPr/>
        </p:nvSpPr>
        <p:spPr bwMode="auto">
          <a:xfrm>
            <a:off x="3732410" y="3059113"/>
            <a:ext cx="128587" cy="15160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90" name="17 Rectángulo"/>
          <p:cNvSpPr>
            <a:spLocks noChangeArrowheads="1"/>
          </p:cNvSpPr>
          <p:nvPr/>
        </p:nvSpPr>
        <p:spPr bwMode="auto">
          <a:xfrm>
            <a:off x="1628576" y="4075111"/>
            <a:ext cx="1620689" cy="4261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Determinados los tiempos  que corresponden al IEPC, se solicita la calificación técnica de los materiales a transmitirse.</a:t>
            </a:r>
            <a:endParaRPr lang="es-ES_tradnl" sz="700" dirty="0">
              <a:latin typeface="Arial Narrow" pitchFamily="34" charset="0"/>
            </a:endParaRPr>
          </a:p>
        </p:txBody>
      </p:sp>
      <p:cxnSp>
        <p:nvCxnSpPr>
          <p:cNvPr id="91" name="AutoShape 686"/>
          <p:cNvCxnSpPr>
            <a:cxnSpLocks noChangeShapeType="1"/>
          </p:cNvCxnSpPr>
          <p:nvPr/>
        </p:nvCxnSpPr>
        <p:spPr bwMode="auto">
          <a:xfrm>
            <a:off x="2136754" y="4501276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" name="122 Conector angular"/>
          <p:cNvCxnSpPr/>
          <p:nvPr/>
        </p:nvCxnSpPr>
        <p:spPr bwMode="auto">
          <a:xfrm rot="16200000" flipH="1">
            <a:off x="1750586" y="5674092"/>
            <a:ext cx="525654" cy="481193"/>
          </a:xfrm>
          <a:prstGeom prst="bentConnector3">
            <a:avLst>
              <a:gd name="adj1" fmla="val 9928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5" name="Rectangle 664"/>
          <p:cNvSpPr>
            <a:spLocks noChangeArrowheads="1"/>
          </p:cNvSpPr>
          <p:nvPr/>
        </p:nvSpPr>
        <p:spPr bwMode="auto">
          <a:xfrm>
            <a:off x="5389493" y="5189779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firma el Secretario Ejecutivo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28" name="Rectangle 661"/>
          <p:cNvSpPr>
            <a:spLocks noChangeArrowheads="1"/>
          </p:cNvSpPr>
          <p:nvPr/>
        </p:nvSpPr>
        <p:spPr bwMode="auto">
          <a:xfrm>
            <a:off x="333375" y="7158719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0" name="Rectangle 666"/>
          <p:cNvSpPr>
            <a:spLocks noChangeArrowheads="1"/>
          </p:cNvSpPr>
          <p:nvPr/>
        </p:nvSpPr>
        <p:spPr bwMode="auto">
          <a:xfrm>
            <a:off x="5398225" y="7158719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Documento técnico/ E-mail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1" name="Rectangle 666"/>
          <p:cNvSpPr>
            <a:spLocks noChangeArrowheads="1"/>
          </p:cNvSpPr>
          <p:nvPr/>
        </p:nvSpPr>
        <p:spPr bwMode="auto">
          <a:xfrm>
            <a:off x="5372100" y="2321401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firma Secretario Ejecutivo / P-ADM-31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17 Rectángulo"/>
          <p:cNvSpPr>
            <a:spLocks noChangeArrowheads="1"/>
          </p:cNvSpPr>
          <p:nvPr/>
        </p:nvSpPr>
        <p:spPr bwMode="auto">
          <a:xfrm>
            <a:off x="1620120" y="4652011"/>
            <a:ext cx="1656408" cy="4013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Una vez que los materiales son calificados como «OPTIMOS» se solicita se incluyan en la orden de transmisión que corresponda.</a:t>
            </a:r>
            <a:endParaRPr lang="es-ES_tradnl" sz="700" dirty="0">
              <a:latin typeface="Arial Narrow" pitchFamily="34" charset="0"/>
            </a:endParaRPr>
          </a:p>
        </p:txBody>
      </p:sp>
      <p:cxnSp>
        <p:nvCxnSpPr>
          <p:cNvPr id="67" name="AutoShape 686"/>
          <p:cNvCxnSpPr>
            <a:cxnSpLocks noChangeShapeType="1"/>
          </p:cNvCxnSpPr>
          <p:nvPr/>
        </p:nvCxnSpPr>
        <p:spPr bwMode="auto">
          <a:xfrm>
            <a:off x="2136754" y="5081747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Rectangle 666"/>
          <p:cNvSpPr>
            <a:spLocks noChangeArrowheads="1"/>
          </p:cNvSpPr>
          <p:nvPr/>
        </p:nvSpPr>
        <p:spPr bwMode="auto">
          <a:xfrm>
            <a:off x="5412828" y="4136942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firma Secretario Ejecutivo 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5400</TotalTime>
  <Words>395</Words>
  <Application>Microsoft Office PowerPoint</Application>
  <PresentationFormat>Presentación en pantalla (4:3)</PresentationFormat>
  <Paragraphs>59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297</cp:revision>
  <dcterms:created xsi:type="dcterms:W3CDTF">2003-10-28T18:20:03Z</dcterms:created>
  <dcterms:modified xsi:type="dcterms:W3CDTF">2012-01-11T01:38:41Z</dcterms:modified>
</cp:coreProperties>
</file>