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7"/>
  </p:notesMasterIdLst>
  <p:handoutMasterIdLst>
    <p:handoutMasterId r:id="rId8"/>
  </p:handoutMasterIdLst>
  <p:sldIdLst>
    <p:sldId id="256" r:id="rId4"/>
    <p:sldId id="258" r:id="rId5"/>
    <p:sldId id="259" r:id="rId6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A2"/>
    <a:srgbClr val="990000"/>
    <a:srgbClr val="002EC0"/>
    <a:srgbClr val="002AC0"/>
    <a:srgbClr val="FF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1092" y="133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0497288B-E1AB-4D40-AC3A-3355058B78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charset="-128"/>
              </a:defRPr>
            </a:lvl1pPr>
          </a:lstStyle>
          <a:p>
            <a:pPr>
              <a:defRPr/>
            </a:pPr>
            <a:fld id="{94F41F50-7CBC-4D0F-A578-F42DC2BFA00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4BD3BF-174B-4CB2-A9B7-87FDC79E42B1}" type="slidenum">
              <a:rPr lang="es-ES" smtClean="0">
                <a:ea typeface="ＭＳ Ｐゴシック" pitchFamily="34" charset="-128"/>
              </a:rPr>
              <a:pPr/>
              <a:t>1</a:t>
            </a:fld>
            <a:endParaRPr lang="es-ES" smtClean="0">
              <a:ea typeface="ＭＳ Ｐゴシック" pitchFamily="34" charset="-128"/>
            </a:endParaRPr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03962-BB93-4E77-A259-6BB2B0E495F1}" type="slidenum">
              <a:rPr lang="es-ES" smtClean="0">
                <a:ea typeface="ＭＳ Ｐゴシック" pitchFamily="34" charset="-128"/>
              </a:rPr>
              <a:pPr/>
              <a:t>2</a:t>
            </a:fld>
            <a:endParaRPr lang="es-ES" smtClean="0">
              <a:ea typeface="ＭＳ Ｐゴシック" pitchFamily="34" charset="-128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603962-BB93-4E77-A259-6BB2B0E495F1}" type="slidenum">
              <a:rPr lang="es-ES" smtClean="0">
                <a:ea typeface="ＭＳ Ｐゴシック" pitchFamily="34" charset="-128"/>
              </a:rPr>
              <a:pPr/>
              <a:t>3</a:t>
            </a:fld>
            <a:endParaRPr lang="es-ES" smtClean="0">
              <a:ea typeface="ＭＳ Ｐゴシック" pitchFamily="34" charset="-128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12C65-EABD-4D1E-A02A-E9605D502013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0C127-D6F7-40C6-967D-0723BADA39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1B060-50B0-498E-9B47-6C43BADB95DA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5D405-C726-4480-8A0F-F34CFD29DF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FDD88-824B-485A-8E5D-CAEA1DADE4EC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9D928-6563-4632-B12F-04D7DF65619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4B1B7-3D18-4152-BB30-579946C9E540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92A07-607F-45B2-8520-AAB94508D5C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082AB-60DD-48D4-8441-C6AC8EE5446F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F1C98-9D3C-41D2-8B59-1F9C36339A0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F4AC9-C457-42D6-A61A-DE219CE5D641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2176F-EDBD-4606-A3AF-1442D79A590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ACD7F-E062-4481-955C-CFB798E498A6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D0E01-E5C2-475B-AF49-ED0303957C9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AF934-0B9A-43A2-AD32-D949FBEB1D05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C30C-9153-4544-BA24-3E8CCAA4A39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A1FD3-90C8-4B0F-9644-851C59E11C98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3F1EE-DBF9-4DC4-B890-E8FBA4D706A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0A86D-4E13-4665-B27A-534ADD351EEC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26DB9-3339-4C28-AA4B-E21D1933F4C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BACB7-DAF7-46EB-AEE0-729226AD2EF1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CE0CA-5560-45B6-A5B0-113C6004B51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0F27-C0EA-406D-98A6-FC8E76349DEC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A5BD5-EE39-4B77-8543-02096EDD1A2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4452-3B48-442E-AA3D-2273898B8523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606AB-7C66-4D3F-8BDE-2478814FA37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00CF5-C054-498A-B261-5721FE4231DB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A7F38-711F-414E-93E9-270B5B4092B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38DD6-E2C3-4EFB-8C5A-4E738F64632D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74736-D409-4289-ACC3-C9F2CC09A88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89829-9C3D-4F82-A03C-6F28F970A70F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E8A32-DFEC-4D55-9994-E70996CFDAD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CF169-F2FF-4E2C-9C5E-6A2C9C9D7796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49224-0C07-448F-8C79-A736C8959CD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F35F3-F9B1-4424-9D5C-BE502353BE5C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17092-2EB7-4F53-AFF4-FD93D151560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79905-97F0-4CA5-9C70-44A996F86DBB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7E64B-6EE2-4AB7-A880-BB02B54ED69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E0DEB-C738-4C66-8246-B0126A2D85E2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F15CD-F48A-4BA9-951F-67F6740587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8B8F2-CD74-41C2-882D-AEF8B98227E9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B9B05-B331-4484-905D-E20D6B1FBCF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C016F-2DBE-4A49-B628-C6CA980D9548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FD2DC-57CB-4CBC-90C4-AB7774609E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Seguimiento de</a:t>
            </a:r>
            <a:r>
              <a:rPr lang="es-MX" sz="1200" baseline="0" dirty="0" smtClean="0"/>
              <a:t> actividades relacionadas con los Consejos Distritales y Municipales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es-ES" altLang="ko-KR" sz="1200" b="1" dirty="0">
                <a:latin typeface="Arial Narrow" pitchFamily="34" charset="0"/>
                <a:ea typeface="Gulim" pitchFamily="34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</a:t>
            </a:r>
            <a:fld id="{01B1FED8-1B80-402B-8EF9-E4433DB6D13A}" type="slidenum">
              <a:rPr lang="es-ES" altLang="ko-KR" sz="1200">
                <a:latin typeface="Arial Narrow" pitchFamily="34" charset="0"/>
                <a:ea typeface="Gulim" pitchFamily="34" charset="-127"/>
              </a:rPr>
              <a:pPr algn="ctr">
                <a:defRPr/>
              </a:pPr>
              <a:t>‹Nº›</a:t>
            </a:fld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Gulim" pitchFamily="34" charset="-127"/>
              </a:rPr>
              <a:t>3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 de General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P-ADM-51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10-02-12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10-02-12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BE9CE5AC-6596-4316-81C7-78780D386E51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3E48E1DB-B215-4DCB-BE2B-D3E62F9B537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2999FA17-54EF-42F9-A781-5EDAFE295F1E}" type="datetimeFigureOut">
              <a:rPr lang="es-ES"/>
              <a:pPr>
                <a:defRPr/>
              </a:pPr>
              <a:t>19/04/2012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ＭＳ Ｐゴシック" charset="-128"/>
              </a:defRPr>
            </a:lvl1pPr>
          </a:lstStyle>
          <a:p>
            <a:pPr>
              <a:defRPr/>
            </a:pPr>
            <a:fld id="{22007816-A7D4-44CC-BF31-F2300FD723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9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10-02-12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2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1. OBJETIVO. </a:t>
            </a:r>
            <a:r>
              <a:rPr lang="es-ES" sz="1000">
                <a:latin typeface="Arial Narrow" pitchFamily="34" charset="0"/>
              </a:rPr>
              <a:t>Eficientar la ejecución y operación de actividades del personal de la Dirección General.</a:t>
            </a:r>
          </a:p>
        </p:txBody>
      </p:sp>
      <p:sp>
        <p:nvSpPr>
          <p:cNvPr id="4123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</a:t>
            </a:r>
            <a:r>
              <a:rPr lang="es-MX" sz="1000" b="1" dirty="0" smtClean="0">
                <a:latin typeface="Arial Narrow" pitchFamily="34" charset="0"/>
              </a:rPr>
              <a:t>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la revisión y seguimiento de actividades relacionadas con los Consejos </a:t>
            </a:r>
            <a:r>
              <a:rPr lang="es-ES_tradnl" sz="1000" dirty="0" smtClean="0">
                <a:latin typeface="Arial Narrow" pitchFamily="34" charset="0"/>
              </a:rPr>
              <a:t>Distritales y Municipales, </a:t>
            </a:r>
            <a:r>
              <a:rPr lang="es-ES_tradnl" sz="1000" dirty="0" smtClean="0">
                <a:latin typeface="Arial Narrow" pitchFamily="34" charset="0"/>
              </a:rPr>
              <a:t>así como la dotación de insumos que necesitan para que funcionen correctamente.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4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3. TERMINOLOGÍA.</a:t>
            </a:r>
          </a:p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N/A (no aplica)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5123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5124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5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6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7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5128" name="AutoShape 648"/>
          <p:cNvSpPr>
            <a:spLocks noChangeArrowheads="1"/>
          </p:cNvSpPr>
          <p:nvPr/>
        </p:nvSpPr>
        <p:spPr bwMode="auto">
          <a:xfrm>
            <a:off x="3214688" y="1979712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5129" name="AutoShape 649"/>
          <p:cNvCxnSpPr>
            <a:cxnSpLocks noChangeShapeType="1"/>
            <a:stCxn id="5128" idx="2"/>
          </p:cNvCxnSpPr>
          <p:nvPr/>
        </p:nvCxnSpPr>
        <p:spPr bwMode="auto">
          <a:xfrm rot="5400000">
            <a:off x="3404047" y="2241773"/>
            <a:ext cx="194940" cy="101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30" name="Rectangle 652"/>
          <p:cNvSpPr>
            <a:spLocks noChangeArrowheads="1"/>
          </p:cNvSpPr>
          <p:nvPr/>
        </p:nvSpPr>
        <p:spPr bwMode="auto">
          <a:xfrm>
            <a:off x="1698625" y="349118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revisa el calendario de Actividades para solicitar proyectos de sesión</a:t>
            </a:r>
            <a:endParaRPr lang="es-ES" sz="900" dirty="0"/>
          </a:p>
        </p:txBody>
      </p:sp>
      <p:sp>
        <p:nvSpPr>
          <p:cNvPr id="5131" name="Rectangle 653"/>
          <p:cNvSpPr>
            <a:spLocks noChangeArrowheads="1"/>
          </p:cNvSpPr>
          <p:nvPr/>
        </p:nvSpPr>
        <p:spPr bwMode="auto">
          <a:xfrm>
            <a:off x="1698625" y="3851548"/>
            <a:ext cx="3600450" cy="287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solicita a jurídico proyecto de sesiones</a:t>
            </a:r>
            <a:endParaRPr lang="es-ES_tradnl" sz="900" dirty="0"/>
          </a:p>
        </p:txBody>
      </p:sp>
      <p:cxnSp>
        <p:nvCxnSpPr>
          <p:cNvPr id="5132" name="AutoShape 681"/>
          <p:cNvCxnSpPr>
            <a:cxnSpLocks noChangeShapeType="1"/>
            <a:stCxn id="5130" idx="2"/>
            <a:endCxn id="5131" idx="0"/>
          </p:cNvCxnSpPr>
          <p:nvPr/>
        </p:nvCxnSpPr>
        <p:spPr bwMode="auto">
          <a:xfrm>
            <a:off x="3498850" y="3707086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33" name="AutoShape 684"/>
          <p:cNvCxnSpPr>
            <a:cxnSpLocks noChangeShapeType="1"/>
            <a:stCxn id="5131" idx="2"/>
            <a:endCxn id="5139" idx="0"/>
          </p:cNvCxnSpPr>
          <p:nvPr/>
        </p:nvCxnSpPr>
        <p:spPr bwMode="auto">
          <a:xfrm rot="16200000" flipH="1">
            <a:off x="3427413" y="4210323"/>
            <a:ext cx="144462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34" name="Rectangle 700"/>
          <p:cNvSpPr>
            <a:spLocks noChangeArrowheads="1"/>
          </p:cNvSpPr>
          <p:nvPr/>
        </p:nvSpPr>
        <p:spPr bwMode="auto">
          <a:xfrm>
            <a:off x="404813" y="3853136"/>
            <a:ext cx="11509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_tradnl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5135" name="Rectangle 666"/>
          <p:cNvSpPr>
            <a:spLocks noChangeArrowheads="1"/>
          </p:cNvSpPr>
          <p:nvPr/>
        </p:nvSpPr>
        <p:spPr bwMode="auto">
          <a:xfrm>
            <a:off x="5373688" y="3470548"/>
            <a:ext cx="127793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Calendario de sesiones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36" name="Rectangle 700"/>
          <p:cNvSpPr>
            <a:spLocks noChangeArrowheads="1"/>
          </p:cNvSpPr>
          <p:nvPr/>
        </p:nvSpPr>
        <p:spPr bwMode="auto">
          <a:xfrm>
            <a:off x="404813" y="3491285"/>
            <a:ext cx="1150937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Jefe de Departamento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7" name="Rectangle 701"/>
          <p:cNvSpPr>
            <a:spLocks noChangeArrowheads="1"/>
          </p:cNvSpPr>
          <p:nvPr/>
        </p:nvSpPr>
        <p:spPr bwMode="auto">
          <a:xfrm>
            <a:off x="333375" y="4211911"/>
            <a:ext cx="122396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</a:t>
            </a:r>
            <a:r>
              <a:rPr lang="es-ES_tradnl" sz="900" dirty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8" name="Rectangle 701"/>
          <p:cNvSpPr>
            <a:spLocks noChangeArrowheads="1"/>
          </p:cNvSpPr>
          <p:nvPr/>
        </p:nvSpPr>
        <p:spPr bwMode="auto">
          <a:xfrm>
            <a:off x="333375" y="4716736"/>
            <a:ext cx="122396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9" name="Rectangle 656"/>
          <p:cNvSpPr>
            <a:spLocks noChangeArrowheads="1"/>
          </p:cNvSpPr>
          <p:nvPr/>
        </p:nvSpPr>
        <p:spPr bwMode="auto">
          <a:xfrm>
            <a:off x="1700213" y="4283348"/>
            <a:ext cx="3600450" cy="3606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corrobora si están los elementos necesarios para llevarse a cabo la sesión en los consejos distritales  y se le da seguimiento al desarrollo de las sesiones.</a:t>
            </a:r>
            <a:endParaRPr lang="es-ES" sz="900" dirty="0"/>
          </a:p>
        </p:txBody>
      </p:sp>
      <p:sp>
        <p:nvSpPr>
          <p:cNvPr id="5140" name="Rectangle 656"/>
          <p:cNvSpPr>
            <a:spLocks noChangeArrowheads="1"/>
          </p:cNvSpPr>
          <p:nvPr/>
        </p:nvSpPr>
        <p:spPr bwMode="auto">
          <a:xfrm>
            <a:off x="1701800" y="4831036"/>
            <a:ext cx="3600450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remite ficha informativa para conocimiento a Presidente, Secretario Ejecutivo y Director General</a:t>
            </a:r>
            <a:endParaRPr lang="es-ES" sz="900" dirty="0"/>
          </a:p>
        </p:txBody>
      </p:sp>
      <p:cxnSp>
        <p:nvCxnSpPr>
          <p:cNvPr id="5141" name="AutoShape 32"/>
          <p:cNvCxnSpPr>
            <a:cxnSpLocks noChangeShapeType="1"/>
            <a:stCxn id="5139" idx="2"/>
            <a:endCxn id="5140" idx="0"/>
          </p:cNvCxnSpPr>
          <p:nvPr/>
        </p:nvCxnSpPr>
        <p:spPr bwMode="auto">
          <a:xfrm rot="16200000" flipH="1">
            <a:off x="3407717" y="4736728"/>
            <a:ext cx="187028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42" name="AutoShape 32"/>
          <p:cNvCxnSpPr>
            <a:cxnSpLocks noChangeShapeType="1"/>
            <a:stCxn id="5140" idx="2"/>
            <a:endCxn id="5144" idx="0"/>
          </p:cNvCxnSpPr>
          <p:nvPr/>
        </p:nvCxnSpPr>
        <p:spPr bwMode="auto">
          <a:xfrm>
            <a:off x="3502025" y="5192986"/>
            <a:ext cx="0" cy="165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43" name="Rectangle 701"/>
          <p:cNvSpPr>
            <a:spLocks noChangeArrowheads="1"/>
          </p:cNvSpPr>
          <p:nvPr/>
        </p:nvSpPr>
        <p:spPr bwMode="auto">
          <a:xfrm>
            <a:off x="333375" y="5219973"/>
            <a:ext cx="12239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4" name="Rectangle 656"/>
          <p:cNvSpPr>
            <a:spLocks noChangeArrowheads="1"/>
          </p:cNvSpPr>
          <p:nvPr/>
        </p:nvSpPr>
        <p:spPr bwMode="auto">
          <a:xfrm>
            <a:off x="1701800" y="535808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recibe  paquetes electorales por distrito y se registra en el concentrado</a:t>
            </a:r>
            <a:endParaRPr lang="es-ES" sz="900" dirty="0"/>
          </a:p>
        </p:txBody>
      </p:sp>
      <p:sp>
        <p:nvSpPr>
          <p:cNvPr id="5145" name="Oval 34"/>
          <p:cNvSpPr>
            <a:spLocks noChangeArrowheads="1"/>
          </p:cNvSpPr>
          <p:nvPr/>
        </p:nvSpPr>
        <p:spPr bwMode="auto">
          <a:xfrm>
            <a:off x="3212976" y="7596336"/>
            <a:ext cx="576262" cy="2873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cxnSp>
        <p:nvCxnSpPr>
          <p:cNvPr id="5146" name="AutoShape 32"/>
          <p:cNvCxnSpPr>
            <a:cxnSpLocks noChangeShapeType="1"/>
            <a:stCxn id="5144" idx="2"/>
          </p:cNvCxnSpPr>
          <p:nvPr/>
        </p:nvCxnSpPr>
        <p:spPr bwMode="auto">
          <a:xfrm flipH="1">
            <a:off x="3500438" y="5647011"/>
            <a:ext cx="1587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47" name="Rectangle 666"/>
          <p:cNvSpPr>
            <a:spLocks noChangeArrowheads="1"/>
          </p:cNvSpPr>
          <p:nvPr/>
        </p:nvSpPr>
        <p:spPr bwMode="auto">
          <a:xfrm>
            <a:off x="5373688" y="3851920"/>
            <a:ext cx="1277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Proyecto de sesiones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48" name="Rectangle 666"/>
          <p:cNvSpPr>
            <a:spLocks noChangeArrowheads="1"/>
          </p:cNvSpPr>
          <p:nvPr/>
        </p:nvSpPr>
        <p:spPr bwMode="auto">
          <a:xfrm>
            <a:off x="5383213" y="4367783"/>
            <a:ext cx="1276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E-mail / teléfono 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49" name="Rectangle 666"/>
          <p:cNvSpPr>
            <a:spLocks noChangeArrowheads="1"/>
          </p:cNvSpPr>
          <p:nvPr/>
        </p:nvSpPr>
        <p:spPr bwMode="auto">
          <a:xfrm>
            <a:off x="5373688" y="4871839"/>
            <a:ext cx="1277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Ficha informativa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50" name="Rectangle 666"/>
          <p:cNvSpPr>
            <a:spLocks noChangeArrowheads="1"/>
          </p:cNvSpPr>
          <p:nvPr/>
        </p:nvSpPr>
        <p:spPr bwMode="auto">
          <a:xfrm>
            <a:off x="5383213" y="5224736"/>
            <a:ext cx="1276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P-ADM-42 / Concentrado de seguimiento de actas de sesión / concentrado de asistencia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2" name="Rectangle 701"/>
          <p:cNvSpPr>
            <a:spLocks noChangeArrowheads="1"/>
          </p:cNvSpPr>
          <p:nvPr/>
        </p:nvSpPr>
        <p:spPr bwMode="auto">
          <a:xfrm>
            <a:off x="332656" y="5763791"/>
            <a:ext cx="12239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6"/>
          <p:cNvSpPr>
            <a:spLocks noChangeArrowheads="1"/>
          </p:cNvSpPr>
          <p:nvPr/>
        </p:nvSpPr>
        <p:spPr bwMode="auto">
          <a:xfrm>
            <a:off x="1701081" y="5784875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identifican los posibles pendientes y se les da seguimiento</a:t>
            </a:r>
            <a:endParaRPr lang="es-ES" sz="900" dirty="0"/>
          </a:p>
        </p:txBody>
      </p:sp>
      <p:cxnSp>
        <p:nvCxnSpPr>
          <p:cNvPr id="34" name="AutoShape 32"/>
          <p:cNvCxnSpPr>
            <a:cxnSpLocks noChangeShapeType="1"/>
            <a:stCxn id="33" idx="2"/>
          </p:cNvCxnSpPr>
          <p:nvPr/>
        </p:nvCxnSpPr>
        <p:spPr bwMode="auto">
          <a:xfrm flipH="1">
            <a:off x="3499719" y="6073800"/>
            <a:ext cx="1587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5" name="Rectangle 666"/>
          <p:cNvSpPr>
            <a:spLocks noChangeArrowheads="1"/>
          </p:cNvSpPr>
          <p:nvPr/>
        </p:nvSpPr>
        <p:spPr bwMode="auto">
          <a:xfrm>
            <a:off x="5382494" y="5795541"/>
            <a:ext cx="1276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Concentrado de seguimiento de actas de sesión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" name="Rectangle 701"/>
          <p:cNvSpPr>
            <a:spLocks noChangeArrowheads="1"/>
          </p:cNvSpPr>
          <p:nvPr/>
        </p:nvSpPr>
        <p:spPr bwMode="auto">
          <a:xfrm>
            <a:off x="332656" y="6227589"/>
            <a:ext cx="12239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2" name="Rectangle 656"/>
          <p:cNvSpPr>
            <a:spLocks noChangeArrowheads="1"/>
          </p:cNvSpPr>
          <p:nvPr/>
        </p:nvSpPr>
        <p:spPr bwMode="auto">
          <a:xfrm>
            <a:off x="1701081" y="624867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solicita informe quincenal de los presidentes distritales y agenda de los siguientes quince días</a:t>
            </a:r>
            <a:endParaRPr lang="es-ES" sz="900" dirty="0"/>
          </a:p>
        </p:txBody>
      </p:sp>
      <p:cxnSp>
        <p:nvCxnSpPr>
          <p:cNvPr id="43" name="AutoShape 32"/>
          <p:cNvCxnSpPr>
            <a:cxnSpLocks noChangeShapeType="1"/>
            <a:stCxn id="42" idx="2"/>
          </p:cNvCxnSpPr>
          <p:nvPr/>
        </p:nvCxnSpPr>
        <p:spPr bwMode="auto">
          <a:xfrm flipH="1">
            <a:off x="3499719" y="6537598"/>
            <a:ext cx="1587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2494" y="6259339"/>
            <a:ext cx="1276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Informe quincenal de consejos distritales / agenda quincenal de consejos distritales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5" name="Rectangle 701"/>
          <p:cNvSpPr>
            <a:spLocks noChangeArrowheads="1"/>
          </p:cNvSpPr>
          <p:nvPr/>
        </p:nvSpPr>
        <p:spPr bwMode="auto">
          <a:xfrm>
            <a:off x="332656" y="6659637"/>
            <a:ext cx="12239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656"/>
          <p:cNvSpPr>
            <a:spLocks noChangeArrowheads="1"/>
          </p:cNvSpPr>
          <p:nvPr/>
        </p:nvSpPr>
        <p:spPr bwMode="auto">
          <a:xfrm>
            <a:off x="1701081" y="6680721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revisan informes de las direcciones vinculados con los consejos distritales  para revisar pendientes y se les da seguimiento</a:t>
            </a:r>
            <a:endParaRPr lang="es-ES" sz="900" dirty="0"/>
          </a:p>
        </p:txBody>
      </p:sp>
      <p:cxnSp>
        <p:nvCxnSpPr>
          <p:cNvPr id="47" name="AutoShape 32"/>
          <p:cNvCxnSpPr>
            <a:cxnSpLocks noChangeShapeType="1"/>
            <a:stCxn id="46" idx="2"/>
          </p:cNvCxnSpPr>
          <p:nvPr/>
        </p:nvCxnSpPr>
        <p:spPr bwMode="auto">
          <a:xfrm flipH="1">
            <a:off x="3499719" y="6969646"/>
            <a:ext cx="1587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48" name="Rectangle 666"/>
          <p:cNvSpPr>
            <a:spLocks noChangeArrowheads="1"/>
          </p:cNvSpPr>
          <p:nvPr/>
        </p:nvSpPr>
        <p:spPr bwMode="auto">
          <a:xfrm>
            <a:off x="5382494" y="6691387"/>
            <a:ext cx="1276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Informes de direcciones vinculadas con Consejos Distritales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9" name="Rectangle 701"/>
          <p:cNvSpPr>
            <a:spLocks noChangeArrowheads="1"/>
          </p:cNvSpPr>
          <p:nvPr/>
        </p:nvSpPr>
        <p:spPr bwMode="auto">
          <a:xfrm>
            <a:off x="332656" y="7091685"/>
            <a:ext cx="12239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Jefe </a:t>
            </a:r>
            <a:r>
              <a:rPr lang="es-ES_tradnl" sz="900" dirty="0">
                <a:latin typeface="Arial Narrow" pitchFamily="34" charset="0"/>
              </a:rPr>
              <a:t>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0" name="Rectangle 656"/>
          <p:cNvSpPr>
            <a:spLocks noChangeArrowheads="1"/>
          </p:cNvSpPr>
          <p:nvPr/>
        </p:nvSpPr>
        <p:spPr bwMode="auto">
          <a:xfrm>
            <a:off x="1701081" y="7112769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realiza y envía informe quincenal para Presidente</a:t>
            </a:r>
            <a:endParaRPr lang="es-ES" sz="900" dirty="0"/>
          </a:p>
        </p:txBody>
      </p:sp>
      <p:cxnSp>
        <p:nvCxnSpPr>
          <p:cNvPr id="51" name="AutoShape 32"/>
          <p:cNvCxnSpPr>
            <a:cxnSpLocks noChangeShapeType="1"/>
            <a:stCxn id="50" idx="2"/>
          </p:cNvCxnSpPr>
          <p:nvPr/>
        </p:nvCxnSpPr>
        <p:spPr bwMode="auto">
          <a:xfrm flipH="1">
            <a:off x="3499719" y="7401694"/>
            <a:ext cx="1587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2" name="Rectangle 666"/>
          <p:cNvSpPr>
            <a:spLocks noChangeArrowheads="1"/>
          </p:cNvSpPr>
          <p:nvPr/>
        </p:nvSpPr>
        <p:spPr bwMode="auto">
          <a:xfrm>
            <a:off x="5382494" y="7123435"/>
            <a:ext cx="127635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Informe quincenal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8150" y="1691680"/>
            <a:ext cx="3530600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000" b="1" dirty="0" smtClean="0"/>
              <a:t>Conocimiento de Actividades (Jurídico)</a:t>
            </a:r>
            <a:endParaRPr lang="es-ES" sz="1000" b="1" dirty="0"/>
          </a:p>
        </p:txBody>
      </p:sp>
      <p:sp>
        <p:nvSpPr>
          <p:cNvPr id="55" name="Rectangle 652"/>
          <p:cNvSpPr>
            <a:spLocks noChangeArrowheads="1"/>
          </p:cNvSpPr>
          <p:nvPr/>
        </p:nvSpPr>
        <p:spPr bwMode="auto">
          <a:xfrm>
            <a:off x="1698476" y="2339752"/>
            <a:ext cx="3600450" cy="2365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revisan actividades programadas para Consejos Distritales y Municipales</a:t>
            </a:r>
            <a:endParaRPr lang="es-ES" sz="900" dirty="0"/>
          </a:p>
        </p:txBody>
      </p:sp>
      <p:sp>
        <p:nvSpPr>
          <p:cNvPr id="56" name="Rectangle 653"/>
          <p:cNvSpPr>
            <a:spLocks noChangeArrowheads="1"/>
          </p:cNvSpPr>
          <p:nvPr/>
        </p:nvSpPr>
        <p:spPr bwMode="auto">
          <a:xfrm>
            <a:off x="1698476" y="2771800"/>
            <a:ext cx="3600450" cy="5760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revisan las fechas del calendario integral, estrategia general de capacitación, convenio de apoyo de colaboración entre IFE – IEPC y se realiza el calendario de Actividades Relacionadas con los Consejos Distritales</a:t>
            </a:r>
            <a:endParaRPr lang="es-ES_tradnl" sz="900" dirty="0"/>
          </a:p>
        </p:txBody>
      </p:sp>
      <p:cxnSp>
        <p:nvCxnSpPr>
          <p:cNvPr id="57" name="AutoShape 681"/>
          <p:cNvCxnSpPr>
            <a:cxnSpLocks noChangeShapeType="1"/>
            <a:stCxn id="55" idx="2"/>
            <a:endCxn id="56" idx="0"/>
          </p:cNvCxnSpPr>
          <p:nvPr/>
        </p:nvCxnSpPr>
        <p:spPr bwMode="auto">
          <a:xfrm rot="5400000">
            <a:off x="3400946" y="2674045"/>
            <a:ext cx="19551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8" name="Rectangle 700"/>
          <p:cNvSpPr>
            <a:spLocks noChangeArrowheads="1"/>
          </p:cNvSpPr>
          <p:nvPr/>
        </p:nvSpPr>
        <p:spPr bwMode="auto">
          <a:xfrm>
            <a:off x="404664" y="2938364"/>
            <a:ext cx="11509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_tradnl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73539" y="2339752"/>
            <a:ext cx="127793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Actividades programadas para Consejos Distritales y Municipales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0" name="Rectangle 700"/>
          <p:cNvSpPr>
            <a:spLocks noChangeArrowheads="1"/>
          </p:cNvSpPr>
          <p:nvPr/>
        </p:nvSpPr>
        <p:spPr bwMode="auto">
          <a:xfrm>
            <a:off x="404664" y="2360488"/>
            <a:ext cx="1150937" cy="33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Todo el personal de Dirección General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" name="Rectangle 666"/>
          <p:cNvSpPr>
            <a:spLocks noChangeArrowheads="1"/>
          </p:cNvSpPr>
          <p:nvPr/>
        </p:nvSpPr>
        <p:spPr bwMode="auto">
          <a:xfrm>
            <a:off x="5373539" y="2843808"/>
            <a:ext cx="1277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Calendario de Actividades Relacionadas con los Consejos Distritales y Municipales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62" name="AutoShape 681"/>
          <p:cNvCxnSpPr>
            <a:cxnSpLocks noChangeShapeType="1"/>
            <a:stCxn id="56" idx="2"/>
            <a:endCxn id="5130" idx="0"/>
          </p:cNvCxnSpPr>
          <p:nvPr/>
        </p:nvCxnSpPr>
        <p:spPr bwMode="auto">
          <a:xfrm rot="16200000" flipH="1">
            <a:off x="3427114" y="3419450"/>
            <a:ext cx="143322" cy="14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5123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5124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5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6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5127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5128" name="AutoShape 648"/>
          <p:cNvSpPr>
            <a:spLocks noChangeArrowheads="1"/>
          </p:cNvSpPr>
          <p:nvPr/>
        </p:nvSpPr>
        <p:spPr bwMode="auto">
          <a:xfrm>
            <a:off x="3214688" y="2339752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5129" name="AutoShape 649"/>
          <p:cNvCxnSpPr>
            <a:cxnSpLocks noChangeShapeType="1"/>
            <a:stCxn id="5128" idx="2"/>
            <a:endCxn id="5130" idx="0"/>
          </p:cNvCxnSpPr>
          <p:nvPr/>
        </p:nvCxnSpPr>
        <p:spPr bwMode="auto">
          <a:xfrm flipH="1">
            <a:off x="3498850" y="2504852"/>
            <a:ext cx="3175" cy="122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30" name="Rectangle 652"/>
          <p:cNvSpPr>
            <a:spLocks noChangeArrowheads="1"/>
          </p:cNvSpPr>
          <p:nvPr/>
        </p:nvSpPr>
        <p:spPr bwMode="auto">
          <a:xfrm>
            <a:off x="1698625" y="2627090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identifican necesidades de los consejos distritales </a:t>
            </a:r>
            <a:endParaRPr lang="es-ES" sz="900" dirty="0"/>
          </a:p>
        </p:txBody>
      </p:sp>
      <p:sp>
        <p:nvSpPr>
          <p:cNvPr id="5131" name="Rectangle 653"/>
          <p:cNvSpPr>
            <a:spLocks noChangeArrowheads="1"/>
          </p:cNvSpPr>
          <p:nvPr/>
        </p:nvSpPr>
        <p:spPr bwMode="auto">
          <a:xfrm>
            <a:off x="1698625" y="2987452"/>
            <a:ext cx="3600450" cy="287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registran en el concentrado la petición</a:t>
            </a:r>
            <a:endParaRPr lang="es-ES_tradnl" sz="900" dirty="0"/>
          </a:p>
        </p:txBody>
      </p:sp>
      <p:cxnSp>
        <p:nvCxnSpPr>
          <p:cNvPr id="5132" name="AutoShape 681"/>
          <p:cNvCxnSpPr>
            <a:cxnSpLocks noChangeShapeType="1"/>
            <a:stCxn id="5130" idx="2"/>
            <a:endCxn id="5131" idx="0"/>
          </p:cNvCxnSpPr>
          <p:nvPr/>
        </p:nvCxnSpPr>
        <p:spPr bwMode="auto">
          <a:xfrm>
            <a:off x="3498850" y="2842990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5133" name="AutoShape 684"/>
          <p:cNvCxnSpPr>
            <a:cxnSpLocks noChangeShapeType="1"/>
            <a:stCxn id="5131" idx="2"/>
            <a:endCxn id="5139" idx="0"/>
          </p:cNvCxnSpPr>
          <p:nvPr/>
        </p:nvCxnSpPr>
        <p:spPr bwMode="auto">
          <a:xfrm>
            <a:off x="3498850" y="3274790"/>
            <a:ext cx="1588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34" name="Rectangle 700"/>
          <p:cNvSpPr>
            <a:spLocks noChangeArrowheads="1"/>
          </p:cNvSpPr>
          <p:nvPr/>
        </p:nvSpPr>
        <p:spPr bwMode="auto">
          <a:xfrm>
            <a:off x="404813" y="2989040"/>
            <a:ext cx="115093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5" name="Rectangle 666"/>
          <p:cNvSpPr>
            <a:spLocks noChangeArrowheads="1"/>
          </p:cNvSpPr>
          <p:nvPr/>
        </p:nvSpPr>
        <p:spPr bwMode="auto">
          <a:xfrm>
            <a:off x="5373688" y="2606452"/>
            <a:ext cx="1277937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E-mail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36" name="Rectangle 700"/>
          <p:cNvSpPr>
            <a:spLocks noChangeArrowheads="1"/>
          </p:cNvSpPr>
          <p:nvPr/>
        </p:nvSpPr>
        <p:spPr bwMode="auto">
          <a:xfrm>
            <a:off x="404813" y="2627189"/>
            <a:ext cx="1150937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</a:t>
            </a:r>
            <a:r>
              <a:rPr lang="es-ES_tradnl" sz="900" dirty="0" smtClean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7" name="Rectangle 701"/>
          <p:cNvSpPr>
            <a:spLocks noChangeArrowheads="1"/>
          </p:cNvSpPr>
          <p:nvPr/>
        </p:nvSpPr>
        <p:spPr bwMode="auto">
          <a:xfrm>
            <a:off x="333375" y="3347815"/>
            <a:ext cx="1223963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</a:t>
            </a:r>
            <a:r>
              <a:rPr lang="es-ES_tradnl" sz="900" dirty="0">
                <a:latin typeface="Arial Narrow" pitchFamily="34" charset="0"/>
              </a:rPr>
              <a:t>efe de departamento / coordinadores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9" name="Rectangle 656"/>
          <p:cNvSpPr>
            <a:spLocks noChangeArrowheads="1"/>
          </p:cNvSpPr>
          <p:nvPr/>
        </p:nvSpPr>
        <p:spPr bwMode="auto">
          <a:xfrm>
            <a:off x="1700213" y="3419252"/>
            <a:ext cx="3600450" cy="3603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gestiona su cumplimiento para dotar de los insumos a los Consejos distritales y se corrobora con los Consejos Distritales su ejecución.</a:t>
            </a:r>
            <a:endParaRPr lang="es-ES" sz="900" dirty="0"/>
          </a:p>
        </p:txBody>
      </p:sp>
      <p:cxnSp>
        <p:nvCxnSpPr>
          <p:cNvPr id="5141" name="AutoShape 32"/>
          <p:cNvCxnSpPr>
            <a:cxnSpLocks noChangeShapeType="1"/>
            <a:stCxn id="5139" idx="2"/>
          </p:cNvCxnSpPr>
          <p:nvPr/>
        </p:nvCxnSpPr>
        <p:spPr bwMode="auto">
          <a:xfrm>
            <a:off x="3500438" y="3779615"/>
            <a:ext cx="1587" cy="1873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5145" name="Oval 34"/>
          <p:cNvSpPr>
            <a:spLocks noChangeArrowheads="1"/>
          </p:cNvSpPr>
          <p:nvPr/>
        </p:nvSpPr>
        <p:spPr bwMode="auto">
          <a:xfrm>
            <a:off x="3212976" y="3995936"/>
            <a:ext cx="576262" cy="2873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sp>
        <p:nvSpPr>
          <p:cNvPr id="5147" name="Rectangle 666"/>
          <p:cNvSpPr>
            <a:spLocks noChangeArrowheads="1"/>
          </p:cNvSpPr>
          <p:nvPr/>
        </p:nvSpPr>
        <p:spPr bwMode="auto">
          <a:xfrm>
            <a:off x="5373688" y="2976340"/>
            <a:ext cx="1277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Concentrado de peticiones CD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48" name="Rectangle 666"/>
          <p:cNvSpPr>
            <a:spLocks noChangeArrowheads="1"/>
          </p:cNvSpPr>
          <p:nvPr/>
        </p:nvSpPr>
        <p:spPr bwMode="auto">
          <a:xfrm>
            <a:off x="5383213" y="3358927"/>
            <a:ext cx="12763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Concentrado de peticiones de CD</a:t>
            </a:r>
            <a:endParaRPr lang="es-MX" sz="800" dirty="0">
              <a:latin typeface="Arial Narrow" pitchFamily="34" charset="0"/>
            </a:endParaRPr>
          </a:p>
          <a:p>
            <a:pPr algn="ctr"/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8150" y="1907828"/>
            <a:ext cx="3530600" cy="215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1000" b="1" dirty="0" smtClean="0"/>
              <a:t>Insumos de Consejos Distritales (logística) </a:t>
            </a:r>
            <a:endParaRPr lang="es-ES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4805</TotalTime>
  <Words>464</Words>
  <Application>Microsoft Office PowerPoint</Application>
  <PresentationFormat>Presentación en pantalla (4:3)</PresentationFormat>
  <Paragraphs>74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Diseño predeterminado</vt:lpstr>
      <vt:lpstr>1_Diseño personalizado</vt:lpstr>
      <vt:lpstr>Diseño personalizado</vt:lpstr>
      <vt:lpstr>Diapositiva 1</vt:lpstr>
      <vt:lpstr>Diapositiva 2</vt:lpstr>
      <vt:lpstr>Diapositiva 3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321</cp:revision>
  <dcterms:created xsi:type="dcterms:W3CDTF">2003-10-28T18:20:03Z</dcterms:created>
  <dcterms:modified xsi:type="dcterms:W3CDTF">2012-04-20T00:48:54Z</dcterms:modified>
</cp:coreProperties>
</file>