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4" r:id="rId2"/>
    <p:sldId id="262" r:id="rId3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2" y="28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/>
            <a:fld id="{81AA4D44-B2A4-494C-B24B-365DD58B451C}" type="slidenum">
              <a:rPr lang="es-ES" sz="1200"/>
              <a:pPr algn="r" eaLnBrk="1" hangingPunct="1"/>
              <a:t>2</a:t>
            </a:fld>
            <a:endParaRPr lang="es-ES" sz="1200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Capacitación</a:t>
            </a:r>
            <a:r>
              <a:rPr lang="es-MX" sz="1200" baseline="0" dirty="0" smtClean="0">
                <a:latin typeface="Arial Narrow" charset="0"/>
              </a:rPr>
              <a:t> a agrupaciones y partidos políticos.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P-OPE-26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</a:p>
        </p:txBody>
      </p:sp>
      <p:sp>
        <p:nvSpPr>
          <p:cNvPr id="1047" name="AutoShape 141"/>
          <p:cNvSpPr>
            <a:spLocks noChangeArrowheads="1"/>
          </p:cNvSpPr>
          <p:nvPr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marL="712788" indent="-712788"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MX" sz="1000" dirty="0">
                <a:latin typeface="Arial Narrow" pitchFamily="34" charset="0"/>
              </a:rPr>
              <a:t>A</a:t>
            </a:r>
            <a:r>
              <a:rPr lang="es-ES" sz="1000" dirty="0" smtClean="0">
                <a:latin typeface="Arial Narrow" pitchFamily="34" charset="0"/>
              </a:rPr>
              <a:t>portar </a:t>
            </a:r>
            <a:r>
              <a:rPr lang="es-ES" sz="1000" dirty="0">
                <a:latin typeface="Arial Narrow" pitchFamily="34" charset="0"/>
              </a:rPr>
              <a:t>las herramientas necesarias para promover una cultura política sustentada en la tolerancia, la democracia, la identidad nacional y el pluralismo, mediante actividades y programas de educación cívica y electoral, en los términos de lo dispuesto por el párrafo 1, fracción IV del artículo 115 del Código Electoral y de Participación Ciudadana del Estado de Jalisco.</a:t>
            </a: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282031"/>
            <a:ext cx="632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Capacitar a ciudadanos que participen dentro de los partidos políticos o agrupaciones políticas durante periodos ordinarios.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  <a:endParaRPr lang="es-MX" sz="10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31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1024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10243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10244" name="Rectangle 671"/>
          <p:cNvSpPr>
            <a:spLocks noChangeArrowheads="1"/>
          </p:cNvSpPr>
          <p:nvPr/>
        </p:nvSpPr>
        <p:spPr bwMode="auto">
          <a:xfrm>
            <a:off x="5373688" y="5078659"/>
            <a:ext cx="1295400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Listas de asistencia / evaluación de curso / Informe final de cursos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45" name="Rectangle 674"/>
          <p:cNvSpPr>
            <a:spLocks noChangeArrowheads="1"/>
          </p:cNvSpPr>
          <p:nvPr/>
        </p:nvSpPr>
        <p:spPr bwMode="auto">
          <a:xfrm>
            <a:off x="308258" y="5004048"/>
            <a:ext cx="123348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48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49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10250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51" name="Rectangle 675"/>
          <p:cNvSpPr>
            <a:spLocks noChangeArrowheads="1"/>
          </p:cNvSpPr>
          <p:nvPr/>
        </p:nvSpPr>
        <p:spPr bwMode="auto">
          <a:xfrm>
            <a:off x="342900" y="3955257"/>
            <a:ext cx="1223963" cy="29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52" name="Rectangle 676"/>
          <p:cNvSpPr>
            <a:spLocks noChangeArrowheads="1"/>
          </p:cNvSpPr>
          <p:nvPr/>
        </p:nvSpPr>
        <p:spPr bwMode="auto">
          <a:xfrm>
            <a:off x="5373688" y="3936578"/>
            <a:ext cx="1295400" cy="14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E-mail / Programa del curso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10256" name="AutoShape 686"/>
          <p:cNvCxnSpPr>
            <a:cxnSpLocks noChangeShapeType="1"/>
          </p:cNvCxnSpPr>
          <p:nvPr/>
        </p:nvCxnSpPr>
        <p:spPr bwMode="auto">
          <a:xfrm>
            <a:off x="2492896" y="2377034"/>
            <a:ext cx="0" cy="17353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7" name="AutoShape 685"/>
          <p:cNvCxnSpPr>
            <a:cxnSpLocks noChangeShapeType="1"/>
          </p:cNvCxnSpPr>
          <p:nvPr/>
        </p:nvCxnSpPr>
        <p:spPr bwMode="auto">
          <a:xfrm>
            <a:off x="2492896" y="3227388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8" name="Rectangle 655"/>
          <p:cNvSpPr>
            <a:spLocks noChangeArrowheads="1"/>
          </p:cNvSpPr>
          <p:nvPr/>
        </p:nvSpPr>
        <p:spPr bwMode="auto">
          <a:xfrm>
            <a:off x="1716589" y="2564856"/>
            <a:ext cx="1640403" cy="696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emite convocatoria de impartición de cursos de actualización y capacitación para integrantes de agrupaciones y partidos políticos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10259" name="Rectangle 661"/>
          <p:cNvSpPr>
            <a:spLocks noChangeArrowheads="1"/>
          </p:cNvSpPr>
          <p:nvPr/>
        </p:nvSpPr>
        <p:spPr bwMode="auto">
          <a:xfrm>
            <a:off x="349027" y="2677458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60" name="Rectangle 668"/>
          <p:cNvSpPr>
            <a:spLocks noChangeArrowheads="1"/>
          </p:cNvSpPr>
          <p:nvPr/>
        </p:nvSpPr>
        <p:spPr bwMode="auto">
          <a:xfrm>
            <a:off x="5373688" y="2699792"/>
            <a:ext cx="1295400" cy="380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P-ADM-29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3" name="AutoShape 686"/>
          <p:cNvCxnSpPr>
            <a:cxnSpLocks noChangeShapeType="1"/>
          </p:cNvCxnSpPr>
          <p:nvPr/>
        </p:nvCxnSpPr>
        <p:spPr bwMode="auto">
          <a:xfrm>
            <a:off x="4509120" y="2397671"/>
            <a:ext cx="0" cy="15289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17 Rectángulo"/>
          <p:cNvSpPr>
            <a:spLocks noChangeArrowheads="1"/>
          </p:cNvSpPr>
          <p:nvPr/>
        </p:nvSpPr>
        <p:spPr bwMode="auto">
          <a:xfrm>
            <a:off x="1700808" y="3405853"/>
            <a:ext cx="3528391" cy="302051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elabora programación de cursos y se envia a Direccion General para autorizacion y VoBo</a:t>
            </a:r>
            <a:endParaRPr lang="es-ES_tradnl" sz="800" dirty="0"/>
          </a:p>
        </p:txBody>
      </p:sp>
      <p:sp>
        <p:nvSpPr>
          <p:cNvPr id="22" name="Rectangle 672"/>
          <p:cNvSpPr>
            <a:spLocks noChangeArrowheads="1"/>
          </p:cNvSpPr>
          <p:nvPr/>
        </p:nvSpPr>
        <p:spPr bwMode="auto">
          <a:xfrm>
            <a:off x="1716589" y="2099221"/>
            <a:ext cx="3529012" cy="2820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programan actividades de capacitación y actualización en materia electoral  para Agrupaciones y Partidos Políticos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24" name="Rectangle 672"/>
          <p:cNvSpPr>
            <a:spLocks noChangeArrowheads="1"/>
          </p:cNvSpPr>
          <p:nvPr/>
        </p:nvSpPr>
        <p:spPr bwMode="auto">
          <a:xfrm>
            <a:off x="3654916" y="2575887"/>
            <a:ext cx="1584200" cy="68506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reciben solicitudes para la impartición de cursos por parte de las Agrupaciones o Partidos Políticos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4" name="Rectangle 661"/>
          <p:cNvSpPr>
            <a:spLocks noChangeArrowheads="1"/>
          </p:cNvSpPr>
          <p:nvPr/>
        </p:nvSpPr>
        <p:spPr bwMode="auto">
          <a:xfrm>
            <a:off x="317783" y="2951481"/>
            <a:ext cx="1223963" cy="41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Secretaria/Personal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7" name="Rectangle 661"/>
          <p:cNvSpPr>
            <a:spLocks noChangeArrowheads="1"/>
          </p:cNvSpPr>
          <p:nvPr/>
        </p:nvSpPr>
        <p:spPr bwMode="auto">
          <a:xfrm>
            <a:off x="355154" y="3448927"/>
            <a:ext cx="1223963" cy="31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8" name="Rectangle 668"/>
          <p:cNvSpPr>
            <a:spLocks noChangeArrowheads="1"/>
          </p:cNvSpPr>
          <p:nvPr/>
        </p:nvSpPr>
        <p:spPr bwMode="auto">
          <a:xfrm>
            <a:off x="5373688" y="3368251"/>
            <a:ext cx="1295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Programa del curso / P-ADM-15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9" name="AutoShape 685"/>
          <p:cNvCxnSpPr>
            <a:cxnSpLocks noChangeShapeType="1"/>
          </p:cNvCxnSpPr>
          <p:nvPr/>
        </p:nvCxnSpPr>
        <p:spPr bwMode="auto">
          <a:xfrm>
            <a:off x="3481095" y="3674389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17 Rectángulo"/>
          <p:cNvSpPr>
            <a:spLocks noChangeArrowheads="1"/>
          </p:cNvSpPr>
          <p:nvPr/>
        </p:nvSpPr>
        <p:spPr bwMode="auto">
          <a:xfrm>
            <a:off x="1710104" y="3859163"/>
            <a:ext cx="3529012" cy="385350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notifica a los Directores  involucrados la calendarización de los módulos, y se informa temas, sedes y fechas de impartición para su programación. </a:t>
            </a:r>
            <a:endParaRPr lang="es-ES_tradnl" sz="800" dirty="0"/>
          </a:p>
        </p:txBody>
      </p:sp>
      <p:sp>
        <p:nvSpPr>
          <p:cNvPr id="43" name="17 Rectángulo"/>
          <p:cNvSpPr>
            <a:spLocks noChangeArrowheads="1"/>
          </p:cNvSpPr>
          <p:nvPr/>
        </p:nvSpPr>
        <p:spPr bwMode="auto">
          <a:xfrm>
            <a:off x="1716589" y="5004048"/>
            <a:ext cx="3529012" cy="296118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imparte el curso conforme  a la programación respectiva y se envia informe a Dirección General</a:t>
            </a:r>
            <a:endParaRPr lang="es-ES_tradnl" sz="800" dirty="0"/>
          </a:p>
        </p:txBody>
      </p:sp>
      <p:cxnSp>
        <p:nvCxnSpPr>
          <p:cNvPr id="49" name="AutoShape 685"/>
          <p:cNvCxnSpPr>
            <a:cxnSpLocks noChangeShapeType="1"/>
          </p:cNvCxnSpPr>
          <p:nvPr/>
        </p:nvCxnSpPr>
        <p:spPr bwMode="auto">
          <a:xfrm>
            <a:off x="3464719" y="4254832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AutoShape 685"/>
          <p:cNvCxnSpPr>
            <a:cxnSpLocks noChangeShapeType="1"/>
          </p:cNvCxnSpPr>
          <p:nvPr/>
        </p:nvCxnSpPr>
        <p:spPr bwMode="auto">
          <a:xfrm>
            <a:off x="3471068" y="5300166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Oval 34"/>
          <p:cNvSpPr>
            <a:spLocks noChangeArrowheads="1"/>
          </p:cNvSpPr>
          <p:nvPr/>
        </p:nvSpPr>
        <p:spPr bwMode="auto">
          <a:xfrm>
            <a:off x="3213100" y="5530170"/>
            <a:ext cx="503237" cy="28790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2" name="Oval 33"/>
          <p:cNvSpPr>
            <a:spLocks noChangeArrowheads="1"/>
          </p:cNvSpPr>
          <p:nvPr/>
        </p:nvSpPr>
        <p:spPr bwMode="auto">
          <a:xfrm>
            <a:off x="3227937" y="1691680"/>
            <a:ext cx="493346" cy="23400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800" dirty="0">
                <a:latin typeface="Arial Narrow" pitchFamily="34" charset="0"/>
              </a:rPr>
              <a:t>INICIO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3" name="AutoShape 686"/>
          <p:cNvCxnSpPr>
            <a:cxnSpLocks noChangeShapeType="1"/>
          </p:cNvCxnSpPr>
          <p:nvPr/>
        </p:nvCxnSpPr>
        <p:spPr bwMode="auto">
          <a:xfrm>
            <a:off x="3481095" y="1925687"/>
            <a:ext cx="0" cy="17353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ectangle 661"/>
          <p:cNvSpPr>
            <a:spLocks noChangeArrowheads="1"/>
          </p:cNvSpPr>
          <p:nvPr/>
        </p:nvSpPr>
        <p:spPr bwMode="auto">
          <a:xfrm>
            <a:off x="342900" y="2132286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5" name="Rectangle 668"/>
          <p:cNvSpPr>
            <a:spLocks noChangeArrowheads="1"/>
          </p:cNvSpPr>
          <p:nvPr/>
        </p:nvSpPr>
        <p:spPr bwMode="auto">
          <a:xfrm>
            <a:off x="5373688" y="2043386"/>
            <a:ext cx="1295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Programa anual de actividades de la Dirección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0" name="17 Rectángulo"/>
          <p:cNvSpPr>
            <a:spLocks noChangeArrowheads="1"/>
          </p:cNvSpPr>
          <p:nvPr/>
        </p:nvSpPr>
        <p:spPr bwMode="auto">
          <a:xfrm>
            <a:off x="1724526" y="4477612"/>
            <a:ext cx="3529012" cy="296118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coordina  el </a:t>
            </a:r>
            <a:r>
              <a:rPr lang="es-MX" sz="800" dirty="0" smtClean="0">
                <a:latin typeface="Arial Narrow" pitchFamily="34" charset="0"/>
              </a:rPr>
              <a:t>montaje del lugar sede, solicitando requerimientos a la Dirección General y se brinda atención a </a:t>
            </a:r>
            <a:r>
              <a:rPr lang="es-MX" sz="800" dirty="0">
                <a:latin typeface="Arial Narrow" pitchFamily="34" charset="0"/>
              </a:rPr>
              <a:t>los </a:t>
            </a:r>
            <a:r>
              <a:rPr lang="es-MX" sz="800" dirty="0" smtClean="0">
                <a:latin typeface="Arial Narrow" pitchFamily="34" charset="0"/>
              </a:rPr>
              <a:t>expositores para el buen desarrollo de la capacitación</a:t>
            </a:r>
            <a:endParaRPr lang="es-ES_tradnl" sz="800" dirty="0"/>
          </a:p>
        </p:txBody>
      </p:sp>
      <p:cxnSp>
        <p:nvCxnSpPr>
          <p:cNvPr id="41" name="AutoShape 685"/>
          <p:cNvCxnSpPr>
            <a:cxnSpLocks noChangeShapeType="1"/>
          </p:cNvCxnSpPr>
          <p:nvPr/>
        </p:nvCxnSpPr>
        <p:spPr bwMode="auto">
          <a:xfrm>
            <a:off x="3464719" y="4773730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Rectangle 675"/>
          <p:cNvSpPr>
            <a:spLocks noChangeArrowheads="1"/>
          </p:cNvSpPr>
          <p:nvPr/>
        </p:nvSpPr>
        <p:spPr bwMode="auto">
          <a:xfrm>
            <a:off x="333375" y="4465353"/>
            <a:ext cx="1223963" cy="32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7" name="Rectangle 676"/>
          <p:cNvSpPr>
            <a:spLocks noChangeArrowheads="1"/>
          </p:cNvSpPr>
          <p:nvPr/>
        </p:nvSpPr>
        <p:spPr bwMode="auto">
          <a:xfrm>
            <a:off x="5402610" y="4555027"/>
            <a:ext cx="1295400" cy="14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P-ADM-15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4" name="AutoShape 685"/>
          <p:cNvCxnSpPr>
            <a:cxnSpLocks noChangeShapeType="1"/>
          </p:cNvCxnSpPr>
          <p:nvPr/>
        </p:nvCxnSpPr>
        <p:spPr bwMode="auto">
          <a:xfrm>
            <a:off x="4509120" y="3227388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25958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5596</TotalTime>
  <Words>310</Words>
  <Application>Microsoft Office PowerPoint</Application>
  <PresentationFormat>Presentación en pantalla (4:3)</PresentationFormat>
  <Paragraphs>40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Miriam Gutierrez Mora</cp:lastModifiedBy>
  <cp:revision>305</cp:revision>
  <cp:lastPrinted>2012-04-04T01:03:06Z</cp:lastPrinted>
  <dcterms:created xsi:type="dcterms:W3CDTF">2003-10-28T18:20:03Z</dcterms:created>
  <dcterms:modified xsi:type="dcterms:W3CDTF">2012-04-04T01:03:09Z</dcterms:modified>
</cp:coreProperties>
</file>