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3" r:id="rId2"/>
    <p:sldId id="260" r:id="rId3"/>
  </p:sldIdLst>
  <p:sldSz cx="6858000" cy="9144000" type="screen4x3"/>
  <p:notesSz cx="6797675" cy="9928225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7A2"/>
    <a:srgbClr val="990000"/>
    <a:srgbClr val="002EC0"/>
    <a:srgbClr val="002AC0"/>
    <a:srgbClr val="FF00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82" y="36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7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3170"/>
            <a:ext cx="2945659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3170"/>
            <a:ext cx="2945659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fld id="{21E07881-8988-4639-B7A8-F3B4753E436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6617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3425" y="744538"/>
            <a:ext cx="27908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6585"/>
            <a:ext cx="5438140" cy="446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79"/>
            <a:ext cx="2945659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9779"/>
            <a:ext cx="2945659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BA6179F-670F-4391-B45E-79772FA9BE8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27145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85A1278E-8F05-4013-B4C0-3B5168FF06E1}" type="slidenum">
              <a:rPr lang="es-ES" sz="1200"/>
              <a:pPr eaLnBrk="1" hangingPunct="1"/>
              <a:t>1</a:t>
            </a:fld>
            <a:endParaRPr lang="es-ES" sz="1200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7"/>
          <p:cNvSpPr txBox="1">
            <a:spLocks noGrp="1" noChangeArrowheads="1"/>
          </p:cNvSpPr>
          <p:nvPr/>
        </p:nvSpPr>
        <p:spPr bwMode="auto">
          <a:xfrm>
            <a:off x="3850443" y="9429779"/>
            <a:ext cx="2945659" cy="496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/>
            <a:fld id="{81AA4D44-B2A4-494C-B24B-365DD58B451C}" type="slidenum">
              <a:rPr lang="es-ES" sz="1200"/>
              <a:pPr algn="r" eaLnBrk="1" hangingPunct="1"/>
              <a:t>2</a:t>
            </a:fld>
            <a:endParaRPr lang="es-ES" sz="1200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dirty="0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2846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1685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0803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4740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991527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6584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7939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011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0783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1619672"/>
            <a:ext cx="2255838" cy="293266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1619672"/>
            <a:ext cx="3833812" cy="654801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841653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475155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Text Box 89"/>
          <p:cNvSpPr txBox="1">
            <a:spLocks noChangeArrowheads="1"/>
          </p:cNvSpPr>
          <p:nvPr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s-MX" sz="1400" b="1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PROCEDIMIENTO  DOCUMENTADO</a:t>
            </a:r>
          </a:p>
        </p:txBody>
      </p:sp>
      <p:sp>
        <p:nvSpPr>
          <p:cNvPr id="1027" name="AutoShape 90"/>
          <p:cNvSpPr>
            <a:spLocks noChangeArrowheads="1"/>
          </p:cNvSpPr>
          <p:nvPr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Nombre:</a:t>
            </a:r>
          </a:p>
        </p:txBody>
      </p:sp>
      <p:sp>
        <p:nvSpPr>
          <p:cNvPr id="1028" name="Text Box 95"/>
          <p:cNvSpPr txBox="1">
            <a:spLocks noChangeArrowheads="1"/>
          </p:cNvSpPr>
          <p:nvPr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  Registro de Candidatos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29" name="AutoShape 97"/>
          <p:cNvSpPr>
            <a:spLocks noChangeArrowheads="1"/>
          </p:cNvSpPr>
          <p:nvPr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ES" altLang="ko-KR" sz="1200" b="1" dirty="0">
                <a:latin typeface="Arial Narrow" pitchFamily="34" charset="0"/>
                <a:ea typeface="굴림" charset="-127"/>
              </a:rPr>
              <a:t>Pág.:</a:t>
            </a:r>
            <a:r>
              <a:rPr lang="es-ES" altLang="ko-KR" sz="1200" dirty="0">
                <a:latin typeface="Arial Narrow" pitchFamily="34" charset="0"/>
                <a:ea typeface="굴림" charset="-127"/>
              </a:rPr>
              <a:t>  </a:t>
            </a:r>
            <a:fld id="{8E5AD78B-8F81-4DB1-8C4C-DD9BE77E0FB6}" type="slidenum">
              <a:rPr lang="es-ES" altLang="ko-KR" sz="1200">
                <a:latin typeface="Arial Narrow" pitchFamily="34" charset="0"/>
                <a:ea typeface="굴림" charset="-127"/>
              </a:rPr>
              <a:pPr algn="ctr"/>
              <a:t>‹Nº›</a:t>
            </a:fld>
            <a:r>
              <a:rPr lang="es-ES" altLang="ko-KR" sz="1200" dirty="0">
                <a:latin typeface="Arial Narrow" pitchFamily="34" charset="0"/>
                <a:ea typeface="굴림" charset="-127"/>
              </a:rPr>
              <a:t>   de   </a:t>
            </a:r>
            <a:r>
              <a:rPr lang="es-ES" altLang="ko-KR" sz="1200" dirty="0" smtClean="0">
                <a:latin typeface="Arial Narrow" pitchFamily="34" charset="0"/>
                <a:ea typeface="굴림" charset="-127"/>
              </a:rPr>
              <a:t>2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123" name="Text Box 99"/>
          <p:cNvSpPr txBox="1">
            <a:spLocks noChangeArrowheads="1"/>
          </p:cNvSpPr>
          <p:nvPr/>
        </p:nvSpPr>
        <p:spPr bwMode="auto">
          <a:xfrm>
            <a:off x="333375" y="8396863"/>
            <a:ext cx="3167063" cy="24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 dirty="0">
                <a:latin typeface="Arial Narrow" pitchFamily="34" charset="0"/>
              </a:rPr>
              <a:t>Elaboró:</a:t>
            </a:r>
            <a:r>
              <a:rPr lang="es-ES" sz="1200" dirty="0">
                <a:latin typeface="Arial Narrow" pitchFamily="34" charset="0"/>
              </a:rPr>
              <a:t> </a:t>
            </a:r>
            <a:r>
              <a:rPr lang="es-ES" sz="1100" dirty="0">
                <a:latin typeface="Arial Narrow" pitchFamily="34" charset="0"/>
              </a:rPr>
              <a:t>Director de </a:t>
            </a:r>
            <a:r>
              <a:rPr lang="es-ES" sz="1100" dirty="0" smtClean="0">
                <a:latin typeface="Arial Narrow" pitchFamily="34" charset="0"/>
              </a:rPr>
              <a:t>Prerrogativas a Partidos Políticos</a:t>
            </a:r>
            <a:endParaRPr lang="es-ES" sz="1100" dirty="0">
              <a:latin typeface="Arial Narrow" pitchFamily="34" charset="0"/>
            </a:endParaRPr>
          </a:p>
        </p:txBody>
      </p:sp>
      <p:sp>
        <p:nvSpPr>
          <p:cNvPr id="1124" name="Text Box 100"/>
          <p:cNvSpPr txBox="1">
            <a:spLocks noChangeArrowheads="1"/>
          </p:cNvSpPr>
          <p:nvPr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100" b="1">
                <a:latin typeface="Arial Narrow" pitchFamily="34" charset="0"/>
              </a:rPr>
              <a:t>SIMBOLOGÍA:</a:t>
            </a:r>
            <a:r>
              <a:rPr lang="es-MX" sz="1100">
                <a:latin typeface="Arial Narrow" pitchFamily="34" charset="0"/>
              </a:rPr>
              <a:t>                    Inicio / Fin                  Actividad                       Decisión               Conector                 Dirección</a:t>
            </a:r>
            <a:endParaRPr lang="es-ES" sz="1100">
              <a:latin typeface="Arial Narrow" pitchFamily="34" charset="0"/>
            </a:endParaRPr>
          </a:p>
        </p:txBody>
      </p:sp>
      <p:sp>
        <p:nvSpPr>
          <p:cNvPr id="1032" name="AutoShape 101"/>
          <p:cNvSpPr>
            <a:spLocks noChangeArrowheads="1"/>
          </p:cNvSpPr>
          <p:nvPr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3" name="Rectangle 102"/>
          <p:cNvSpPr>
            <a:spLocks noChangeArrowheads="1"/>
          </p:cNvSpPr>
          <p:nvPr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MX" sz="300"/>
              <a:t> </a:t>
            </a:r>
            <a:endParaRPr lang="es-ES" sz="300"/>
          </a:p>
        </p:txBody>
      </p:sp>
      <p:sp>
        <p:nvSpPr>
          <p:cNvPr id="1034" name="AutoShape 103"/>
          <p:cNvSpPr>
            <a:spLocks noChangeArrowheads="1"/>
          </p:cNvSpPr>
          <p:nvPr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5" name="Line 104"/>
          <p:cNvSpPr>
            <a:spLocks noChangeShapeType="1"/>
          </p:cNvSpPr>
          <p:nvPr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36" name="AutoShape 105"/>
          <p:cNvSpPr>
            <a:spLocks noChangeArrowheads="1"/>
          </p:cNvSpPr>
          <p:nvPr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7" name="AutoShape 106"/>
          <p:cNvSpPr>
            <a:spLocks noChangeArrowheads="1"/>
          </p:cNvSpPr>
          <p:nvPr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8" name="AutoShape 107"/>
          <p:cNvSpPr>
            <a:spLocks noChangeArrowheads="1"/>
          </p:cNvSpPr>
          <p:nvPr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132" name="Text Box 108"/>
          <p:cNvSpPr txBox="1">
            <a:spLocks noChangeArrowheads="1"/>
          </p:cNvSpPr>
          <p:nvPr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>
                <a:latin typeface="Arial Narrow" pitchFamily="34" charset="0"/>
              </a:rPr>
              <a:t>Aprobó:</a:t>
            </a:r>
            <a:r>
              <a:rPr lang="es-ES" sz="1200">
                <a:latin typeface="Arial Narrow" pitchFamily="34" charset="0"/>
              </a:rPr>
              <a:t> Representante del SGC</a:t>
            </a:r>
          </a:p>
        </p:txBody>
      </p:sp>
      <p:sp>
        <p:nvSpPr>
          <p:cNvPr id="1040" name="AutoShape 109"/>
          <p:cNvSpPr>
            <a:spLocks noChangeArrowheads="1"/>
          </p:cNvSpPr>
          <p:nvPr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1" name="AutoShape 110"/>
          <p:cNvSpPr>
            <a:spLocks noChangeArrowheads="1"/>
          </p:cNvSpPr>
          <p:nvPr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2" name="Oval 111"/>
          <p:cNvSpPr>
            <a:spLocks noChangeArrowheads="1"/>
          </p:cNvSpPr>
          <p:nvPr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43" name="AutoShape 139"/>
          <p:cNvSpPr>
            <a:spLocks noChangeArrowheads="1"/>
          </p:cNvSpPr>
          <p:nvPr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Clave:</a:t>
            </a:r>
          </a:p>
        </p:txBody>
      </p:sp>
      <p:sp>
        <p:nvSpPr>
          <p:cNvPr id="1044" name="AutoShape 142"/>
          <p:cNvSpPr>
            <a:spLocks noChangeArrowheads="1"/>
          </p:cNvSpPr>
          <p:nvPr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Cambio:</a:t>
            </a:r>
            <a:r>
              <a:rPr lang="es-MX" sz="1200" dirty="0">
                <a:latin typeface="Arial Narrow" pitchFamily="34" charset="0"/>
              </a:rPr>
              <a:t>  </a:t>
            </a:r>
            <a:r>
              <a:rPr lang="es-MX" sz="1200" dirty="0" smtClean="0">
                <a:latin typeface="Arial Narrow" pitchFamily="34" charset="0"/>
              </a:rPr>
              <a:t>00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045" name="Text Box 144"/>
          <p:cNvSpPr txBox="1">
            <a:spLocks noChangeArrowheads="1"/>
          </p:cNvSpPr>
          <p:nvPr/>
        </p:nvSpPr>
        <p:spPr bwMode="auto">
          <a:xfrm>
            <a:off x="5734050" y="874713"/>
            <a:ext cx="865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P-ADM-41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46" name="AutoShape 140"/>
          <p:cNvSpPr>
            <a:spLocks noChangeArrowheads="1"/>
          </p:cNvSpPr>
          <p:nvPr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Emisión: </a:t>
            </a:r>
            <a:r>
              <a:rPr lang="es-MX" sz="1200" dirty="0" smtClean="0">
                <a:latin typeface="Arial Narrow" pitchFamily="34" charset="0"/>
              </a:rPr>
              <a:t>17-11-11</a:t>
            </a:r>
            <a:endParaRPr lang="es-MX" sz="1200" dirty="0">
              <a:latin typeface="Arial Narrow" pitchFamily="34" charset="0"/>
            </a:endParaRPr>
          </a:p>
        </p:txBody>
      </p:sp>
      <p:sp>
        <p:nvSpPr>
          <p:cNvPr id="1047" name="AutoShape 141"/>
          <p:cNvSpPr>
            <a:spLocks noChangeArrowheads="1"/>
          </p:cNvSpPr>
          <p:nvPr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Revisión</a:t>
            </a:r>
            <a:r>
              <a:rPr lang="es-MX" sz="1100" b="1" dirty="0">
                <a:latin typeface="Arial Narrow" pitchFamily="34" charset="0"/>
              </a:rPr>
              <a:t>: </a:t>
            </a:r>
            <a:r>
              <a:rPr lang="es-MX" sz="1100" dirty="0" smtClean="0">
                <a:latin typeface="Arial Narrow" pitchFamily="34" charset="0"/>
              </a:rPr>
              <a:t>17-11-11</a:t>
            </a:r>
            <a:endParaRPr lang="es-MX" sz="1100" dirty="0">
              <a:latin typeface="Arial Narrow" pitchFamily="34" charset="0"/>
            </a:endParaRPr>
          </a:p>
        </p:txBody>
      </p:sp>
      <p:pic>
        <p:nvPicPr>
          <p:cNvPr id="1048" name="Imagen 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179389"/>
            <a:ext cx="1655763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25"/>
          <p:cNvSpPr txBox="1">
            <a:spLocks noChangeArrowheads="1"/>
          </p:cNvSpPr>
          <p:nvPr/>
        </p:nvSpPr>
        <p:spPr bwMode="auto">
          <a:xfrm>
            <a:off x="333375" y="4454525"/>
            <a:ext cx="6335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4. CONTROL DE CAMBIOS:</a:t>
            </a:r>
            <a:endParaRPr lang="es-ES" sz="1000" b="1">
              <a:latin typeface="Arial Narrow" pitchFamily="34" charset="0"/>
            </a:endParaRPr>
          </a:p>
        </p:txBody>
      </p:sp>
      <p:sp>
        <p:nvSpPr>
          <p:cNvPr id="4098" name="AutoShape 87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5482799"/>
              </p:ext>
            </p:extLst>
          </p:nvPr>
        </p:nvGraphicFramePr>
        <p:xfrm>
          <a:off x="476250" y="4841875"/>
          <a:ext cx="6048375" cy="889000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00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Nueva Creación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17-11-11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21" name="Text Box 224"/>
          <p:cNvSpPr txBox="1">
            <a:spLocks noChangeArrowheads="1"/>
          </p:cNvSpPr>
          <p:nvPr/>
        </p:nvSpPr>
        <p:spPr bwMode="auto">
          <a:xfrm>
            <a:off x="336550" y="1366838"/>
            <a:ext cx="63404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1. OBJETIVO. </a:t>
            </a:r>
            <a:r>
              <a:rPr lang="es-MX" sz="1000" b="1" dirty="0" smtClean="0">
                <a:latin typeface="Arial Narrow" pitchFamily="34" charset="0"/>
              </a:rPr>
              <a:t> </a:t>
            </a:r>
            <a:r>
              <a:rPr lang="es-MX" sz="1000" dirty="0" smtClean="0">
                <a:latin typeface="Arial Narrow" pitchFamily="34" charset="0"/>
              </a:rPr>
              <a:t>Coadyuvar en el proceso de registro de las solicitudes de candidatos a los diferentes cargos de eleccion popular y verficacion de requerimientos y documentos de las mismas.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4122" name="Text Box 225"/>
          <p:cNvSpPr txBox="1">
            <a:spLocks noChangeArrowheads="1"/>
          </p:cNvSpPr>
          <p:nvPr/>
        </p:nvSpPr>
        <p:spPr bwMode="auto">
          <a:xfrm>
            <a:off x="342900" y="2159000"/>
            <a:ext cx="63261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2. ALCANCE. </a:t>
            </a:r>
            <a:r>
              <a:rPr lang="es-MX" sz="1000" dirty="0" smtClean="0">
                <a:latin typeface="Arial Narrow" pitchFamily="34" charset="0"/>
              </a:rPr>
              <a:t>Recepción de solicitudes de registro de candidatos durante los procesos electorales locales.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4123" name="Text Box 226"/>
          <p:cNvSpPr txBox="1">
            <a:spLocks noChangeArrowheads="1"/>
          </p:cNvSpPr>
          <p:nvPr/>
        </p:nvSpPr>
        <p:spPr bwMode="auto">
          <a:xfrm>
            <a:off x="333375" y="2860675"/>
            <a:ext cx="633571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2788" indent="-712788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3. TERMINOLOGÍA</a:t>
            </a:r>
            <a:r>
              <a:rPr lang="es-MX" sz="1000" b="1" dirty="0" smtClean="0">
                <a:latin typeface="Arial Narrow" pitchFamily="34" charset="0"/>
              </a:rPr>
              <a:t>.</a:t>
            </a:r>
            <a:endParaRPr lang="es-MX" sz="10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231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AutoShape 238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Actividades </a:t>
            </a:r>
          </a:p>
        </p:txBody>
      </p:sp>
      <p:sp>
        <p:nvSpPr>
          <p:cNvPr id="10242" name="AutoShape 239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Referencias</a:t>
            </a:r>
          </a:p>
        </p:txBody>
      </p:sp>
      <p:sp>
        <p:nvSpPr>
          <p:cNvPr id="10243" name="AutoShape 534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Responsable</a:t>
            </a:r>
          </a:p>
        </p:txBody>
      </p:sp>
      <p:sp>
        <p:nvSpPr>
          <p:cNvPr id="10248" name="AutoShape 240"/>
          <p:cNvSpPr>
            <a:spLocks noChangeArrowheads="1"/>
          </p:cNvSpPr>
          <p:nvPr/>
        </p:nvSpPr>
        <p:spPr bwMode="auto">
          <a:xfrm>
            <a:off x="5373688" y="1619250"/>
            <a:ext cx="129540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10249" name="AutoShape 241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10250" name="AutoShape 242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10254" name="Rectangle 668"/>
          <p:cNvSpPr>
            <a:spLocks noChangeArrowheads="1"/>
          </p:cNvSpPr>
          <p:nvPr/>
        </p:nvSpPr>
        <p:spPr bwMode="auto">
          <a:xfrm>
            <a:off x="5382072" y="1739900"/>
            <a:ext cx="1295400" cy="401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Calendario Integral del Proceso Electoral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10255" name="Rectangle 672"/>
          <p:cNvSpPr>
            <a:spLocks noChangeArrowheads="1"/>
          </p:cNvSpPr>
          <p:nvPr/>
        </p:nvSpPr>
        <p:spPr bwMode="auto">
          <a:xfrm>
            <a:off x="1719620" y="2345532"/>
            <a:ext cx="3529012" cy="36063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elabora programa general para la recepción de los Registros de Candidatos que contenderán a cargos de elección popular, durante los comicios que correspondan.</a:t>
            </a:r>
            <a:endParaRPr lang="es-ES" sz="800" dirty="0">
              <a:latin typeface="Arial Narrow" pitchFamily="34" charset="0"/>
            </a:endParaRPr>
          </a:p>
        </p:txBody>
      </p:sp>
      <p:cxnSp>
        <p:nvCxnSpPr>
          <p:cNvPr id="10256" name="AutoShape 686"/>
          <p:cNvCxnSpPr>
            <a:cxnSpLocks noChangeShapeType="1"/>
            <a:stCxn id="10255" idx="2"/>
          </p:cNvCxnSpPr>
          <p:nvPr/>
        </p:nvCxnSpPr>
        <p:spPr bwMode="auto">
          <a:xfrm>
            <a:off x="3484126" y="2706171"/>
            <a:ext cx="0" cy="18569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7" name="AutoShape 685"/>
          <p:cNvCxnSpPr>
            <a:cxnSpLocks noChangeShapeType="1"/>
          </p:cNvCxnSpPr>
          <p:nvPr/>
        </p:nvCxnSpPr>
        <p:spPr bwMode="auto">
          <a:xfrm>
            <a:off x="3466460" y="2180432"/>
            <a:ext cx="0" cy="1651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58" name="Rectangle 655"/>
          <p:cNvSpPr>
            <a:spLocks noChangeArrowheads="1"/>
          </p:cNvSpPr>
          <p:nvPr/>
        </p:nvSpPr>
        <p:spPr bwMode="auto">
          <a:xfrm>
            <a:off x="1730326" y="2891862"/>
            <a:ext cx="3529012" cy="38399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tIns="46800"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verifica el cumplimiento de las disposiciones del Código en materia de registro de candidatos  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10259" name="Rectangle 661"/>
          <p:cNvSpPr>
            <a:spLocks noChangeArrowheads="1"/>
          </p:cNvSpPr>
          <p:nvPr/>
        </p:nvSpPr>
        <p:spPr bwMode="auto">
          <a:xfrm>
            <a:off x="333375" y="2484438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ES" sz="900" dirty="0">
              <a:latin typeface="Arial Narrow" pitchFamily="34" charset="0"/>
            </a:endParaRPr>
          </a:p>
        </p:txBody>
      </p:sp>
      <p:sp>
        <p:nvSpPr>
          <p:cNvPr id="10260" name="Rectangle 668"/>
          <p:cNvSpPr>
            <a:spLocks noChangeArrowheads="1"/>
          </p:cNvSpPr>
          <p:nvPr/>
        </p:nvSpPr>
        <p:spPr bwMode="auto">
          <a:xfrm>
            <a:off x="5391597" y="2210496"/>
            <a:ext cx="1295400" cy="561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800" dirty="0" smtClean="0">
                <a:latin typeface="Arial Narrow" pitchFamily="34" charset="0"/>
              </a:rPr>
              <a:t>Integración de expediente de registro de candidatos /P-OPE-05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10261" name="Rectangle 661"/>
          <p:cNvSpPr>
            <a:spLocks noChangeArrowheads="1"/>
          </p:cNvSpPr>
          <p:nvPr/>
        </p:nvSpPr>
        <p:spPr bwMode="auto">
          <a:xfrm>
            <a:off x="333375" y="1734741"/>
            <a:ext cx="122396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 /Jefes de Departamento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5" name="17 Rectángulo"/>
          <p:cNvSpPr>
            <a:spLocks noChangeArrowheads="1"/>
          </p:cNvSpPr>
          <p:nvPr/>
        </p:nvSpPr>
        <p:spPr bwMode="auto">
          <a:xfrm>
            <a:off x="1711362" y="4030194"/>
            <a:ext cx="3529012" cy="344443"/>
          </a:xfrm>
          <a:prstGeom prst="rect">
            <a:avLst/>
          </a:prstGeom>
          <a:ln w="3175"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just"/>
            <a:r>
              <a:rPr lang="es-ES_tradnl" sz="800" dirty="0" smtClean="0">
                <a:latin typeface="Arial Narrow" pitchFamily="34" charset="0"/>
              </a:rPr>
              <a:t>Se implementa la estrategia operativa para el registro de candidatos de acuerdo al diagrama de flujo establecido en la  misma.</a:t>
            </a:r>
            <a:endParaRPr lang="es-ES_tradnl" sz="800" dirty="0"/>
          </a:p>
        </p:txBody>
      </p:sp>
      <p:sp>
        <p:nvSpPr>
          <p:cNvPr id="40" name="18 Rectángulo"/>
          <p:cNvSpPr>
            <a:spLocks noChangeArrowheads="1"/>
          </p:cNvSpPr>
          <p:nvPr/>
        </p:nvSpPr>
        <p:spPr bwMode="auto">
          <a:xfrm>
            <a:off x="1711362" y="1739900"/>
            <a:ext cx="3537270" cy="42227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>
                <a:latin typeface="Arial Narrow" pitchFamily="34" charset="0"/>
              </a:rPr>
              <a:t>Se identifican los términos y/o periodos </a:t>
            </a:r>
            <a:r>
              <a:rPr lang="es-ES_tradnl" sz="800" dirty="0" smtClean="0">
                <a:latin typeface="Arial Narrow" pitchFamily="34" charset="0"/>
              </a:rPr>
              <a:t>con </a:t>
            </a:r>
            <a:r>
              <a:rPr lang="es-ES_tradnl" sz="800" dirty="0">
                <a:latin typeface="Arial Narrow" pitchFamily="34" charset="0"/>
              </a:rPr>
              <a:t>fundamento en lo establecido en las disposiciones electorales aplicables </a:t>
            </a:r>
            <a:r>
              <a:rPr lang="es-ES_tradnl" sz="800" dirty="0" smtClean="0">
                <a:latin typeface="Arial Narrow" pitchFamily="34" charset="0"/>
              </a:rPr>
              <a:t>del </a:t>
            </a:r>
            <a:r>
              <a:rPr lang="es-ES_tradnl" sz="800" dirty="0">
                <a:latin typeface="Arial Narrow" pitchFamily="34" charset="0"/>
              </a:rPr>
              <a:t>estado de </a:t>
            </a:r>
            <a:r>
              <a:rPr lang="es-ES_tradnl" sz="800" dirty="0" smtClean="0">
                <a:latin typeface="Arial Narrow" pitchFamily="34" charset="0"/>
              </a:rPr>
              <a:t>Jalisco</a:t>
            </a:r>
            <a:endParaRPr lang="es-ES_tradnl" sz="800" dirty="0">
              <a:latin typeface="Arial Narrow" pitchFamily="34" charset="0"/>
            </a:endParaRPr>
          </a:p>
        </p:txBody>
      </p:sp>
      <p:sp>
        <p:nvSpPr>
          <p:cNvPr id="55" name="Rectangle 661"/>
          <p:cNvSpPr>
            <a:spLocks noChangeArrowheads="1"/>
          </p:cNvSpPr>
          <p:nvPr/>
        </p:nvSpPr>
        <p:spPr bwMode="auto">
          <a:xfrm>
            <a:off x="316258" y="2436622"/>
            <a:ext cx="1223963" cy="178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6" name="Rectangle 661"/>
          <p:cNvSpPr>
            <a:spLocks noChangeArrowheads="1"/>
          </p:cNvSpPr>
          <p:nvPr/>
        </p:nvSpPr>
        <p:spPr bwMode="auto">
          <a:xfrm>
            <a:off x="325784" y="2891861"/>
            <a:ext cx="1223963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Director/Jefes de Departamento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7" name="Rectangle 661"/>
          <p:cNvSpPr>
            <a:spLocks noChangeArrowheads="1"/>
          </p:cNvSpPr>
          <p:nvPr/>
        </p:nvSpPr>
        <p:spPr bwMode="auto">
          <a:xfrm>
            <a:off x="306735" y="4105069"/>
            <a:ext cx="1223963" cy="235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0" name="Rectangle 668"/>
          <p:cNvSpPr>
            <a:spLocks noChangeArrowheads="1"/>
          </p:cNvSpPr>
          <p:nvPr/>
        </p:nvSpPr>
        <p:spPr bwMode="auto">
          <a:xfrm>
            <a:off x="5391597" y="2925915"/>
            <a:ext cx="1295400" cy="52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800" dirty="0" smtClean="0">
                <a:latin typeface="Arial Narrow" pitchFamily="34" charset="0"/>
              </a:rPr>
              <a:t>P</a:t>
            </a:r>
            <a:r>
              <a:rPr lang="es-ES" sz="800" dirty="0" smtClean="0">
                <a:latin typeface="Arial Narrow" pitchFamily="34" charset="0"/>
              </a:rPr>
              <a:t>r</a:t>
            </a:r>
            <a:r>
              <a:rPr lang="es-MX" sz="800" dirty="0" smtClean="0">
                <a:latin typeface="Arial Narrow" pitchFamily="34" charset="0"/>
              </a:rPr>
              <a:t>oyecto </a:t>
            </a:r>
            <a:r>
              <a:rPr lang="es-MX" sz="800" dirty="0">
                <a:latin typeface="Arial Narrow" pitchFamily="34" charset="0"/>
              </a:rPr>
              <a:t>preliminar de Estrategia operativa para el registro de </a:t>
            </a:r>
            <a:r>
              <a:rPr lang="es-MX" sz="800" dirty="0" smtClean="0">
                <a:latin typeface="Arial Narrow" pitchFamily="34" charset="0"/>
              </a:rPr>
              <a:t>candidatos / P-ADM-15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61" name="Rectangle 668"/>
          <p:cNvSpPr>
            <a:spLocks noChangeArrowheads="1"/>
          </p:cNvSpPr>
          <p:nvPr/>
        </p:nvSpPr>
        <p:spPr bwMode="auto">
          <a:xfrm>
            <a:off x="5391597" y="3995936"/>
            <a:ext cx="1295400" cy="42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Estrategia operativa para el registro de candidatos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1" name="Oval 34"/>
          <p:cNvSpPr>
            <a:spLocks noChangeArrowheads="1"/>
          </p:cNvSpPr>
          <p:nvPr/>
        </p:nvSpPr>
        <p:spPr bwMode="auto">
          <a:xfrm>
            <a:off x="3285803" y="4572000"/>
            <a:ext cx="503237" cy="28790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900" dirty="0">
                <a:latin typeface="Arial Narrow" pitchFamily="34" charset="0"/>
              </a:rPr>
              <a:t>FIN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44" name="AutoShape 686"/>
          <p:cNvCxnSpPr>
            <a:cxnSpLocks noChangeShapeType="1"/>
          </p:cNvCxnSpPr>
          <p:nvPr/>
        </p:nvCxnSpPr>
        <p:spPr bwMode="auto">
          <a:xfrm>
            <a:off x="3509748" y="4374637"/>
            <a:ext cx="0" cy="21034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4" name="Rectangle 655"/>
          <p:cNvSpPr>
            <a:spLocks noChangeArrowheads="1"/>
          </p:cNvSpPr>
          <p:nvPr/>
        </p:nvSpPr>
        <p:spPr bwMode="auto">
          <a:xfrm>
            <a:off x="1719620" y="3486460"/>
            <a:ext cx="3529012" cy="33237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tIns="46800"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reciben los Lineamientos Particulares y formatos de Registro de Candidatos durante el proceso electoral local aprobados por el CG</a:t>
            </a:r>
            <a:endParaRPr lang="es-ES" sz="800" dirty="0">
              <a:latin typeface="Arial Narrow" pitchFamily="34" charset="0"/>
            </a:endParaRPr>
          </a:p>
        </p:txBody>
      </p:sp>
      <p:cxnSp>
        <p:nvCxnSpPr>
          <p:cNvPr id="62" name="AutoShape 686"/>
          <p:cNvCxnSpPr>
            <a:cxnSpLocks noChangeShapeType="1"/>
          </p:cNvCxnSpPr>
          <p:nvPr/>
        </p:nvCxnSpPr>
        <p:spPr bwMode="auto">
          <a:xfrm>
            <a:off x="3497886" y="3275856"/>
            <a:ext cx="3930" cy="21951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3" name="Rectangle 661"/>
          <p:cNvSpPr>
            <a:spLocks noChangeArrowheads="1"/>
          </p:cNvSpPr>
          <p:nvPr/>
        </p:nvSpPr>
        <p:spPr bwMode="auto">
          <a:xfrm>
            <a:off x="333375" y="3508140"/>
            <a:ext cx="1223963" cy="289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 / Secretaría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6" name="Rectangle 668"/>
          <p:cNvSpPr>
            <a:spLocks noChangeArrowheads="1"/>
          </p:cNvSpPr>
          <p:nvPr/>
        </p:nvSpPr>
        <p:spPr bwMode="auto">
          <a:xfrm>
            <a:off x="5379765" y="3429079"/>
            <a:ext cx="1295400" cy="40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Oficio / E-mail / P-ADM-13 /  </a:t>
            </a:r>
            <a:r>
              <a:rPr lang="es-MX" sz="800" b="1" dirty="0" smtClean="0">
                <a:latin typeface="Arial Narrow" pitchFamily="34" charset="0"/>
              </a:rPr>
              <a:t>P-OPE-05</a:t>
            </a:r>
            <a:endParaRPr lang="es-ES" sz="800" b="1" dirty="0">
              <a:latin typeface="Arial Narrow" pitchFamily="34" charset="0"/>
            </a:endParaRPr>
          </a:p>
        </p:txBody>
      </p:sp>
      <p:cxnSp>
        <p:nvCxnSpPr>
          <p:cNvPr id="69" name="AutoShape 686"/>
          <p:cNvCxnSpPr>
            <a:cxnSpLocks noChangeShapeType="1"/>
          </p:cNvCxnSpPr>
          <p:nvPr/>
        </p:nvCxnSpPr>
        <p:spPr bwMode="auto">
          <a:xfrm>
            <a:off x="3494832" y="3838193"/>
            <a:ext cx="0" cy="21034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5606</TotalTime>
  <Words>237</Words>
  <Application>Microsoft Office PowerPoint</Application>
  <PresentationFormat>Presentación en pantalla (4:3)</PresentationFormat>
  <Paragraphs>34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Diseño predeterminado</vt:lpstr>
      <vt:lpstr>Presentación de PowerPoint</vt:lpstr>
      <vt:lpstr>Presentación de PowerPoint</vt:lpstr>
    </vt:vector>
  </TitlesOfParts>
  <Company>El Dorado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de la Torre</dc:creator>
  <cp:lastModifiedBy>Miriam Gutierrez Mora</cp:lastModifiedBy>
  <cp:revision>321</cp:revision>
  <cp:lastPrinted>2012-04-04T00:46:13Z</cp:lastPrinted>
  <dcterms:created xsi:type="dcterms:W3CDTF">2003-10-28T18:20:03Z</dcterms:created>
  <dcterms:modified xsi:type="dcterms:W3CDTF">2012-04-04T00:46:21Z</dcterms:modified>
</cp:coreProperties>
</file>