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9" r:id="rId3"/>
  </p:sldIdLst>
  <p:sldSz cx="6858000" cy="9144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7A2"/>
    <a:srgbClr val="990000"/>
    <a:srgbClr val="002EC0"/>
    <a:srgbClr val="002AC0"/>
    <a:srgbClr val="FF00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14" autoAdjust="0"/>
    <p:restoredTop sz="96141" autoAdjust="0"/>
  </p:normalViewPr>
  <p:slideViewPr>
    <p:cSldViewPr>
      <p:cViewPr>
        <p:scale>
          <a:sx n="100" d="100"/>
          <a:sy n="100" d="100"/>
        </p:scale>
        <p:origin x="-2430" y="41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78" y="-102"/>
      </p:cViewPr>
      <p:guideLst>
        <p:guide orient="horz" pos="2928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31CE5442-9DDC-453C-94E3-64F69478A4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09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113D6E7-DE56-4694-AC2E-3579F228067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EC5909-54E7-4747-A43F-7AC711C42634}" type="slidenum">
              <a:rPr lang="es-ES" smtClean="0"/>
              <a:pPr/>
              <a:t>1</a:t>
            </a:fld>
            <a:endParaRPr lang="es-ES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3C27FFA-F6C7-4EF3-95E2-70AD34F60506}" type="slidenum">
              <a:rPr lang="es-ES" sz="1200"/>
              <a:pPr algn="r"/>
              <a:t>2</a:t>
            </a:fld>
            <a:endParaRPr lang="es-E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MX" sz="1400" b="1" dirty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114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MX" sz="1200" b="1" dirty="0">
                <a:latin typeface="Arial Narrow" pitchFamily="34" charset="0"/>
              </a:rPr>
              <a:t>Nombre:</a:t>
            </a:r>
          </a:p>
        </p:txBody>
      </p:sp>
      <p:sp>
        <p:nvSpPr>
          <p:cNvPr id="1119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s-MX" sz="1200" dirty="0">
                <a:latin typeface="Arial Narrow" pitchFamily="34" charset="0"/>
              </a:rPr>
              <a:t> Quejas o reclamaciones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1121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6B63C110-7777-4836-873E-0F5763EF657F}" type="slidenum">
              <a:rPr lang="es-ES" altLang="ko-KR" sz="1200">
                <a:latin typeface="Arial Narrow" pitchFamily="34" charset="0"/>
                <a:ea typeface="굴림" charset="-127"/>
              </a:rPr>
              <a:pPr algn="ctr">
                <a:defRPr/>
              </a:pPr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 smtClean="0">
                <a:latin typeface="Arial Narrow" pitchFamily="34" charset="0"/>
              </a:rPr>
              <a:t>Directora de Participación</a:t>
            </a:r>
            <a:r>
              <a:rPr lang="es-ES" sz="1100" baseline="0" dirty="0" smtClean="0">
                <a:latin typeface="Arial Narrow" pitchFamily="34" charset="0"/>
              </a:rPr>
              <a:t> Ciudadana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100" b="1" dirty="0">
                <a:latin typeface="Arial Narrow" pitchFamily="34" charset="0"/>
              </a:rPr>
              <a:t>SIMBOLOGÍA:</a:t>
            </a:r>
            <a:r>
              <a:rPr lang="es-MX" sz="1100" dirty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5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MX" dirty="0"/>
          </a:p>
        </p:txBody>
      </p:sp>
      <p:sp>
        <p:nvSpPr>
          <p:cNvPr id="1126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s-MX" sz="300" dirty="0"/>
              <a:t> </a:t>
            </a:r>
            <a:endParaRPr lang="es-ES" sz="300" dirty="0"/>
          </a:p>
        </p:txBody>
      </p:sp>
      <p:sp>
        <p:nvSpPr>
          <p:cNvPr id="1127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MX" dirty="0"/>
          </a:p>
        </p:txBody>
      </p:sp>
      <p:sp>
        <p:nvSpPr>
          <p:cNvPr id="1128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MX" dirty="0"/>
          </a:p>
        </p:txBody>
      </p:sp>
      <p:sp>
        <p:nvSpPr>
          <p:cNvPr id="1129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130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131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1200" b="1" dirty="0">
                <a:latin typeface="Arial Narrow" pitchFamily="34" charset="0"/>
              </a:rPr>
              <a:t>Aprobó:</a:t>
            </a:r>
            <a:r>
              <a:rPr lang="es-ES" sz="1200" dirty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133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134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135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dirty="0"/>
          </a:p>
        </p:txBody>
      </p:sp>
      <p:sp>
        <p:nvSpPr>
          <p:cNvPr id="25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MX" sz="1200" b="1" dirty="0">
                <a:latin typeface="Arial Narrow" pitchFamily="34" charset="0"/>
              </a:rPr>
              <a:t>Clave:</a:t>
            </a:r>
          </a:p>
        </p:txBody>
      </p:sp>
      <p:sp>
        <p:nvSpPr>
          <p:cNvPr id="28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MX" sz="1200" b="1">
                <a:latin typeface="Arial Narrow" pitchFamily="34" charset="0"/>
              </a:rPr>
              <a:t>Cambio:</a:t>
            </a:r>
            <a:r>
              <a:rPr lang="es-MX" sz="1200">
                <a:latin typeface="Arial Narrow" pitchFamily="34" charset="0"/>
              </a:rPr>
              <a:t>  00</a:t>
            </a:r>
            <a:endParaRPr lang="es-MX" sz="1200" b="1">
              <a:latin typeface="Arial Narrow" pitchFamily="34" charset="0"/>
            </a:endParaRPr>
          </a:p>
        </p:txBody>
      </p:sp>
      <p:sp>
        <p:nvSpPr>
          <p:cNvPr id="29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200" dirty="0">
                <a:latin typeface="Arial Narrow" pitchFamily="34" charset="0"/>
              </a:rPr>
              <a:t>P-COM-03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2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2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MX" sz="1200" b="1" dirty="0">
                <a:latin typeface="Arial Narrow" pitchFamily="34" charset="0"/>
              </a:rPr>
              <a:t>Revisión: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pic>
        <p:nvPicPr>
          <p:cNvPr id="30" name="Imagen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051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17-11-11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4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MX" sz="1000" dirty="0">
                <a:latin typeface="Arial Narrow" pitchFamily="34" charset="0"/>
              </a:rPr>
              <a:t>Recopilar y dar seguimiento a la información recibida por parte de </a:t>
            </a:r>
            <a:r>
              <a:rPr lang="es-MX" sz="1000" dirty="0" smtClean="0">
                <a:latin typeface="Arial Narrow" pitchFamily="34" charset="0"/>
              </a:rPr>
              <a:t>la Ciudadanía referente </a:t>
            </a:r>
            <a:r>
              <a:rPr lang="es-MX" sz="1000" dirty="0">
                <a:latin typeface="Arial Narrow" pitchFamily="34" charset="0"/>
              </a:rPr>
              <a:t>a quejas y reclamaciones del </a:t>
            </a:r>
            <a:r>
              <a:rPr lang="es-MX" sz="1000" dirty="0" smtClean="0">
                <a:latin typeface="Arial Narrow" pitchFamily="34" charset="0"/>
              </a:rPr>
              <a:t> servicio </a:t>
            </a:r>
            <a:r>
              <a:rPr lang="es-MX" sz="1000" dirty="0">
                <a:latin typeface="Arial Narrow" pitchFamily="34" charset="0"/>
              </a:rPr>
              <a:t>recibido, de manera que se </a:t>
            </a:r>
            <a:r>
              <a:rPr lang="es-MX" sz="1000" dirty="0" smtClean="0">
                <a:latin typeface="Arial Narrow" pitchFamily="34" charset="0"/>
              </a:rPr>
              <a:t>Informe a todo el personal sobre las quejas recibidas.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075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ES" sz="1000" dirty="0">
                <a:latin typeface="Arial Narrow" pitchFamily="34" charset="0"/>
              </a:rPr>
              <a:t>Este proceso aplica a las quejas y </a:t>
            </a:r>
            <a:r>
              <a:rPr lang="es-ES" sz="1000" dirty="0" smtClean="0">
                <a:latin typeface="Arial Narrow" pitchFamily="34" charset="0"/>
              </a:rPr>
              <a:t>reclamaciones que la ciudadanía haga llegar al Instituto mediante el buzón.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076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12788" indent="-712788" algn="just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3. TERMINOLOGÍA.</a:t>
            </a:r>
          </a:p>
          <a:p>
            <a:pPr marL="712788" indent="-712788" algn="just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No Aplica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5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6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7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8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9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cxnSp>
        <p:nvCxnSpPr>
          <p:cNvPr id="3080" name="AutoShape 700"/>
          <p:cNvCxnSpPr>
            <a:cxnSpLocks noChangeShapeType="1"/>
            <a:stCxn id="3081" idx="2"/>
            <a:endCxn id="3082" idx="0"/>
          </p:cNvCxnSpPr>
          <p:nvPr/>
        </p:nvCxnSpPr>
        <p:spPr bwMode="auto">
          <a:xfrm rot="5400000">
            <a:off x="3385344" y="2008982"/>
            <a:ext cx="16033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081" name="AutoShape 701"/>
          <p:cNvSpPr>
            <a:spLocks noChangeArrowheads="1"/>
          </p:cNvSpPr>
          <p:nvPr/>
        </p:nvSpPr>
        <p:spPr bwMode="auto">
          <a:xfrm>
            <a:off x="3141663" y="1785938"/>
            <a:ext cx="647700" cy="1428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</a:t>
            </a:r>
          </a:p>
        </p:txBody>
      </p:sp>
      <p:sp>
        <p:nvSpPr>
          <p:cNvPr id="3082" name="Text Box 702"/>
          <p:cNvSpPr txBox="1">
            <a:spLocks noChangeArrowheads="1"/>
          </p:cNvSpPr>
          <p:nvPr/>
        </p:nvSpPr>
        <p:spPr bwMode="auto">
          <a:xfrm>
            <a:off x="1628775" y="2089150"/>
            <a:ext cx="3671888" cy="206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900"/>
              </a:lnSpc>
            </a:pPr>
            <a:r>
              <a:rPr lang="es-MX" sz="900" dirty="0" smtClean="0">
                <a:latin typeface="Arial Narrow" pitchFamily="34" charset="0"/>
              </a:rPr>
              <a:t>Se recibe queja o reclamación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083" name="Text Box 704"/>
          <p:cNvSpPr txBox="1">
            <a:spLocks noChangeArrowheads="1"/>
          </p:cNvSpPr>
          <p:nvPr/>
        </p:nvSpPr>
        <p:spPr bwMode="auto">
          <a:xfrm>
            <a:off x="5373688" y="2000250"/>
            <a:ext cx="12954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900" dirty="0">
                <a:latin typeface="Arial Narrow" pitchFamily="34" charset="0"/>
              </a:rPr>
              <a:t>Vía Telefónica / E-mail / </a:t>
            </a:r>
            <a:r>
              <a:rPr lang="es-MX" sz="900" dirty="0" smtClean="0">
                <a:latin typeface="Arial Narrow" pitchFamily="34" charset="0"/>
              </a:rPr>
              <a:t>Verbal / Buzón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3084" name="AutoShape 705"/>
          <p:cNvCxnSpPr>
            <a:cxnSpLocks noChangeShapeType="1"/>
            <a:stCxn id="3082" idx="2"/>
            <a:endCxn id="3085" idx="0"/>
          </p:cNvCxnSpPr>
          <p:nvPr/>
        </p:nvCxnSpPr>
        <p:spPr bwMode="auto">
          <a:xfrm rot="5400000">
            <a:off x="3336131" y="2423319"/>
            <a:ext cx="2571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085" name="Text Box 706"/>
          <p:cNvSpPr txBox="1">
            <a:spLocks noChangeArrowheads="1"/>
          </p:cNvSpPr>
          <p:nvPr/>
        </p:nvSpPr>
        <p:spPr bwMode="auto">
          <a:xfrm>
            <a:off x="1628775" y="2551113"/>
            <a:ext cx="3671888" cy="196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900"/>
              </a:lnSpc>
            </a:pPr>
            <a:r>
              <a:rPr lang="es-MX" sz="900" dirty="0">
                <a:latin typeface="Arial Narrow" pitchFamily="34" charset="0"/>
              </a:rPr>
              <a:t>Recaba información y elabora formato de Queja y/o Reclamación correspondiente</a:t>
            </a:r>
          </a:p>
        </p:txBody>
      </p:sp>
      <p:sp>
        <p:nvSpPr>
          <p:cNvPr id="3086" name="Text Box 708"/>
          <p:cNvSpPr txBox="1">
            <a:spLocks noChangeArrowheads="1"/>
          </p:cNvSpPr>
          <p:nvPr/>
        </p:nvSpPr>
        <p:spPr bwMode="auto">
          <a:xfrm>
            <a:off x="5373688" y="2543175"/>
            <a:ext cx="12795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900" dirty="0">
                <a:latin typeface="Arial Narrow" pitchFamily="34" charset="0"/>
              </a:rPr>
              <a:t>Queja y/o Reclamación</a:t>
            </a:r>
          </a:p>
        </p:txBody>
      </p:sp>
      <p:sp>
        <p:nvSpPr>
          <p:cNvPr id="3087" name="Text Box 720"/>
          <p:cNvSpPr txBox="1">
            <a:spLocks noChangeArrowheads="1"/>
          </p:cNvSpPr>
          <p:nvPr/>
        </p:nvSpPr>
        <p:spPr bwMode="auto">
          <a:xfrm>
            <a:off x="2284413" y="4041775"/>
            <a:ext cx="2873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000">
                <a:latin typeface="Arial Narrow" pitchFamily="34" charset="0"/>
              </a:rPr>
              <a:t>SI</a:t>
            </a:r>
            <a:endParaRPr lang="es-ES" sz="1000">
              <a:latin typeface="Arial Narrow" pitchFamily="34" charset="0"/>
            </a:endParaRPr>
          </a:p>
        </p:txBody>
      </p:sp>
      <p:sp>
        <p:nvSpPr>
          <p:cNvPr id="3088" name="Text Box 721"/>
          <p:cNvSpPr txBox="1">
            <a:spLocks noChangeArrowheads="1"/>
          </p:cNvSpPr>
          <p:nvPr/>
        </p:nvSpPr>
        <p:spPr bwMode="auto">
          <a:xfrm>
            <a:off x="4354513" y="4041775"/>
            <a:ext cx="360362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000">
                <a:latin typeface="Arial Narrow" pitchFamily="34" charset="0"/>
              </a:rPr>
              <a:t>NO</a:t>
            </a:r>
            <a:endParaRPr lang="es-ES" sz="1000">
              <a:latin typeface="Arial Narrow" pitchFamily="34" charset="0"/>
            </a:endParaRPr>
          </a:p>
        </p:txBody>
      </p:sp>
      <p:sp>
        <p:nvSpPr>
          <p:cNvPr id="3089" name="AutoShape 723"/>
          <p:cNvSpPr>
            <a:spLocks noChangeArrowheads="1"/>
          </p:cNvSpPr>
          <p:nvPr/>
        </p:nvSpPr>
        <p:spPr bwMode="auto">
          <a:xfrm>
            <a:off x="2349500" y="3924300"/>
            <a:ext cx="2303463" cy="503238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36000" tIns="0" rIns="36000" bIns="36000"/>
          <a:lstStyle/>
          <a:p>
            <a:pPr algn="ctr">
              <a:lnSpc>
                <a:spcPct val="90000"/>
              </a:lnSpc>
            </a:pPr>
            <a:r>
              <a:rPr lang="es-MX" sz="900" dirty="0">
                <a:latin typeface="Arial Narrow" pitchFamily="34" charset="0"/>
              </a:rPr>
              <a:t>¿Inconformidad </a:t>
            </a:r>
            <a:r>
              <a:rPr lang="es-MX" sz="900" dirty="0" err="1" smtClean="0">
                <a:latin typeface="Arial Narrow" pitchFamily="34" charset="0"/>
              </a:rPr>
              <a:t>adjudicable</a:t>
            </a:r>
            <a:r>
              <a:rPr lang="es-MX" sz="900" dirty="0" smtClean="0">
                <a:latin typeface="Arial Narrow" pitchFamily="34" charset="0"/>
              </a:rPr>
              <a:t> </a:t>
            </a:r>
            <a:r>
              <a:rPr lang="es-MX" sz="900" dirty="0">
                <a:latin typeface="Arial Narrow" pitchFamily="34" charset="0"/>
              </a:rPr>
              <a:t>a </a:t>
            </a:r>
            <a:r>
              <a:rPr lang="es-MX" sz="900" dirty="0" smtClean="0">
                <a:latin typeface="Arial Narrow" pitchFamily="34" charset="0"/>
              </a:rPr>
              <a:t>El IEPC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090" name="Text Box 735"/>
          <p:cNvSpPr txBox="1">
            <a:spLocks noChangeArrowheads="1"/>
          </p:cNvSpPr>
          <p:nvPr/>
        </p:nvSpPr>
        <p:spPr bwMode="auto">
          <a:xfrm>
            <a:off x="1636713" y="4643438"/>
            <a:ext cx="2008187" cy="3603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900"/>
              </a:lnSpc>
            </a:pPr>
            <a:r>
              <a:rPr lang="es-MX" sz="900">
                <a:latin typeface="Arial Narrow" pitchFamily="34" charset="0"/>
              </a:rPr>
              <a:t>Registra la Queja en Bitácora de Control de Quejas y Reclamaciones</a:t>
            </a:r>
          </a:p>
        </p:txBody>
      </p:sp>
      <p:sp>
        <p:nvSpPr>
          <p:cNvPr id="3091" name="Text Box 756"/>
          <p:cNvSpPr txBox="1">
            <a:spLocks noChangeArrowheads="1"/>
          </p:cNvSpPr>
          <p:nvPr/>
        </p:nvSpPr>
        <p:spPr bwMode="auto">
          <a:xfrm>
            <a:off x="5373688" y="4067175"/>
            <a:ext cx="12795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900">
                <a:latin typeface="Arial Narrow" pitchFamily="34" charset="0"/>
              </a:rPr>
              <a:t>Información / Evidencia</a:t>
            </a:r>
          </a:p>
        </p:txBody>
      </p:sp>
      <p:sp>
        <p:nvSpPr>
          <p:cNvPr id="3092" name="Text Box 708"/>
          <p:cNvSpPr txBox="1">
            <a:spLocks noChangeArrowheads="1"/>
          </p:cNvSpPr>
          <p:nvPr/>
        </p:nvSpPr>
        <p:spPr bwMode="auto">
          <a:xfrm>
            <a:off x="5373688" y="4572000"/>
            <a:ext cx="1279525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900">
                <a:latin typeface="Arial Narrow" pitchFamily="34" charset="0"/>
              </a:rPr>
              <a:t>Bitácora de Control de Queja y/o Reclamaciones</a:t>
            </a:r>
          </a:p>
        </p:txBody>
      </p:sp>
      <p:sp>
        <p:nvSpPr>
          <p:cNvPr id="3094" name="Text Box 758"/>
          <p:cNvSpPr txBox="1">
            <a:spLocks noChangeArrowheads="1"/>
          </p:cNvSpPr>
          <p:nvPr/>
        </p:nvSpPr>
        <p:spPr bwMode="auto">
          <a:xfrm>
            <a:off x="1571625" y="1571625"/>
            <a:ext cx="3786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900" b="1" dirty="0">
                <a:latin typeface="Arial Narrow" pitchFamily="34" charset="0"/>
              </a:rPr>
              <a:t>VÌA TELEFÒNICA</a:t>
            </a:r>
            <a:r>
              <a:rPr lang="es-MX" sz="900" b="1" dirty="0" smtClean="0">
                <a:latin typeface="Arial Narrow" pitchFamily="34" charset="0"/>
              </a:rPr>
              <a:t>, BUZON, E-MAIL </a:t>
            </a:r>
            <a:r>
              <a:rPr lang="es-MX" sz="900" b="1" dirty="0">
                <a:latin typeface="Arial Narrow" pitchFamily="34" charset="0"/>
              </a:rPr>
              <a:t>O VERBAL</a:t>
            </a:r>
          </a:p>
        </p:txBody>
      </p:sp>
      <p:sp>
        <p:nvSpPr>
          <p:cNvPr id="3095" name="Text Box 706"/>
          <p:cNvSpPr txBox="1">
            <a:spLocks noChangeArrowheads="1"/>
          </p:cNvSpPr>
          <p:nvPr/>
        </p:nvSpPr>
        <p:spPr bwMode="auto">
          <a:xfrm>
            <a:off x="1628775" y="2970213"/>
            <a:ext cx="3671888" cy="3063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900"/>
              </a:lnSpc>
            </a:pPr>
            <a:r>
              <a:rPr lang="es-MX" sz="900" dirty="0">
                <a:latin typeface="Arial Narrow" pitchFamily="34" charset="0"/>
              </a:rPr>
              <a:t>Cuando se requiera obtiene evidencia del cliente de la inconformidad reportada e informa al Personal de Área involucrada.  </a:t>
            </a:r>
          </a:p>
        </p:txBody>
      </p:sp>
      <p:sp>
        <p:nvSpPr>
          <p:cNvPr id="3096" name="Text Box 708"/>
          <p:cNvSpPr txBox="1">
            <a:spLocks noChangeArrowheads="1"/>
          </p:cNvSpPr>
          <p:nvPr/>
        </p:nvSpPr>
        <p:spPr bwMode="auto">
          <a:xfrm>
            <a:off x="5373688" y="3048000"/>
            <a:ext cx="12795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900">
                <a:latin typeface="Arial Narrow" pitchFamily="34" charset="0"/>
              </a:rPr>
              <a:t>Queja y/o Reclamación</a:t>
            </a:r>
          </a:p>
        </p:txBody>
      </p:sp>
      <p:cxnSp>
        <p:nvCxnSpPr>
          <p:cNvPr id="3097" name="AutoShape 705"/>
          <p:cNvCxnSpPr>
            <a:cxnSpLocks noChangeShapeType="1"/>
            <a:stCxn id="3085" idx="2"/>
            <a:endCxn id="3095" idx="0"/>
          </p:cNvCxnSpPr>
          <p:nvPr/>
        </p:nvCxnSpPr>
        <p:spPr bwMode="auto">
          <a:xfrm>
            <a:off x="3465513" y="2747963"/>
            <a:ext cx="0" cy="2222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099" name="AutoShape 49"/>
          <p:cNvCxnSpPr>
            <a:cxnSpLocks noChangeShapeType="1"/>
            <a:stCxn id="3101" idx="2"/>
            <a:endCxn id="3101" idx="0"/>
          </p:cNvCxnSpPr>
          <p:nvPr/>
        </p:nvCxnSpPr>
        <p:spPr bwMode="auto">
          <a:xfrm rot="5400000" flipH="1">
            <a:off x="2392846" y="5400191"/>
            <a:ext cx="50385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00" name="Text Box 708"/>
          <p:cNvSpPr txBox="1">
            <a:spLocks noChangeArrowheads="1"/>
          </p:cNvSpPr>
          <p:nvPr/>
        </p:nvSpPr>
        <p:spPr bwMode="auto">
          <a:xfrm>
            <a:off x="5357813" y="5210780"/>
            <a:ext cx="13843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36000" rIns="36000">
            <a:spAutoFit/>
          </a:bodyPr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Estadística de quejas y/o reclamaciones</a:t>
            </a:r>
          </a:p>
        </p:txBody>
      </p:sp>
      <p:sp>
        <p:nvSpPr>
          <p:cNvPr id="3101" name="Text Box 702"/>
          <p:cNvSpPr txBox="1">
            <a:spLocks noChangeArrowheads="1"/>
          </p:cNvSpPr>
          <p:nvPr/>
        </p:nvSpPr>
        <p:spPr bwMode="auto">
          <a:xfrm>
            <a:off x="1644650" y="5148262"/>
            <a:ext cx="2000250" cy="50385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900"/>
              </a:lnSpc>
            </a:pPr>
            <a:r>
              <a:rPr lang="es-MX" sz="900" dirty="0" smtClean="0">
                <a:latin typeface="Arial Narrow" pitchFamily="34" charset="0"/>
              </a:rPr>
              <a:t>Mensualmente elabora estadística de las Quejas y/o Reclamaciones y elabora acción correctiva o preventiva para atacar la causa principal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3102" name="AutoShape 54"/>
          <p:cNvCxnSpPr>
            <a:cxnSpLocks noChangeShapeType="1"/>
            <a:stCxn id="3101" idx="2"/>
            <a:endCxn id="3103" idx="0"/>
          </p:cNvCxnSpPr>
          <p:nvPr/>
        </p:nvCxnSpPr>
        <p:spPr bwMode="auto">
          <a:xfrm rot="5400000">
            <a:off x="2572853" y="5724041"/>
            <a:ext cx="143844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03" name="Text Box 702"/>
          <p:cNvSpPr txBox="1">
            <a:spLocks noChangeArrowheads="1"/>
          </p:cNvSpPr>
          <p:nvPr/>
        </p:nvSpPr>
        <p:spPr bwMode="auto">
          <a:xfrm>
            <a:off x="1644650" y="5795963"/>
            <a:ext cx="2000250" cy="6429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900"/>
              </a:lnSpc>
            </a:pPr>
            <a:r>
              <a:rPr lang="es-MX" sz="900" dirty="0" smtClean="0">
                <a:latin typeface="Arial Narrow" pitchFamily="34" charset="0"/>
              </a:rPr>
              <a:t>Informa estadística al Comité de Calidad , Presidente y Director General.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05" name="Text Box 708"/>
          <p:cNvSpPr txBox="1">
            <a:spLocks noChangeArrowheads="1"/>
          </p:cNvSpPr>
          <p:nvPr/>
        </p:nvSpPr>
        <p:spPr bwMode="auto">
          <a:xfrm>
            <a:off x="5357813" y="6002868"/>
            <a:ext cx="1285875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36000" rIns="36000">
            <a:spAutoFit/>
          </a:bodyPr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Estadística de quejas y/o reclamaciones</a:t>
            </a:r>
          </a:p>
        </p:txBody>
      </p:sp>
      <p:sp>
        <p:nvSpPr>
          <p:cNvPr id="3107" name="Text Box 758"/>
          <p:cNvSpPr txBox="1">
            <a:spLocks noChangeArrowheads="1"/>
          </p:cNvSpPr>
          <p:nvPr/>
        </p:nvSpPr>
        <p:spPr bwMode="auto">
          <a:xfrm>
            <a:off x="357188" y="5972175"/>
            <a:ext cx="1214437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900"/>
              </a:lnSpc>
            </a:pPr>
            <a:r>
              <a:rPr lang="es-MX" sz="900" dirty="0">
                <a:latin typeface="Arial Narrow" pitchFamily="34" charset="0"/>
              </a:rPr>
              <a:t>Responsable asignado</a:t>
            </a:r>
          </a:p>
        </p:txBody>
      </p:sp>
      <p:sp>
        <p:nvSpPr>
          <p:cNvPr id="3109" name="Rectangle 657"/>
          <p:cNvSpPr>
            <a:spLocks noChangeArrowheads="1"/>
          </p:cNvSpPr>
          <p:nvPr/>
        </p:nvSpPr>
        <p:spPr bwMode="auto">
          <a:xfrm>
            <a:off x="384175" y="2019300"/>
            <a:ext cx="1150938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Personal de Participación Ciudadana</a:t>
            </a:r>
          </a:p>
        </p:txBody>
      </p:sp>
      <p:sp>
        <p:nvSpPr>
          <p:cNvPr id="3110" name="Rectangle 657"/>
          <p:cNvSpPr>
            <a:spLocks noChangeArrowheads="1"/>
          </p:cNvSpPr>
          <p:nvPr/>
        </p:nvSpPr>
        <p:spPr bwMode="auto">
          <a:xfrm>
            <a:off x="406400" y="2484438"/>
            <a:ext cx="115093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3111" name="Rectangle 657"/>
          <p:cNvSpPr>
            <a:spLocks noChangeArrowheads="1"/>
          </p:cNvSpPr>
          <p:nvPr/>
        </p:nvSpPr>
        <p:spPr bwMode="auto">
          <a:xfrm>
            <a:off x="404813" y="2989263"/>
            <a:ext cx="115093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Jefe de Departamento</a:t>
            </a:r>
          </a:p>
        </p:txBody>
      </p:sp>
      <p:cxnSp>
        <p:nvCxnSpPr>
          <p:cNvPr id="3112" name="AutoShape 61"/>
          <p:cNvCxnSpPr>
            <a:cxnSpLocks noChangeShapeType="1"/>
            <a:stCxn id="3089" idx="2"/>
            <a:endCxn id="3090" idx="0"/>
          </p:cNvCxnSpPr>
          <p:nvPr/>
        </p:nvCxnSpPr>
        <p:spPr bwMode="auto">
          <a:xfrm rot="16200000" flipH="1">
            <a:off x="2387600" y="4389438"/>
            <a:ext cx="215900" cy="292100"/>
          </a:xfrm>
          <a:prstGeom prst="bentConnector3">
            <a:avLst>
              <a:gd name="adj1" fmla="val 4926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113" name="AutoShape 62"/>
          <p:cNvCxnSpPr>
            <a:cxnSpLocks noChangeShapeType="1"/>
            <a:stCxn id="3089" idx="4"/>
          </p:cNvCxnSpPr>
          <p:nvPr/>
        </p:nvCxnSpPr>
        <p:spPr bwMode="auto">
          <a:xfrm rot="5400000">
            <a:off x="4509294" y="4499769"/>
            <a:ext cx="215900" cy="71438"/>
          </a:xfrm>
          <a:prstGeom prst="bentConnector3">
            <a:avLst>
              <a:gd name="adj1" fmla="val 4926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114" name="AutoShape 63"/>
          <p:cNvCxnSpPr>
            <a:cxnSpLocks noChangeShapeType="1"/>
            <a:stCxn id="3095" idx="2"/>
            <a:endCxn id="3116" idx="0"/>
          </p:cNvCxnSpPr>
          <p:nvPr/>
        </p:nvCxnSpPr>
        <p:spPr bwMode="auto">
          <a:xfrm rot="5400000">
            <a:off x="3321844" y="3420269"/>
            <a:ext cx="2873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15" name="Rectangle 657"/>
          <p:cNvSpPr>
            <a:spLocks noChangeArrowheads="1"/>
          </p:cNvSpPr>
          <p:nvPr/>
        </p:nvSpPr>
        <p:spPr bwMode="auto">
          <a:xfrm>
            <a:off x="333375" y="4070350"/>
            <a:ext cx="1150938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3116" name="Text Box 706"/>
          <p:cNvSpPr txBox="1">
            <a:spLocks noChangeArrowheads="1"/>
          </p:cNvSpPr>
          <p:nvPr/>
        </p:nvSpPr>
        <p:spPr bwMode="auto">
          <a:xfrm>
            <a:off x="1628775" y="3563938"/>
            <a:ext cx="3671888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900"/>
              </a:lnSpc>
            </a:pPr>
            <a:r>
              <a:rPr lang="es-MX" sz="900">
                <a:latin typeface="Arial Narrow" pitchFamily="34" charset="0"/>
              </a:rPr>
              <a:t>Registra en Bitácora de Control de Quejas y Reclamaciones</a:t>
            </a:r>
          </a:p>
        </p:txBody>
      </p:sp>
      <p:sp>
        <p:nvSpPr>
          <p:cNvPr id="3117" name="Text Box 708"/>
          <p:cNvSpPr txBox="1">
            <a:spLocks noChangeArrowheads="1"/>
          </p:cNvSpPr>
          <p:nvPr/>
        </p:nvSpPr>
        <p:spPr bwMode="auto">
          <a:xfrm>
            <a:off x="5373688" y="3492500"/>
            <a:ext cx="1368425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900">
                <a:latin typeface="Arial Narrow" pitchFamily="34" charset="0"/>
              </a:rPr>
              <a:t>Bitácora de Control de Quejas y/o Reclamaciones</a:t>
            </a:r>
          </a:p>
        </p:txBody>
      </p:sp>
      <p:sp>
        <p:nvSpPr>
          <p:cNvPr id="3118" name="Rectangle 657"/>
          <p:cNvSpPr>
            <a:spLocks noChangeArrowheads="1"/>
          </p:cNvSpPr>
          <p:nvPr/>
        </p:nvSpPr>
        <p:spPr bwMode="auto">
          <a:xfrm>
            <a:off x="404813" y="3563938"/>
            <a:ext cx="115093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Jefe de Departamento</a:t>
            </a:r>
          </a:p>
        </p:txBody>
      </p:sp>
      <p:cxnSp>
        <p:nvCxnSpPr>
          <p:cNvPr id="3119" name="AutoShape 69"/>
          <p:cNvCxnSpPr>
            <a:cxnSpLocks noChangeShapeType="1"/>
            <a:stCxn id="3116" idx="2"/>
            <a:endCxn id="3089" idx="0"/>
          </p:cNvCxnSpPr>
          <p:nvPr/>
        </p:nvCxnSpPr>
        <p:spPr bwMode="auto">
          <a:xfrm rot="16200000" flipH="1">
            <a:off x="3411538" y="3833813"/>
            <a:ext cx="144462" cy="36512"/>
          </a:xfrm>
          <a:prstGeom prst="bentConnector3">
            <a:avLst>
              <a:gd name="adj1" fmla="val 49449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120" name="Rectangle 657"/>
          <p:cNvSpPr>
            <a:spLocks noChangeArrowheads="1"/>
          </p:cNvSpPr>
          <p:nvPr/>
        </p:nvSpPr>
        <p:spPr bwMode="auto">
          <a:xfrm>
            <a:off x="406400" y="4643438"/>
            <a:ext cx="115093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Jefe de Departamento</a:t>
            </a:r>
          </a:p>
        </p:txBody>
      </p:sp>
      <p:cxnSp>
        <p:nvCxnSpPr>
          <p:cNvPr id="3121" name="AutoShape 71"/>
          <p:cNvCxnSpPr>
            <a:cxnSpLocks noChangeShapeType="1"/>
            <a:stCxn id="3090" idx="2"/>
            <a:endCxn id="3101" idx="0"/>
          </p:cNvCxnSpPr>
          <p:nvPr/>
        </p:nvCxnSpPr>
        <p:spPr bwMode="auto">
          <a:xfrm rot="16200000" flipH="1">
            <a:off x="2570560" y="5074047"/>
            <a:ext cx="144462" cy="396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122" name="Rectangle 657"/>
          <p:cNvSpPr>
            <a:spLocks noChangeArrowheads="1"/>
          </p:cNvSpPr>
          <p:nvPr/>
        </p:nvSpPr>
        <p:spPr bwMode="auto">
          <a:xfrm>
            <a:off x="406400" y="5221288"/>
            <a:ext cx="115093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53" name="Text Box 706"/>
          <p:cNvSpPr txBox="1">
            <a:spLocks noChangeArrowheads="1"/>
          </p:cNvSpPr>
          <p:nvPr/>
        </p:nvSpPr>
        <p:spPr bwMode="auto">
          <a:xfrm>
            <a:off x="3789040" y="4644008"/>
            <a:ext cx="1512168" cy="5040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900"/>
              </a:lnSpc>
            </a:pPr>
            <a:r>
              <a:rPr lang="es-MX" sz="900" dirty="0" smtClean="0">
                <a:latin typeface="Arial Narrow" pitchFamily="34" charset="0"/>
              </a:rPr>
              <a:t>En caso de tener sus datos se informara al cliente que no procede la queja y/o reclamación 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54" name="AutoShape 741"/>
          <p:cNvSpPr>
            <a:spLocks noChangeArrowheads="1"/>
          </p:cNvSpPr>
          <p:nvPr/>
        </p:nvSpPr>
        <p:spPr bwMode="auto">
          <a:xfrm>
            <a:off x="2348880" y="6876256"/>
            <a:ext cx="576263" cy="207963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Fin</a:t>
            </a:r>
          </a:p>
        </p:txBody>
      </p:sp>
      <p:cxnSp>
        <p:nvCxnSpPr>
          <p:cNvPr id="55" name="AutoShape 53"/>
          <p:cNvCxnSpPr>
            <a:cxnSpLocks noChangeShapeType="1"/>
            <a:endCxn id="54" idx="0"/>
          </p:cNvCxnSpPr>
          <p:nvPr/>
        </p:nvCxnSpPr>
        <p:spPr bwMode="auto">
          <a:xfrm rot="16200000" flipH="1">
            <a:off x="2420938" y="6660182"/>
            <a:ext cx="432048" cy="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9" name="AutoShape 62"/>
          <p:cNvCxnSpPr>
            <a:cxnSpLocks noChangeShapeType="1"/>
            <a:stCxn id="53" idx="2"/>
          </p:cNvCxnSpPr>
          <p:nvPr/>
        </p:nvCxnSpPr>
        <p:spPr bwMode="auto">
          <a:xfrm rot="5400000">
            <a:off x="2834934" y="4950042"/>
            <a:ext cx="1512168" cy="190821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3942</TotalTime>
  <Words>280</Words>
  <Application>Microsoft Office PowerPoint</Application>
  <PresentationFormat>Presentación en pantalla (4:3)</PresentationFormat>
  <Paragraphs>49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269</cp:revision>
  <dcterms:created xsi:type="dcterms:W3CDTF">2003-10-28T18:20:03Z</dcterms:created>
  <dcterms:modified xsi:type="dcterms:W3CDTF">2012-06-01T16:18:02Z</dcterms:modified>
</cp:coreProperties>
</file>